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6"/>
  </p:notesMasterIdLst>
  <p:sldIdLst>
    <p:sldId id="256" r:id="rId5"/>
    <p:sldId id="262" r:id="rId6"/>
    <p:sldId id="267" r:id="rId7"/>
    <p:sldId id="301" r:id="rId8"/>
    <p:sldId id="302" r:id="rId9"/>
    <p:sldId id="362" r:id="rId10"/>
    <p:sldId id="303" r:id="rId11"/>
    <p:sldId id="304" r:id="rId12"/>
    <p:sldId id="305" r:id="rId13"/>
    <p:sldId id="306" r:id="rId14"/>
    <p:sldId id="307" r:id="rId15"/>
    <p:sldId id="363" r:id="rId16"/>
    <p:sldId id="269" r:id="rId17"/>
    <p:sldId id="270" r:id="rId18"/>
    <p:sldId id="377" r:id="rId19"/>
    <p:sldId id="378" r:id="rId20"/>
    <p:sldId id="298" r:id="rId21"/>
    <p:sldId id="311" r:id="rId22"/>
    <p:sldId id="312" r:id="rId23"/>
    <p:sldId id="313" r:id="rId24"/>
    <p:sldId id="373" r:id="rId25"/>
    <p:sldId id="374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10" r:id="rId34"/>
    <p:sldId id="321" r:id="rId35"/>
    <p:sldId id="322" r:id="rId36"/>
    <p:sldId id="323" r:id="rId37"/>
    <p:sldId id="308" r:id="rId38"/>
    <p:sldId id="309" r:id="rId39"/>
    <p:sldId id="28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68" r:id="rId50"/>
    <p:sldId id="369" r:id="rId51"/>
    <p:sldId id="365" r:id="rId52"/>
    <p:sldId id="334" r:id="rId53"/>
    <p:sldId id="335" r:id="rId54"/>
    <p:sldId id="370" r:id="rId55"/>
    <p:sldId id="338" r:id="rId56"/>
    <p:sldId id="341" r:id="rId57"/>
    <p:sldId id="339" r:id="rId58"/>
    <p:sldId id="340" r:id="rId59"/>
    <p:sldId id="382" r:id="rId60"/>
    <p:sldId id="384" r:id="rId61"/>
    <p:sldId id="383" r:id="rId62"/>
    <p:sldId id="261" r:id="rId63"/>
    <p:sldId id="346" r:id="rId64"/>
    <p:sldId id="345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290" r:id="rId80"/>
    <p:sldId id="371" r:id="rId81"/>
    <p:sldId id="372" r:id="rId82"/>
    <p:sldId id="379" r:id="rId83"/>
    <p:sldId id="380" r:id="rId84"/>
    <p:sldId id="291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E8ADA-C44E-7F4D-98CB-33962906893A}" type="doc">
      <dgm:prSet loTypeId="urn:microsoft.com/office/officeart/2005/8/layout/cycle2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880E56D-B0E7-9D4E-9847-2AA88843BBDF}">
      <dgm:prSet phldrT="[Text]" custT="1"/>
      <dgm:spPr/>
      <dgm:t>
        <a:bodyPr/>
        <a:lstStyle/>
        <a:p>
          <a:r>
            <a:rPr lang="en-US" sz="1300" dirty="0" smtClean="0">
              <a:solidFill>
                <a:srgbClr val="000000"/>
              </a:solidFill>
            </a:rPr>
            <a:t>COESIVA</a:t>
          </a:r>
          <a:endParaRPr lang="en-US" sz="1300" dirty="0">
            <a:solidFill>
              <a:srgbClr val="000000"/>
            </a:solidFill>
          </a:endParaRPr>
        </a:p>
      </dgm:t>
    </dgm:pt>
    <dgm:pt modelId="{6E3A594E-2E63-CB4B-A9A5-FA4EF21C2A35}" type="parTrans" cxnId="{209DB88A-02D1-1F40-ADAA-B6089FA55DC7}">
      <dgm:prSet/>
      <dgm:spPr/>
      <dgm:t>
        <a:bodyPr/>
        <a:lstStyle/>
        <a:p>
          <a:endParaRPr lang="en-US"/>
        </a:p>
      </dgm:t>
    </dgm:pt>
    <dgm:pt modelId="{E5408741-17DF-B24A-B2EF-68BD26C91AC9}" type="sibTrans" cxnId="{209DB88A-02D1-1F40-ADAA-B6089FA55DC7}">
      <dgm:prSet/>
      <dgm:spPr/>
      <dgm:t>
        <a:bodyPr/>
        <a:lstStyle/>
        <a:p>
          <a:endParaRPr lang="en-US"/>
        </a:p>
      </dgm:t>
    </dgm:pt>
    <dgm:pt modelId="{B543DB2E-ACC1-DE4B-843F-0A570B216CF5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PROTETTIVA</a:t>
          </a:r>
          <a:endParaRPr lang="en-US" sz="1000" dirty="0">
            <a:solidFill>
              <a:schemeClr val="tx1"/>
            </a:solidFill>
          </a:endParaRPr>
        </a:p>
      </dgm:t>
    </dgm:pt>
    <dgm:pt modelId="{88955B79-0221-3841-BCCE-DF57A856006C}" type="parTrans" cxnId="{4CA94D77-D97A-6848-898A-8DFFA3B8B45E}">
      <dgm:prSet/>
      <dgm:spPr/>
      <dgm:t>
        <a:bodyPr/>
        <a:lstStyle/>
        <a:p>
          <a:endParaRPr lang="en-US"/>
        </a:p>
      </dgm:t>
    </dgm:pt>
    <dgm:pt modelId="{FA569193-2EC3-CA41-B5B3-9F8907EE97E5}" type="sibTrans" cxnId="{4CA94D77-D97A-6848-898A-8DFFA3B8B45E}">
      <dgm:prSet/>
      <dgm:spPr/>
      <dgm:t>
        <a:bodyPr/>
        <a:lstStyle/>
        <a:p>
          <a:endParaRPr lang="en-US"/>
        </a:p>
      </dgm:t>
    </dgm:pt>
    <dgm:pt modelId="{DCBD8FEE-73C4-9443-97CD-65C7056DB925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REGOLATIVA</a:t>
          </a:r>
          <a:endParaRPr lang="en-US" sz="1000" dirty="0">
            <a:solidFill>
              <a:srgbClr val="000000"/>
            </a:solidFill>
          </a:endParaRPr>
        </a:p>
      </dgm:t>
    </dgm:pt>
    <dgm:pt modelId="{57A10F74-F284-1847-8E3E-82E8320798E7}" type="parTrans" cxnId="{951B2F6E-2115-024D-A88C-949CF93D84E3}">
      <dgm:prSet/>
      <dgm:spPr/>
      <dgm:t>
        <a:bodyPr/>
        <a:lstStyle/>
        <a:p>
          <a:endParaRPr lang="en-US"/>
        </a:p>
      </dgm:t>
    </dgm:pt>
    <dgm:pt modelId="{6281D875-C9D9-324D-86CF-6260900DC366}" type="sibTrans" cxnId="{951B2F6E-2115-024D-A88C-949CF93D84E3}">
      <dgm:prSet/>
      <dgm:spPr/>
      <dgm:t>
        <a:bodyPr/>
        <a:lstStyle/>
        <a:p>
          <a:endParaRPr lang="en-US"/>
        </a:p>
      </dgm:t>
    </dgm:pt>
    <dgm:pt modelId="{0FADC207-617A-EE41-9A42-A8C6C6ADCC47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NORMATIVA</a:t>
          </a:r>
          <a:endParaRPr lang="en-US" sz="1000" dirty="0">
            <a:solidFill>
              <a:srgbClr val="000000"/>
            </a:solidFill>
          </a:endParaRPr>
        </a:p>
      </dgm:t>
    </dgm:pt>
    <dgm:pt modelId="{8753512D-2A2C-2F4A-94AB-4537026608D1}" type="parTrans" cxnId="{71F0460A-2A85-944E-BE89-B1B9B6329EDC}">
      <dgm:prSet/>
      <dgm:spPr/>
      <dgm:t>
        <a:bodyPr/>
        <a:lstStyle/>
        <a:p>
          <a:endParaRPr lang="en-US"/>
        </a:p>
      </dgm:t>
    </dgm:pt>
    <dgm:pt modelId="{5401A875-EE5D-2E44-B1F6-44BE102244FC}" type="sibTrans" cxnId="{71F0460A-2A85-944E-BE89-B1B9B6329EDC}">
      <dgm:prSet/>
      <dgm:spPr/>
      <dgm:t>
        <a:bodyPr/>
        <a:lstStyle/>
        <a:p>
          <a:endParaRPr lang="en-US"/>
        </a:p>
      </dgm:t>
    </dgm:pt>
    <dgm:pt modelId="{786C9CA5-6065-C54F-8A4F-3CDF5225B992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PREDITTIVA</a:t>
          </a:r>
          <a:endParaRPr lang="en-US" sz="1000" dirty="0">
            <a:solidFill>
              <a:srgbClr val="000000"/>
            </a:solidFill>
          </a:endParaRPr>
        </a:p>
      </dgm:t>
    </dgm:pt>
    <dgm:pt modelId="{CD631054-C990-2041-9DF5-137CDC7AD8D4}" type="parTrans" cxnId="{35EE73E1-EB8B-574F-A1B1-29FAC2E0EA0F}">
      <dgm:prSet/>
      <dgm:spPr/>
      <dgm:t>
        <a:bodyPr/>
        <a:lstStyle/>
        <a:p>
          <a:endParaRPr lang="en-US"/>
        </a:p>
      </dgm:t>
    </dgm:pt>
    <dgm:pt modelId="{076545EE-41D3-4B4C-B8AE-850DFD6584F1}" type="sibTrans" cxnId="{35EE73E1-EB8B-574F-A1B1-29FAC2E0EA0F}">
      <dgm:prSet/>
      <dgm:spPr/>
      <dgm:t>
        <a:bodyPr/>
        <a:lstStyle/>
        <a:p>
          <a:endParaRPr lang="en-US"/>
        </a:p>
      </dgm:t>
    </dgm:pt>
    <dgm:pt modelId="{A6F50FE4-2CAD-1743-8009-8898BEAB01C7}">
      <dgm:prSet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AFFETTIVA</a:t>
          </a:r>
          <a:endParaRPr lang="en-US" sz="1000" dirty="0">
            <a:solidFill>
              <a:srgbClr val="000000"/>
            </a:solidFill>
          </a:endParaRPr>
        </a:p>
      </dgm:t>
    </dgm:pt>
    <dgm:pt modelId="{DD699840-49AD-AE46-B9D2-7D9F1A9FE52B}" type="parTrans" cxnId="{1020065F-4F18-124F-B339-A3B5F9D33F5C}">
      <dgm:prSet/>
      <dgm:spPr/>
      <dgm:t>
        <a:bodyPr/>
        <a:lstStyle/>
        <a:p>
          <a:endParaRPr lang="en-US"/>
        </a:p>
      </dgm:t>
    </dgm:pt>
    <dgm:pt modelId="{811278D6-6249-2148-B06F-9DFE2987C056}" type="sibTrans" cxnId="{1020065F-4F18-124F-B339-A3B5F9D33F5C}">
      <dgm:prSet/>
      <dgm:spPr/>
      <dgm:t>
        <a:bodyPr/>
        <a:lstStyle/>
        <a:p>
          <a:endParaRPr lang="en-US"/>
        </a:p>
      </dgm:t>
    </dgm:pt>
    <dgm:pt modelId="{D76176AB-D1A1-9141-8A04-6EC6F6654AA7}">
      <dgm:prSet custT="1"/>
      <dgm:spPr/>
      <dgm:t>
        <a:bodyPr/>
        <a:lstStyle/>
        <a:p>
          <a:r>
            <a:rPr lang="en-US" sz="800" dirty="0" smtClean="0">
              <a:solidFill>
                <a:srgbClr val="000000"/>
              </a:solidFill>
            </a:rPr>
            <a:t>RAPPRESENTATIVA E FANTASMATICA</a:t>
          </a:r>
          <a:endParaRPr lang="en-US" sz="800" dirty="0">
            <a:solidFill>
              <a:srgbClr val="000000"/>
            </a:solidFill>
          </a:endParaRPr>
        </a:p>
      </dgm:t>
    </dgm:pt>
    <dgm:pt modelId="{8E1C01E2-75FC-FB4F-BF8E-F48C25ECE3B5}" type="parTrans" cxnId="{7EBAD75D-6C5C-9242-821B-C38DB9864FE7}">
      <dgm:prSet/>
      <dgm:spPr/>
      <dgm:t>
        <a:bodyPr/>
        <a:lstStyle/>
        <a:p>
          <a:endParaRPr lang="en-US"/>
        </a:p>
      </dgm:t>
    </dgm:pt>
    <dgm:pt modelId="{FD629629-7D94-FD4F-8E05-937BDB9291AE}" type="sibTrans" cxnId="{7EBAD75D-6C5C-9242-821B-C38DB9864FE7}">
      <dgm:prSet/>
      <dgm:spPr/>
      <dgm:t>
        <a:bodyPr/>
        <a:lstStyle/>
        <a:p>
          <a:endParaRPr lang="en-US"/>
        </a:p>
      </dgm:t>
    </dgm:pt>
    <dgm:pt modelId="{FCD93855-8829-E545-9F0E-A9C8A21E7D15}">
      <dgm:prSet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SIGNIFICANTE</a:t>
          </a:r>
          <a:endParaRPr lang="en-US" sz="1000" dirty="0">
            <a:solidFill>
              <a:srgbClr val="000000"/>
            </a:solidFill>
          </a:endParaRPr>
        </a:p>
      </dgm:t>
    </dgm:pt>
    <dgm:pt modelId="{FD3E2811-2680-7846-A939-0F7A782D4393}" type="parTrans" cxnId="{A11B7176-7BE3-1147-80F4-74212FB8FD0B}">
      <dgm:prSet/>
      <dgm:spPr/>
      <dgm:t>
        <a:bodyPr/>
        <a:lstStyle/>
        <a:p>
          <a:endParaRPr lang="en-US"/>
        </a:p>
      </dgm:t>
    </dgm:pt>
    <dgm:pt modelId="{FA185357-D415-F249-8811-3F56C452195F}" type="sibTrans" cxnId="{A11B7176-7BE3-1147-80F4-74212FB8FD0B}">
      <dgm:prSet/>
      <dgm:spPr/>
      <dgm:t>
        <a:bodyPr/>
        <a:lstStyle/>
        <a:p>
          <a:endParaRPr lang="en-US"/>
        </a:p>
      </dgm:t>
    </dgm:pt>
    <dgm:pt modelId="{F54D9BBA-972D-C845-864B-F6BCC5156B70}">
      <dgm:prSet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PROIETTIVA</a:t>
          </a:r>
          <a:endParaRPr lang="en-US" sz="1000" dirty="0">
            <a:solidFill>
              <a:srgbClr val="000000"/>
            </a:solidFill>
          </a:endParaRPr>
        </a:p>
      </dgm:t>
    </dgm:pt>
    <dgm:pt modelId="{7E283FFD-3BCA-DE42-9A10-821D2DF130F5}" type="parTrans" cxnId="{5B3B0C9D-BC66-FB4E-AA35-B8A888F7C374}">
      <dgm:prSet/>
      <dgm:spPr/>
      <dgm:t>
        <a:bodyPr/>
        <a:lstStyle/>
        <a:p>
          <a:endParaRPr lang="en-US"/>
        </a:p>
      </dgm:t>
    </dgm:pt>
    <dgm:pt modelId="{CDA34253-5213-FD4B-9263-53A610D00215}" type="sibTrans" cxnId="{5B3B0C9D-BC66-FB4E-AA35-B8A888F7C374}">
      <dgm:prSet/>
      <dgm:spPr/>
      <dgm:t>
        <a:bodyPr/>
        <a:lstStyle/>
        <a:p>
          <a:endParaRPr lang="en-US"/>
        </a:p>
      </dgm:t>
    </dgm:pt>
    <dgm:pt modelId="{31853FBA-5D51-024B-A0B4-82F311FB9970}">
      <dgm:prSet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TRIADICA</a:t>
          </a:r>
          <a:endParaRPr lang="en-US" sz="1000" dirty="0">
            <a:solidFill>
              <a:srgbClr val="000000"/>
            </a:solidFill>
          </a:endParaRPr>
        </a:p>
      </dgm:t>
    </dgm:pt>
    <dgm:pt modelId="{C573FA6B-66C1-BE48-A003-47F78975D4F6}" type="parTrans" cxnId="{55A61DF1-DBF2-6041-9570-479A4E3EF82E}">
      <dgm:prSet/>
      <dgm:spPr/>
      <dgm:t>
        <a:bodyPr/>
        <a:lstStyle/>
        <a:p>
          <a:endParaRPr lang="en-US"/>
        </a:p>
      </dgm:t>
    </dgm:pt>
    <dgm:pt modelId="{8B3FE071-A0C4-A84D-A252-454610468BE0}" type="sibTrans" cxnId="{55A61DF1-DBF2-6041-9570-479A4E3EF82E}">
      <dgm:prSet/>
      <dgm:spPr/>
      <dgm:t>
        <a:bodyPr/>
        <a:lstStyle/>
        <a:p>
          <a:endParaRPr lang="en-US"/>
        </a:p>
      </dgm:t>
    </dgm:pt>
    <dgm:pt modelId="{409609F8-FCE7-F04D-922A-8DCC81237A56}">
      <dgm:prSet custT="1"/>
      <dgm:spPr/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TRANSGENERAZIONALE</a:t>
          </a:r>
          <a:endParaRPr lang="en-US" sz="1000" dirty="0">
            <a:solidFill>
              <a:srgbClr val="000000"/>
            </a:solidFill>
          </a:endParaRPr>
        </a:p>
      </dgm:t>
    </dgm:pt>
    <dgm:pt modelId="{19C6F91D-BA15-3041-BA0D-D2B9F0F700FA}" type="parTrans" cxnId="{DCA2460E-B855-7646-8A42-74DE84F0994A}">
      <dgm:prSet/>
      <dgm:spPr/>
      <dgm:t>
        <a:bodyPr/>
        <a:lstStyle/>
        <a:p>
          <a:endParaRPr lang="en-US"/>
        </a:p>
      </dgm:t>
    </dgm:pt>
    <dgm:pt modelId="{FBA60BA8-D894-324B-AD37-85481895C278}" type="sibTrans" cxnId="{DCA2460E-B855-7646-8A42-74DE84F0994A}">
      <dgm:prSet/>
      <dgm:spPr/>
      <dgm:t>
        <a:bodyPr/>
        <a:lstStyle/>
        <a:p>
          <a:endParaRPr lang="en-US"/>
        </a:p>
      </dgm:t>
    </dgm:pt>
    <dgm:pt modelId="{31F2331C-75BF-5E41-90ED-3BC3F64A7A90}" type="pres">
      <dgm:prSet presAssocID="{B98E8ADA-C44E-7F4D-98CB-3396290689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8530F-CA3B-C848-AEE4-38D52AF646BA}" type="pres">
      <dgm:prSet presAssocID="{4880E56D-B0E7-9D4E-9847-2AA88843BBDF}" presName="node" presStyleLbl="node1" presStyleIdx="0" presStyleCnt="11" custScaleX="121708" custScaleY="110717" custRadScaleRad="90730" custRadScaleInc="-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BC331-4959-D649-B8FF-2C967B571646}" type="pres">
      <dgm:prSet presAssocID="{E5408741-17DF-B24A-B2EF-68BD26C91AC9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D3B2A627-2409-9C4F-9442-91308396125C}" type="pres">
      <dgm:prSet presAssocID="{E5408741-17DF-B24A-B2EF-68BD26C91AC9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F1D3E321-63F4-E94C-A99A-0701C888F1D3}" type="pres">
      <dgm:prSet presAssocID="{B543DB2E-ACC1-DE4B-843F-0A570B216CF5}" presName="node" presStyleLbl="node1" presStyleIdx="1" presStyleCnt="11" custScaleX="116907" custScaleY="110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17D1A-EC4C-0146-850A-4E5DDDC8D331}" type="pres">
      <dgm:prSet presAssocID="{FA569193-2EC3-CA41-B5B3-9F8907EE97E5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EEA7956A-59B0-FB43-AAF7-D9CBA698514C}" type="pres">
      <dgm:prSet presAssocID="{FA569193-2EC3-CA41-B5B3-9F8907EE97E5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12B830EC-CED9-CE40-BDA5-7F6C2700313D}" type="pres">
      <dgm:prSet presAssocID="{DCBD8FEE-73C4-9443-97CD-65C7056DB925}" presName="node" presStyleLbl="node1" presStyleIdx="2" presStyleCnt="11" custScaleX="1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33336-96C3-E64B-A748-327A96262194}" type="pres">
      <dgm:prSet presAssocID="{6281D875-C9D9-324D-86CF-6260900DC366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50149D1A-D2DF-C14A-8E65-AC33B7FEF6AF}" type="pres">
      <dgm:prSet presAssocID="{6281D875-C9D9-324D-86CF-6260900DC366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2C2C5E5A-0E8D-434F-96DF-E2ECE6E42219}" type="pres">
      <dgm:prSet presAssocID="{0FADC207-617A-EE41-9A42-A8C6C6ADCC47}" presName="node" presStyleLbl="node1" presStyleIdx="3" presStyleCnt="11" custScaleX="188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B7F6-4685-5642-B372-EC35231D56AD}" type="pres">
      <dgm:prSet presAssocID="{5401A875-EE5D-2E44-B1F6-44BE102244FC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99D7849D-32FB-DF44-99C4-02FE771D9C7A}" type="pres">
      <dgm:prSet presAssocID="{5401A875-EE5D-2E44-B1F6-44BE102244FC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46979712-A6B5-8D4E-8923-EB68934DBE6B}" type="pres">
      <dgm:prSet presAssocID="{786C9CA5-6065-C54F-8A4F-3CDF5225B992}" presName="node" presStyleLbl="node1" presStyleIdx="4" presStyleCnt="11" custScaleX="221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6C034-B180-CA4F-A2FC-4CC5D45724AD}" type="pres">
      <dgm:prSet presAssocID="{076545EE-41D3-4B4C-B8AE-850DFD6584F1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E5F03660-D546-FC4E-8125-B198252FA1FE}" type="pres">
      <dgm:prSet presAssocID="{076545EE-41D3-4B4C-B8AE-850DFD6584F1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71642956-17EC-D64A-A96C-DF08479CCAAE}" type="pres">
      <dgm:prSet presAssocID="{A6F50FE4-2CAD-1743-8009-8898BEAB01C7}" presName="node" presStyleLbl="node1" presStyleIdx="5" presStyleCnt="11" custScaleX="171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EBAB5-C7F0-564B-8116-AD54A8E0F49F}" type="pres">
      <dgm:prSet presAssocID="{811278D6-6249-2148-B06F-9DFE2987C056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1A41A4C1-7CD6-DE40-82E0-207F43E26587}" type="pres">
      <dgm:prSet presAssocID="{811278D6-6249-2148-B06F-9DFE2987C056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0C9E1582-971B-4447-AAB3-9A6CF0F9033C}" type="pres">
      <dgm:prSet presAssocID="{D76176AB-D1A1-9141-8A04-6EC6F6654AA7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03EA2-C741-3B42-86CA-9DB64865EFD4}" type="pres">
      <dgm:prSet presAssocID="{FD629629-7D94-FD4F-8E05-937BDB9291AE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CBBC208D-ABB2-8D46-9AB3-4B1E29044231}" type="pres">
      <dgm:prSet presAssocID="{FD629629-7D94-FD4F-8E05-937BDB9291AE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108E27EA-F7F9-EF4B-B8E8-451766498937}" type="pres">
      <dgm:prSet presAssocID="{FCD93855-8829-E545-9F0E-A9C8A21E7D15}" presName="node" presStyleLbl="node1" presStyleIdx="7" presStyleCnt="11" custScaleX="188515" custScaleY="68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F81AB-8D1E-7D4F-8D1E-9E2053388EFF}" type="pres">
      <dgm:prSet presAssocID="{FA185357-D415-F249-8811-3F56C452195F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E1EEAA14-96DF-AE4F-9859-1E44BBF68D60}" type="pres">
      <dgm:prSet presAssocID="{FA185357-D415-F249-8811-3F56C452195F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0E86CE6B-2B1A-8544-A35F-825A605389AB}" type="pres">
      <dgm:prSet presAssocID="{F54D9BBA-972D-C845-864B-F6BCC5156B70}" presName="node" presStyleLbl="node1" presStyleIdx="8" presStyleCnt="11" custScaleX="185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E10F6-994B-BA44-950E-849B6CC496F0}" type="pres">
      <dgm:prSet presAssocID="{CDA34253-5213-FD4B-9263-53A610D00215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B6033A26-E222-FE42-A082-B78B958EE55D}" type="pres">
      <dgm:prSet presAssocID="{CDA34253-5213-FD4B-9263-53A610D00215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94A68935-3975-3846-81BF-5198944F407B}" type="pres">
      <dgm:prSet presAssocID="{31853FBA-5D51-024B-A0B4-82F311FB997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795B2-BABA-AA4D-92CF-D1F95A515542}" type="pres">
      <dgm:prSet presAssocID="{8B3FE071-A0C4-A84D-A252-454610468BE0}" presName="sibTrans" presStyleLbl="sibTrans2D1" presStyleIdx="9" presStyleCnt="11" custLinFactNeighborY="20061"/>
      <dgm:spPr/>
      <dgm:t>
        <a:bodyPr/>
        <a:lstStyle/>
        <a:p>
          <a:endParaRPr lang="en-US"/>
        </a:p>
      </dgm:t>
    </dgm:pt>
    <dgm:pt modelId="{2F6901ED-5A55-984A-89CD-C1F0F0626A23}" type="pres">
      <dgm:prSet presAssocID="{8B3FE071-A0C4-A84D-A252-454610468BE0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5142945C-2BE2-AB48-A77F-28A4F6DBC463}" type="pres">
      <dgm:prSet presAssocID="{409609F8-FCE7-F04D-922A-8DCC81237A56}" presName="node" presStyleLbl="node1" presStyleIdx="10" presStyleCnt="11" custScaleX="151907" custRadScaleRad="98121" custRadScaleInc="-1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26331-F3EB-7F48-B1DF-40690D8789F7}" type="pres">
      <dgm:prSet presAssocID="{FBA60BA8-D894-324B-AD37-85481895C278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FA483087-C318-BA4F-85AC-B3DC96ACBF66}" type="pres">
      <dgm:prSet presAssocID="{FBA60BA8-D894-324B-AD37-85481895C278}" presName="connectorText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513462D3-02C6-A741-8CF2-3A1A7B621168}" type="presOf" srcId="{CDA34253-5213-FD4B-9263-53A610D00215}" destId="{B88E10F6-994B-BA44-950E-849B6CC496F0}" srcOrd="0" destOrd="0" presId="urn:microsoft.com/office/officeart/2005/8/layout/cycle2"/>
    <dgm:cxn modelId="{29601D15-2D78-3F4D-863C-EE58760FD846}" type="presOf" srcId="{0FADC207-617A-EE41-9A42-A8C6C6ADCC47}" destId="{2C2C5E5A-0E8D-434F-96DF-E2ECE6E42219}" srcOrd="0" destOrd="0" presId="urn:microsoft.com/office/officeart/2005/8/layout/cycle2"/>
    <dgm:cxn modelId="{47CD0161-3044-4149-8486-9AACFEED1FC1}" type="presOf" srcId="{FCD93855-8829-E545-9F0E-A9C8A21E7D15}" destId="{108E27EA-F7F9-EF4B-B8E8-451766498937}" srcOrd="0" destOrd="0" presId="urn:microsoft.com/office/officeart/2005/8/layout/cycle2"/>
    <dgm:cxn modelId="{D49E134E-4E9F-0141-B898-F4CA4EA0214B}" type="presOf" srcId="{31853FBA-5D51-024B-A0B4-82F311FB9970}" destId="{94A68935-3975-3846-81BF-5198944F407B}" srcOrd="0" destOrd="0" presId="urn:microsoft.com/office/officeart/2005/8/layout/cycle2"/>
    <dgm:cxn modelId="{A93CF4B9-74FE-694A-BDBE-138174BD4D02}" type="presOf" srcId="{6281D875-C9D9-324D-86CF-6260900DC366}" destId="{E9F33336-96C3-E64B-A748-327A96262194}" srcOrd="0" destOrd="0" presId="urn:microsoft.com/office/officeart/2005/8/layout/cycle2"/>
    <dgm:cxn modelId="{6776CA13-85EA-0E44-A959-4717F0225D74}" type="presOf" srcId="{B543DB2E-ACC1-DE4B-843F-0A570B216CF5}" destId="{F1D3E321-63F4-E94C-A99A-0701C888F1D3}" srcOrd="0" destOrd="0" presId="urn:microsoft.com/office/officeart/2005/8/layout/cycle2"/>
    <dgm:cxn modelId="{6CA1A840-467E-3C44-A3B8-D586C3D67BA2}" type="presOf" srcId="{FA185357-D415-F249-8811-3F56C452195F}" destId="{E1EEAA14-96DF-AE4F-9859-1E44BBF68D60}" srcOrd="1" destOrd="0" presId="urn:microsoft.com/office/officeart/2005/8/layout/cycle2"/>
    <dgm:cxn modelId="{CAEB7C86-77E4-3144-B9F8-67CAD12A57CE}" type="presOf" srcId="{CDA34253-5213-FD4B-9263-53A610D00215}" destId="{B6033A26-E222-FE42-A082-B78B958EE55D}" srcOrd="1" destOrd="0" presId="urn:microsoft.com/office/officeart/2005/8/layout/cycle2"/>
    <dgm:cxn modelId="{DBD3FA37-7961-5E48-9FE7-8F868F425B01}" type="presOf" srcId="{811278D6-6249-2148-B06F-9DFE2987C056}" destId="{1A41A4C1-7CD6-DE40-82E0-207F43E26587}" srcOrd="1" destOrd="0" presId="urn:microsoft.com/office/officeart/2005/8/layout/cycle2"/>
    <dgm:cxn modelId="{F7D2C58A-6033-D543-B2E1-A7F9036A6083}" type="presOf" srcId="{076545EE-41D3-4B4C-B8AE-850DFD6584F1}" destId="{E5F03660-D546-FC4E-8125-B198252FA1FE}" srcOrd="1" destOrd="0" presId="urn:microsoft.com/office/officeart/2005/8/layout/cycle2"/>
    <dgm:cxn modelId="{55A61DF1-DBF2-6041-9570-479A4E3EF82E}" srcId="{B98E8ADA-C44E-7F4D-98CB-33962906893A}" destId="{31853FBA-5D51-024B-A0B4-82F311FB9970}" srcOrd="9" destOrd="0" parTransId="{C573FA6B-66C1-BE48-A003-47F78975D4F6}" sibTransId="{8B3FE071-A0C4-A84D-A252-454610468BE0}"/>
    <dgm:cxn modelId="{5B3B0C9D-BC66-FB4E-AA35-B8A888F7C374}" srcId="{B98E8ADA-C44E-7F4D-98CB-33962906893A}" destId="{F54D9BBA-972D-C845-864B-F6BCC5156B70}" srcOrd="8" destOrd="0" parTransId="{7E283FFD-3BCA-DE42-9A10-821D2DF130F5}" sibTransId="{CDA34253-5213-FD4B-9263-53A610D00215}"/>
    <dgm:cxn modelId="{5C27368B-397C-3C46-BFA3-14EE0ADF5351}" type="presOf" srcId="{8B3FE071-A0C4-A84D-A252-454610468BE0}" destId="{27E795B2-BABA-AA4D-92CF-D1F95A515542}" srcOrd="0" destOrd="0" presId="urn:microsoft.com/office/officeart/2005/8/layout/cycle2"/>
    <dgm:cxn modelId="{4C0C8DC6-C321-6D46-9965-4F96927444A6}" type="presOf" srcId="{FA185357-D415-F249-8811-3F56C452195F}" destId="{CE4F81AB-8D1E-7D4F-8D1E-9E2053388EFF}" srcOrd="0" destOrd="0" presId="urn:microsoft.com/office/officeart/2005/8/layout/cycle2"/>
    <dgm:cxn modelId="{407DA88C-FAF4-6F44-9921-8C0F0A330EA8}" type="presOf" srcId="{FD629629-7D94-FD4F-8E05-937BDB9291AE}" destId="{F5203EA2-C741-3B42-86CA-9DB64865EFD4}" srcOrd="0" destOrd="0" presId="urn:microsoft.com/office/officeart/2005/8/layout/cycle2"/>
    <dgm:cxn modelId="{4DC15461-BC76-4E45-A10C-80D4E1DEEFEE}" type="presOf" srcId="{076545EE-41D3-4B4C-B8AE-850DFD6584F1}" destId="{F516C034-B180-CA4F-A2FC-4CC5D45724AD}" srcOrd="0" destOrd="0" presId="urn:microsoft.com/office/officeart/2005/8/layout/cycle2"/>
    <dgm:cxn modelId="{572084EC-E289-EE4D-97E4-1C13E510784C}" type="presOf" srcId="{5401A875-EE5D-2E44-B1F6-44BE102244FC}" destId="{EBBBB7F6-4685-5642-B372-EC35231D56AD}" srcOrd="0" destOrd="0" presId="urn:microsoft.com/office/officeart/2005/8/layout/cycle2"/>
    <dgm:cxn modelId="{271AEC70-8EDF-364D-9540-DD0FAE0F576C}" type="presOf" srcId="{DCBD8FEE-73C4-9443-97CD-65C7056DB925}" destId="{12B830EC-CED9-CE40-BDA5-7F6C2700313D}" srcOrd="0" destOrd="0" presId="urn:microsoft.com/office/officeart/2005/8/layout/cycle2"/>
    <dgm:cxn modelId="{1020065F-4F18-124F-B339-A3B5F9D33F5C}" srcId="{B98E8ADA-C44E-7F4D-98CB-33962906893A}" destId="{A6F50FE4-2CAD-1743-8009-8898BEAB01C7}" srcOrd="5" destOrd="0" parTransId="{DD699840-49AD-AE46-B9D2-7D9F1A9FE52B}" sibTransId="{811278D6-6249-2148-B06F-9DFE2987C056}"/>
    <dgm:cxn modelId="{A68F137C-EC53-4145-AF36-EE9D29920E71}" type="presOf" srcId="{811278D6-6249-2148-B06F-9DFE2987C056}" destId="{946EBAB5-C7F0-564B-8116-AD54A8E0F49F}" srcOrd="0" destOrd="0" presId="urn:microsoft.com/office/officeart/2005/8/layout/cycle2"/>
    <dgm:cxn modelId="{DC5E149A-AE1D-AA4B-9BDC-08DF0C08CFA1}" type="presOf" srcId="{F54D9BBA-972D-C845-864B-F6BCC5156B70}" destId="{0E86CE6B-2B1A-8544-A35F-825A605389AB}" srcOrd="0" destOrd="0" presId="urn:microsoft.com/office/officeart/2005/8/layout/cycle2"/>
    <dgm:cxn modelId="{7EBAD75D-6C5C-9242-821B-C38DB9864FE7}" srcId="{B98E8ADA-C44E-7F4D-98CB-33962906893A}" destId="{D76176AB-D1A1-9141-8A04-6EC6F6654AA7}" srcOrd="6" destOrd="0" parTransId="{8E1C01E2-75FC-FB4F-BF8E-F48C25ECE3B5}" sibTransId="{FD629629-7D94-FD4F-8E05-937BDB9291AE}"/>
    <dgm:cxn modelId="{0D21ED79-11FE-2745-92E2-543E0E56FDED}" type="presOf" srcId="{6281D875-C9D9-324D-86CF-6260900DC366}" destId="{50149D1A-D2DF-C14A-8E65-AC33B7FEF6AF}" srcOrd="1" destOrd="0" presId="urn:microsoft.com/office/officeart/2005/8/layout/cycle2"/>
    <dgm:cxn modelId="{3FE2EB40-26A0-474E-8C5D-C8479D0B8822}" type="presOf" srcId="{5401A875-EE5D-2E44-B1F6-44BE102244FC}" destId="{99D7849D-32FB-DF44-99C4-02FE771D9C7A}" srcOrd="1" destOrd="0" presId="urn:microsoft.com/office/officeart/2005/8/layout/cycle2"/>
    <dgm:cxn modelId="{206DB745-CA5C-974C-8CFB-709162CA9BE5}" type="presOf" srcId="{A6F50FE4-2CAD-1743-8009-8898BEAB01C7}" destId="{71642956-17EC-D64A-A96C-DF08479CCAAE}" srcOrd="0" destOrd="0" presId="urn:microsoft.com/office/officeart/2005/8/layout/cycle2"/>
    <dgm:cxn modelId="{6949CA49-9BBD-2B4F-A140-0B8AC599D163}" type="presOf" srcId="{FD629629-7D94-FD4F-8E05-937BDB9291AE}" destId="{CBBC208D-ABB2-8D46-9AB3-4B1E29044231}" srcOrd="1" destOrd="0" presId="urn:microsoft.com/office/officeart/2005/8/layout/cycle2"/>
    <dgm:cxn modelId="{6108F2C7-8A76-A644-9E88-D39CA7135CCB}" type="presOf" srcId="{FA569193-2EC3-CA41-B5B3-9F8907EE97E5}" destId="{EEA7956A-59B0-FB43-AAF7-D9CBA698514C}" srcOrd="1" destOrd="0" presId="urn:microsoft.com/office/officeart/2005/8/layout/cycle2"/>
    <dgm:cxn modelId="{37329A1E-A4F1-E04F-B82A-7F52157889D6}" type="presOf" srcId="{8B3FE071-A0C4-A84D-A252-454610468BE0}" destId="{2F6901ED-5A55-984A-89CD-C1F0F0626A23}" srcOrd="1" destOrd="0" presId="urn:microsoft.com/office/officeart/2005/8/layout/cycle2"/>
    <dgm:cxn modelId="{5E8E0ADF-BE31-2440-9D45-4F6A5193D775}" type="presOf" srcId="{786C9CA5-6065-C54F-8A4F-3CDF5225B992}" destId="{46979712-A6B5-8D4E-8923-EB68934DBE6B}" srcOrd="0" destOrd="0" presId="urn:microsoft.com/office/officeart/2005/8/layout/cycle2"/>
    <dgm:cxn modelId="{71F0460A-2A85-944E-BE89-B1B9B6329EDC}" srcId="{B98E8ADA-C44E-7F4D-98CB-33962906893A}" destId="{0FADC207-617A-EE41-9A42-A8C6C6ADCC47}" srcOrd="3" destOrd="0" parTransId="{8753512D-2A2C-2F4A-94AB-4537026608D1}" sibTransId="{5401A875-EE5D-2E44-B1F6-44BE102244FC}"/>
    <dgm:cxn modelId="{35EE73E1-EB8B-574F-A1B1-29FAC2E0EA0F}" srcId="{B98E8ADA-C44E-7F4D-98CB-33962906893A}" destId="{786C9CA5-6065-C54F-8A4F-3CDF5225B992}" srcOrd="4" destOrd="0" parTransId="{CD631054-C990-2041-9DF5-137CDC7AD8D4}" sibTransId="{076545EE-41D3-4B4C-B8AE-850DFD6584F1}"/>
    <dgm:cxn modelId="{4CA94D77-D97A-6848-898A-8DFFA3B8B45E}" srcId="{B98E8ADA-C44E-7F4D-98CB-33962906893A}" destId="{B543DB2E-ACC1-DE4B-843F-0A570B216CF5}" srcOrd="1" destOrd="0" parTransId="{88955B79-0221-3841-BCCE-DF57A856006C}" sibTransId="{FA569193-2EC3-CA41-B5B3-9F8907EE97E5}"/>
    <dgm:cxn modelId="{0559B454-DDE2-6A46-B0C6-C930A246E522}" type="presOf" srcId="{FBA60BA8-D894-324B-AD37-85481895C278}" destId="{B7626331-F3EB-7F48-B1DF-40690D8789F7}" srcOrd="0" destOrd="0" presId="urn:microsoft.com/office/officeart/2005/8/layout/cycle2"/>
    <dgm:cxn modelId="{B299E01D-F329-094C-9D92-9ABFEB276D25}" type="presOf" srcId="{409609F8-FCE7-F04D-922A-8DCC81237A56}" destId="{5142945C-2BE2-AB48-A77F-28A4F6DBC463}" srcOrd="0" destOrd="0" presId="urn:microsoft.com/office/officeart/2005/8/layout/cycle2"/>
    <dgm:cxn modelId="{17D3ADC9-2CD0-7646-93CA-15F7380B092D}" type="presOf" srcId="{D76176AB-D1A1-9141-8A04-6EC6F6654AA7}" destId="{0C9E1582-971B-4447-AAB3-9A6CF0F9033C}" srcOrd="0" destOrd="0" presId="urn:microsoft.com/office/officeart/2005/8/layout/cycle2"/>
    <dgm:cxn modelId="{A11B7176-7BE3-1147-80F4-74212FB8FD0B}" srcId="{B98E8ADA-C44E-7F4D-98CB-33962906893A}" destId="{FCD93855-8829-E545-9F0E-A9C8A21E7D15}" srcOrd="7" destOrd="0" parTransId="{FD3E2811-2680-7846-A939-0F7A782D4393}" sibTransId="{FA185357-D415-F249-8811-3F56C452195F}"/>
    <dgm:cxn modelId="{DCA2460E-B855-7646-8A42-74DE84F0994A}" srcId="{B98E8ADA-C44E-7F4D-98CB-33962906893A}" destId="{409609F8-FCE7-F04D-922A-8DCC81237A56}" srcOrd="10" destOrd="0" parTransId="{19C6F91D-BA15-3041-BA0D-D2B9F0F700FA}" sibTransId="{FBA60BA8-D894-324B-AD37-85481895C278}"/>
    <dgm:cxn modelId="{B8D8036C-CDF2-F348-A8D4-8E9A1D33432B}" type="presOf" srcId="{FA569193-2EC3-CA41-B5B3-9F8907EE97E5}" destId="{BBA17D1A-EC4C-0146-850A-4E5DDDC8D331}" srcOrd="0" destOrd="0" presId="urn:microsoft.com/office/officeart/2005/8/layout/cycle2"/>
    <dgm:cxn modelId="{951B2F6E-2115-024D-A88C-949CF93D84E3}" srcId="{B98E8ADA-C44E-7F4D-98CB-33962906893A}" destId="{DCBD8FEE-73C4-9443-97CD-65C7056DB925}" srcOrd="2" destOrd="0" parTransId="{57A10F74-F284-1847-8E3E-82E8320798E7}" sibTransId="{6281D875-C9D9-324D-86CF-6260900DC366}"/>
    <dgm:cxn modelId="{2C48F46E-BD31-F242-BBCC-22ED6C557754}" type="presOf" srcId="{B98E8ADA-C44E-7F4D-98CB-33962906893A}" destId="{31F2331C-75BF-5E41-90ED-3BC3F64A7A90}" srcOrd="0" destOrd="0" presId="urn:microsoft.com/office/officeart/2005/8/layout/cycle2"/>
    <dgm:cxn modelId="{38508698-60CE-B54A-B618-B2E72C35C968}" type="presOf" srcId="{E5408741-17DF-B24A-B2EF-68BD26C91AC9}" destId="{D3B2A627-2409-9C4F-9442-91308396125C}" srcOrd="1" destOrd="0" presId="urn:microsoft.com/office/officeart/2005/8/layout/cycle2"/>
    <dgm:cxn modelId="{5C827F0B-1983-D148-9E66-E5299E3F5B94}" type="presOf" srcId="{4880E56D-B0E7-9D4E-9847-2AA88843BBDF}" destId="{1748530F-CA3B-C848-AEE4-38D52AF646BA}" srcOrd="0" destOrd="0" presId="urn:microsoft.com/office/officeart/2005/8/layout/cycle2"/>
    <dgm:cxn modelId="{209DB88A-02D1-1F40-ADAA-B6089FA55DC7}" srcId="{B98E8ADA-C44E-7F4D-98CB-33962906893A}" destId="{4880E56D-B0E7-9D4E-9847-2AA88843BBDF}" srcOrd="0" destOrd="0" parTransId="{6E3A594E-2E63-CB4B-A9A5-FA4EF21C2A35}" sibTransId="{E5408741-17DF-B24A-B2EF-68BD26C91AC9}"/>
    <dgm:cxn modelId="{4E5A4938-0726-964F-AB47-D4632BB43D93}" type="presOf" srcId="{E5408741-17DF-B24A-B2EF-68BD26C91AC9}" destId="{779BC331-4959-D649-B8FF-2C967B571646}" srcOrd="0" destOrd="0" presId="urn:microsoft.com/office/officeart/2005/8/layout/cycle2"/>
    <dgm:cxn modelId="{658C45FA-A06E-694B-8905-369495F886EB}" type="presOf" srcId="{FBA60BA8-D894-324B-AD37-85481895C278}" destId="{FA483087-C318-BA4F-85AC-B3DC96ACBF66}" srcOrd="1" destOrd="0" presId="urn:microsoft.com/office/officeart/2005/8/layout/cycle2"/>
    <dgm:cxn modelId="{45217D83-8129-704D-AA52-76595986B2D3}" type="presParOf" srcId="{31F2331C-75BF-5E41-90ED-3BC3F64A7A90}" destId="{1748530F-CA3B-C848-AEE4-38D52AF646BA}" srcOrd="0" destOrd="0" presId="urn:microsoft.com/office/officeart/2005/8/layout/cycle2"/>
    <dgm:cxn modelId="{00D3333F-F5D4-2445-B9BA-391A674289D5}" type="presParOf" srcId="{31F2331C-75BF-5E41-90ED-3BC3F64A7A90}" destId="{779BC331-4959-D649-B8FF-2C967B571646}" srcOrd="1" destOrd="0" presId="urn:microsoft.com/office/officeart/2005/8/layout/cycle2"/>
    <dgm:cxn modelId="{990D2757-2A5F-CF4E-8C1E-E81F78AF801E}" type="presParOf" srcId="{779BC331-4959-D649-B8FF-2C967B571646}" destId="{D3B2A627-2409-9C4F-9442-91308396125C}" srcOrd="0" destOrd="0" presId="urn:microsoft.com/office/officeart/2005/8/layout/cycle2"/>
    <dgm:cxn modelId="{728575CC-AB8F-9F46-9F09-71C8DA6ED345}" type="presParOf" srcId="{31F2331C-75BF-5E41-90ED-3BC3F64A7A90}" destId="{F1D3E321-63F4-E94C-A99A-0701C888F1D3}" srcOrd="2" destOrd="0" presId="urn:microsoft.com/office/officeart/2005/8/layout/cycle2"/>
    <dgm:cxn modelId="{24126462-1198-DE41-A12B-DB5A5D0A4A55}" type="presParOf" srcId="{31F2331C-75BF-5E41-90ED-3BC3F64A7A90}" destId="{BBA17D1A-EC4C-0146-850A-4E5DDDC8D331}" srcOrd="3" destOrd="0" presId="urn:microsoft.com/office/officeart/2005/8/layout/cycle2"/>
    <dgm:cxn modelId="{5E8E3D49-CFDB-C24B-9C00-8897B8BF4C53}" type="presParOf" srcId="{BBA17D1A-EC4C-0146-850A-4E5DDDC8D331}" destId="{EEA7956A-59B0-FB43-AAF7-D9CBA698514C}" srcOrd="0" destOrd="0" presId="urn:microsoft.com/office/officeart/2005/8/layout/cycle2"/>
    <dgm:cxn modelId="{C3E6DB2C-6282-8946-AD7A-D02586E43056}" type="presParOf" srcId="{31F2331C-75BF-5E41-90ED-3BC3F64A7A90}" destId="{12B830EC-CED9-CE40-BDA5-7F6C2700313D}" srcOrd="4" destOrd="0" presId="urn:microsoft.com/office/officeart/2005/8/layout/cycle2"/>
    <dgm:cxn modelId="{6D4DAD40-08D9-C04E-8DD5-1EBC3F8D3C44}" type="presParOf" srcId="{31F2331C-75BF-5E41-90ED-3BC3F64A7A90}" destId="{E9F33336-96C3-E64B-A748-327A96262194}" srcOrd="5" destOrd="0" presId="urn:microsoft.com/office/officeart/2005/8/layout/cycle2"/>
    <dgm:cxn modelId="{5C60E661-F2DA-2345-A4EC-EA264ADF95A0}" type="presParOf" srcId="{E9F33336-96C3-E64B-A748-327A96262194}" destId="{50149D1A-D2DF-C14A-8E65-AC33B7FEF6AF}" srcOrd="0" destOrd="0" presId="urn:microsoft.com/office/officeart/2005/8/layout/cycle2"/>
    <dgm:cxn modelId="{54339785-E090-7F4E-8A01-18A064E16186}" type="presParOf" srcId="{31F2331C-75BF-5E41-90ED-3BC3F64A7A90}" destId="{2C2C5E5A-0E8D-434F-96DF-E2ECE6E42219}" srcOrd="6" destOrd="0" presId="urn:microsoft.com/office/officeart/2005/8/layout/cycle2"/>
    <dgm:cxn modelId="{E5B5B704-F510-B942-BB9F-C6A7860B5BDD}" type="presParOf" srcId="{31F2331C-75BF-5E41-90ED-3BC3F64A7A90}" destId="{EBBBB7F6-4685-5642-B372-EC35231D56AD}" srcOrd="7" destOrd="0" presId="urn:microsoft.com/office/officeart/2005/8/layout/cycle2"/>
    <dgm:cxn modelId="{4186BE41-59D8-B449-9ACF-2206854D0485}" type="presParOf" srcId="{EBBBB7F6-4685-5642-B372-EC35231D56AD}" destId="{99D7849D-32FB-DF44-99C4-02FE771D9C7A}" srcOrd="0" destOrd="0" presId="urn:microsoft.com/office/officeart/2005/8/layout/cycle2"/>
    <dgm:cxn modelId="{98ED21A4-D4B4-594B-A3C4-4E7B0BE28099}" type="presParOf" srcId="{31F2331C-75BF-5E41-90ED-3BC3F64A7A90}" destId="{46979712-A6B5-8D4E-8923-EB68934DBE6B}" srcOrd="8" destOrd="0" presId="urn:microsoft.com/office/officeart/2005/8/layout/cycle2"/>
    <dgm:cxn modelId="{ABEEC834-92AA-F849-A5DB-CA8424753B35}" type="presParOf" srcId="{31F2331C-75BF-5E41-90ED-3BC3F64A7A90}" destId="{F516C034-B180-CA4F-A2FC-4CC5D45724AD}" srcOrd="9" destOrd="0" presId="urn:microsoft.com/office/officeart/2005/8/layout/cycle2"/>
    <dgm:cxn modelId="{04E197D5-8A39-534A-ABFC-A17FD395CDF8}" type="presParOf" srcId="{F516C034-B180-CA4F-A2FC-4CC5D45724AD}" destId="{E5F03660-D546-FC4E-8125-B198252FA1FE}" srcOrd="0" destOrd="0" presId="urn:microsoft.com/office/officeart/2005/8/layout/cycle2"/>
    <dgm:cxn modelId="{EA704E2D-24A6-634B-B494-5CB9B06EF85E}" type="presParOf" srcId="{31F2331C-75BF-5E41-90ED-3BC3F64A7A90}" destId="{71642956-17EC-D64A-A96C-DF08479CCAAE}" srcOrd="10" destOrd="0" presId="urn:microsoft.com/office/officeart/2005/8/layout/cycle2"/>
    <dgm:cxn modelId="{3E08294B-09E8-994C-9782-1D2F362C9C96}" type="presParOf" srcId="{31F2331C-75BF-5E41-90ED-3BC3F64A7A90}" destId="{946EBAB5-C7F0-564B-8116-AD54A8E0F49F}" srcOrd="11" destOrd="0" presId="urn:microsoft.com/office/officeart/2005/8/layout/cycle2"/>
    <dgm:cxn modelId="{06E56A42-2C37-0B4D-857B-DB3178AD71A5}" type="presParOf" srcId="{946EBAB5-C7F0-564B-8116-AD54A8E0F49F}" destId="{1A41A4C1-7CD6-DE40-82E0-207F43E26587}" srcOrd="0" destOrd="0" presId="urn:microsoft.com/office/officeart/2005/8/layout/cycle2"/>
    <dgm:cxn modelId="{9894A77F-1FE4-DB47-A17E-BE74497387D2}" type="presParOf" srcId="{31F2331C-75BF-5E41-90ED-3BC3F64A7A90}" destId="{0C9E1582-971B-4447-AAB3-9A6CF0F9033C}" srcOrd="12" destOrd="0" presId="urn:microsoft.com/office/officeart/2005/8/layout/cycle2"/>
    <dgm:cxn modelId="{32E546B6-FDF6-794E-9F2E-1328C2D25367}" type="presParOf" srcId="{31F2331C-75BF-5E41-90ED-3BC3F64A7A90}" destId="{F5203EA2-C741-3B42-86CA-9DB64865EFD4}" srcOrd="13" destOrd="0" presId="urn:microsoft.com/office/officeart/2005/8/layout/cycle2"/>
    <dgm:cxn modelId="{E784DE59-A448-5646-99BE-5079B1D59CDD}" type="presParOf" srcId="{F5203EA2-C741-3B42-86CA-9DB64865EFD4}" destId="{CBBC208D-ABB2-8D46-9AB3-4B1E29044231}" srcOrd="0" destOrd="0" presId="urn:microsoft.com/office/officeart/2005/8/layout/cycle2"/>
    <dgm:cxn modelId="{5903320D-F7BA-494D-9395-39008B34B50C}" type="presParOf" srcId="{31F2331C-75BF-5E41-90ED-3BC3F64A7A90}" destId="{108E27EA-F7F9-EF4B-B8E8-451766498937}" srcOrd="14" destOrd="0" presId="urn:microsoft.com/office/officeart/2005/8/layout/cycle2"/>
    <dgm:cxn modelId="{323838E8-2647-B84D-8DA6-7527ACABCC98}" type="presParOf" srcId="{31F2331C-75BF-5E41-90ED-3BC3F64A7A90}" destId="{CE4F81AB-8D1E-7D4F-8D1E-9E2053388EFF}" srcOrd="15" destOrd="0" presId="urn:microsoft.com/office/officeart/2005/8/layout/cycle2"/>
    <dgm:cxn modelId="{76394338-A90E-3640-9DA4-B38CBCD9096D}" type="presParOf" srcId="{CE4F81AB-8D1E-7D4F-8D1E-9E2053388EFF}" destId="{E1EEAA14-96DF-AE4F-9859-1E44BBF68D60}" srcOrd="0" destOrd="0" presId="urn:microsoft.com/office/officeart/2005/8/layout/cycle2"/>
    <dgm:cxn modelId="{61AAC681-3980-A647-A215-86C5D8F1A52D}" type="presParOf" srcId="{31F2331C-75BF-5E41-90ED-3BC3F64A7A90}" destId="{0E86CE6B-2B1A-8544-A35F-825A605389AB}" srcOrd="16" destOrd="0" presId="urn:microsoft.com/office/officeart/2005/8/layout/cycle2"/>
    <dgm:cxn modelId="{11D61FD9-868D-E34F-8182-9B6C2746E7AE}" type="presParOf" srcId="{31F2331C-75BF-5E41-90ED-3BC3F64A7A90}" destId="{B88E10F6-994B-BA44-950E-849B6CC496F0}" srcOrd="17" destOrd="0" presId="urn:microsoft.com/office/officeart/2005/8/layout/cycle2"/>
    <dgm:cxn modelId="{16591757-13F6-0741-B67E-7E3E540B69AA}" type="presParOf" srcId="{B88E10F6-994B-BA44-950E-849B6CC496F0}" destId="{B6033A26-E222-FE42-A082-B78B958EE55D}" srcOrd="0" destOrd="0" presId="urn:microsoft.com/office/officeart/2005/8/layout/cycle2"/>
    <dgm:cxn modelId="{64497D87-AE02-4B4B-A2AF-CAC909F72013}" type="presParOf" srcId="{31F2331C-75BF-5E41-90ED-3BC3F64A7A90}" destId="{94A68935-3975-3846-81BF-5198944F407B}" srcOrd="18" destOrd="0" presId="urn:microsoft.com/office/officeart/2005/8/layout/cycle2"/>
    <dgm:cxn modelId="{FA31894A-04ED-1944-B23B-13DB2973EEA6}" type="presParOf" srcId="{31F2331C-75BF-5E41-90ED-3BC3F64A7A90}" destId="{27E795B2-BABA-AA4D-92CF-D1F95A515542}" srcOrd="19" destOrd="0" presId="urn:microsoft.com/office/officeart/2005/8/layout/cycle2"/>
    <dgm:cxn modelId="{8F3E9D07-D0DF-7244-A303-79E2175EFE38}" type="presParOf" srcId="{27E795B2-BABA-AA4D-92CF-D1F95A515542}" destId="{2F6901ED-5A55-984A-89CD-C1F0F0626A23}" srcOrd="0" destOrd="0" presId="urn:microsoft.com/office/officeart/2005/8/layout/cycle2"/>
    <dgm:cxn modelId="{94C1FCBF-AA90-7B43-9F21-CF14E8D4ACE7}" type="presParOf" srcId="{31F2331C-75BF-5E41-90ED-3BC3F64A7A90}" destId="{5142945C-2BE2-AB48-A77F-28A4F6DBC463}" srcOrd="20" destOrd="0" presId="urn:microsoft.com/office/officeart/2005/8/layout/cycle2"/>
    <dgm:cxn modelId="{B30314FC-AA40-4E4E-879D-18E0D6C02BCE}" type="presParOf" srcId="{31F2331C-75BF-5E41-90ED-3BC3F64A7A90}" destId="{B7626331-F3EB-7F48-B1DF-40690D8789F7}" srcOrd="21" destOrd="0" presId="urn:microsoft.com/office/officeart/2005/8/layout/cycle2"/>
    <dgm:cxn modelId="{58849795-2124-EA4C-9740-7DDFA9BEB533}" type="presParOf" srcId="{B7626331-F3EB-7F48-B1DF-40690D8789F7}" destId="{FA483087-C318-BA4F-85AC-B3DC96ACBF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EFBA8-1646-5840-9B40-BB224A66DBAA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E201-9753-3D4E-9279-6B39955D56C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1E71B-4D88-AC46-B504-A42DE2DE3DF8}" type="slidenum">
              <a:rPr lang="it-IT"/>
              <a:pPr>
                <a:defRPr/>
              </a:pPr>
              <a:t>58</a:t>
            </a:fld>
            <a:endParaRPr 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C9984-F2BE-DD4C-8541-4DC11F7EC732}" type="slidenum">
              <a:rPr lang="it-IT"/>
              <a:pPr>
                <a:defRPr/>
              </a:pPr>
              <a:t>70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7F80D-75E1-BC46-9F94-0BB75AD5C7D4}" type="slidenum">
              <a:rPr lang="it-IT"/>
              <a:pPr>
                <a:defRPr/>
              </a:pPr>
              <a:t>71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579A4-7383-2944-956D-CDEDEAE9DB16}" type="slidenum">
              <a:rPr lang="it-IT"/>
              <a:pPr>
                <a:defRPr/>
              </a:pPr>
              <a:t>72</a:t>
            </a:fld>
            <a:endParaRPr lang="it-IT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74FC0-926B-8546-BCD4-1DD944ED13D2}" type="slidenum">
              <a:rPr lang="it-IT"/>
              <a:pPr>
                <a:defRPr/>
              </a:pPr>
              <a:t>60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10581-0A00-6446-B55A-771F1E016A36}" type="slidenum">
              <a:rPr lang="it-IT"/>
              <a:pPr>
                <a:defRPr/>
              </a:pPr>
              <a:t>61</a:t>
            </a:fld>
            <a:endParaRPr lang="it-IT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5D2DD-48F3-B349-BDA9-D8239C47BDC1}" type="slidenum">
              <a:rPr lang="it-IT"/>
              <a:pPr>
                <a:defRPr/>
              </a:pPr>
              <a:t>62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2134F-59A5-7349-941F-908A0E44DBDD}" type="slidenum">
              <a:rPr lang="it-IT"/>
              <a:pPr>
                <a:defRPr/>
              </a:pPr>
              <a:t>63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6C2EE-E8BB-C842-A674-D6BCD51D32BF}" type="slidenum">
              <a:rPr lang="it-IT"/>
              <a:pPr>
                <a:defRPr/>
              </a:pPr>
              <a:t>66</a:t>
            </a:fld>
            <a:endParaRPr lang="it-IT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F4369-B4D6-0041-A103-132F1D90EE7A}" type="slidenum">
              <a:rPr lang="it-IT"/>
              <a:pPr>
                <a:defRPr/>
              </a:pPr>
              <a:t>67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73F04-B46C-084C-9B32-D84ECD8FB405}" type="slidenum">
              <a:rPr lang="it-IT"/>
              <a:pPr>
                <a:defRPr/>
              </a:pPr>
              <a:t>68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47CCC-27E0-5D4A-B8B4-096B59453054}" type="slidenum">
              <a:rPr lang="it-IT"/>
              <a:pPr>
                <a:defRPr/>
              </a:pPr>
              <a:t>69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AD2830-F273-4060-86D4-4212F883872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D484-F614-4F83-9E0A-076B4E5CA0E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CBDDE-ADDB-4969-B498-C64558BF098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paolapsicopolla@iol.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05000" y="533400"/>
            <a:ext cx="5867400" cy="1371600"/>
          </a:xfrm>
        </p:spPr>
        <p:txBody>
          <a:bodyPr/>
          <a:lstStyle/>
          <a:p>
            <a:endParaRPr lang="en-US" sz="2800" dirty="0"/>
          </a:p>
          <a:p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ABUSO E MALTRATTAMENTO SUI MINORI:</a:t>
            </a:r>
          </a:p>
          <a:p>
            <a:r>
              <a:rPr lang="en-US" sz="2500" b="1" dirty="0" err="1">
                <a:solidFill>
                  <a:schemeClr val="bg2"/>
                </a:solidFill>
              </a:rPr>
              <a:t>d</a:t>
            </a:r>
            <a:r>
              <a:rPr lang="en-US" sz="2500" b="1" dirty="0" err="1" smtClean="0">
                <a:solidFill>
                  <a:schemeClr val="bg2"/>
                </a:solidFill>
              </a:rPr>
              <a:t>alla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rilevazione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alla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segnalazione</a:t>
            </a:r>
            <a:r>
              <a:rPr lang="en-US" sz="2500" b="1" dirty="0" smtClean="0">
                <a:solidFill>
                  <a:schemeClr val="bg2"/>
                </a:solidFill>
              </a:rPr>
              <a:t>. </a:t>
            </a:r>
          </a:p>
          <a:p>
            <a:r>
              <a:rPr lang="en-US" sz="2500" b="1" dirty="0" err="1" smtClean="0">
                <a:solidFill>
                  <a:schemeClr val="bg2"/>
                </a:solidFill>
              </a:rPr>
              <a:t>Linee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guida</a:t>
            </a:r>
            <a:r>
              <a:rPr lang="en-US" sz="2500" b="1" dirty="0" smtClean="0">
                <a:solidFill>
                  <a:schemeClr val="bg2"/>
                </a:solidFill>
              </a:rPr>
              <a:t> e </a:t>
            </a:r>
            <a:r>
              <a:rPr lang="en-US" sz="2500" b="1" dirty="0" err="1" smtClean="0">
                <a:solidFill>
                  <a:schemeClr val="bg2"/>
                </a:solidFill>
              </a:rPr>
              <a:t>buone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prassi</a:t>
            </a:r>
            <a:endParaRPr lang="en-US" sz="2500" b="1" dirty="0" smtClean="0">
              <a:solidFill>
                <a:schemeClr val="bg2"/>
              </a:solidFill>
            </a:endParaRPr>
          </a:p>
          <a:p>
            <a:r>
              <a:rPr lang="en-US" sz="2500" b="1" dirty="0" err="1" smtClean="0">
                <a:solidFill>
                  <a:schemeClr val="bg2"/>
                </a:solidFill>
              </a:rPr>
              <a:t>Città</a:t>
            </a:r>
            <a:r>
              <a:rPr lang="en-US" sz="2500" b="1" dirty="0" smtClean="0">
                <a:solidFill>
                  <a:schemeClr val="bg2"/>
                </a:solidFill>
              </a:rPr>
              <a:t> di </a:t>
            </a:r>
            <a:r>
              <a:rPr lang="en-US" sz="2500" b="1" dirty="0" err="1" smtClean="0">
                <a:solidFill>
                  <a:schemeClr val="bg2"/>
                </a:solidFill>
              </a:rPr>
              <a:t>Castello</a:t>
            </a:r>
            <a:endParaRPr lang="en-US" sz="2500" b="1" dirty="0" smtClean="0">
              <a:solidFill>
                <a:schemeClr val="bg2"/>
              </a:solidFill>
            </a:endParaRPr>
          </a:p>
          <a:p>
            <a:r>
              <a:rPr lang="en-US" sz="2500" b="1" dirty="0" smtClean="0">
                <a:solidFill>
                  <a:schemeClr val="bg2"/>
                </a:solidFill>
              </a:rPr>
              <a:t>15 </a:t>
            </a:r>
            <a:r>
              <a:rPr lang="en-US" sz="2500" b="1" dirty="0" err="1" smtClean="0">
                <a:solidFill>
                  <a:schemeClr val="bg2"/>
                </a:solidFill>
              </a:rPr>
              <a:t>settembre</a:t>
            </a:r>
            <a:r>
              <a:rPr lang="en-US" sz="2500" b="1" dirty="0" smtClean="0">
                <a:solidFill>
                  <a:schemeClr val="bg2"/>
                </a:solidFill>
              </a:rPr>
              <a:t> 2018</a:t>
            </a:r>
          </a:p>
          <a:p>
            <a:endParaRPr lang="en-US" sz="2500" b="1" dirty="0" smtClean="0">
              <a:solidFill>
                <a:srgbClr val="000090"/>
              </a:solidFill>
            </a:endParaRPr>
          </a:p>
          <a:p>
            <a:r>
              <a:rPr lang="en-US" sz="1500" b="1" dirty="0" smtClean="0">
                <a:solidFill>
                  <a:srgbClr val="000090"/>
                </a:solidFill>
              </a:rPr>
              <a:t>DR.SSA PAOLA POPOLLA</a:t>
            </a:r>
            <a:endParaRPr lang="en-US" sz="15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9667" y="1221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"/>
    </mc:Choice>
    <mc:Fallback xmlns="">
      <p:transition spd="slow" advTm="23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81000"/>
            <a:ext cx="7772400" cy="5715000"/>
          </a:xfrm>
        </p:spPr>
        <p:txBody>
          <a:bodyPr/>
          <a:lstStyle/>
          <a:p>
            <a:pPr algn="just"/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VIOLENZA ASSISTITA: 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bambini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silenziosi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testimoni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violenza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fisica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psicologica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sessuale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agita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da un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genitore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su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un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altro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genitore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su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un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altro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figlio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/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a. 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La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violenza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sul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coniuge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/partner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un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fenomeno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diffuso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ancora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ampiamente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sottovalutato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ed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alla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base di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molti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casi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violenza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assistita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subita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dai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minori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I bambini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nelle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famiglie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in cui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avvengono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maltrattamenti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sulle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madri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trovano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ad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assistere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direttamente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indirettamente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a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violenze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fisiche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psicologiche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verbali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economiche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inerenti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l’area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sessualità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33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04800"/>
            <a:ext cx="7772400" cy="57912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ABUSI SESSUALI/MOLESTIE: </a:t>
            </a:r>
          </a:p>
          <a:p>
            <a:pPr marL="0" indent="0" algn="just">
              <a:buNone/>
            </a:pPr>
            <a:endParaRPr lang="en-US" sz="3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sz="30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coinvolgimento</a:t>
            </a: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di un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minore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atti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sessuali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– con 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senza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contatto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fisico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– a cui non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può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liberamente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consentire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ragione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dell’età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preminenza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dell’abusante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lo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sfruttamento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sessuale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di un bambino 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adolescente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dipendente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e/o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immaturo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sul piano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dello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sviluppo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prostituzione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 infantile e </a:t>
            </a:r>
            <a:r>
              <a:rPr lang="en-US" sz="3000" b="1" dirty="0" err="1">
                <a:solidFill>
                  <a:srgbClr val="000090"/>
                </a:solidFill>
                <a:latin typeface="Calibri"/>
                <a:cs typeface="Calibri"/>
              </a:rPr>
              <a:t>pornografia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endParaRPr lang="en-US" sz="3000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5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1124_1639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941"/>
          <a:stretch>
            <a:fillRect/>
          </a:stretch>
        </p:blipFill>
        <p:spPr>
          <a:xfrm>
            <a:off x="1254125" y="914400"/>
            <a:ext cx="7628467" cy="5410200"/>
          </a:xfrm>
        </p:spPr>
      </p:pic>
    </p:spTree>
    <p:extLst>
      <p:ext uri="{BB962C8B-B14F-4D97-AF65-F5344CB8AC3E}">
        <p14:creationId xmlns:p14="http://schemas.microsoft.com/office/powerpoint/2010/main" val="21962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76400" y="53340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sz="3500" b="1" dirty="0" smtClean="0">
                <a:solidFill>
                  <a:srgbClr val="800000"/>
                </a:solidFill>
              </a:rPr>
              <a:t>       </a:t>
            </a:r>
          </a:p>
          <a:p>
            <a:r>
              <a:rPr lang="en-US" sz="3500" b="1" dirty="0" smtClean="0">
                <a:solidFill>
                  <a:srgbClr val="800000"/>
                </a:solidFill>
              </a:rPr>
              <a:t>FAMIGLIE IN DIFFICOLTÀ</a:t>
            </a:r>
            <a:endParaRPr lang="en-US" sz="3500" b="1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47800" y="2145431"/>
            <a:ext cx="3886200" cy="15121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sz="1500" b="1" dirty="0" smtClean="0">
                <a:solidFill>
                  <a:srgbClr val="000090"/>
                </a:solidFill>
              </a:rPr>
              <a:t>FAMIGLIE CHE A CAUSA DI EVENTI PARTICOLARI PERDONO TEMPORANEAMENTE LA CAPACITA’ GENITORIALE</a:t>
            </a:r>
            <a:endParaRPr lang="en-US" sz="15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379803"/>
            <a:ext cx="4267200" cy="175280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rgbClr val="000090"/>
                </a:solidFill>
              </a:rPr>
              <a:t>SONO IN GENERE COMPETENTI, CONSAPEVOLI E CAPACI DI ASSUMERSI LE RESPONSABILITA’</a:t>
            </a:r>
          </a:p>
          <a:p>
            <a:pPr algn="just"/>
            <a:r>
              <a:rPr lang="en-US" sz="1500" b="1" dirty="0" smtClean="0">
                <a:solidFill>
                  <a:srgbClr val="000090"/>
                </a:solidFill>
              </a:rPr>
              <a:t>(GHEZZI, 1996)</a:t>
            </a:r>
            <a:endParaRPr lang="en-US" sz="1500" b="1" dirty="0">
              <a:solidFill>
                <a:srgbClr val="00009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514600" y="4241664"/>
            <a:ext cx="484632" cy="3303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483768" y="2006352"/>
            <a:ext cx="484632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35368" y="2306960"/>
            <a:ext cx="4846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2438400"/>
            <a:ext cx="2971800" cy="3700373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solidFill>
                  <a:srgbClr val="000090"/>
                </a:solidFill>
              </a:rPr>
              <a:t>LE CAPACITA’ DEI GENITORI SONO MOMENTANEAMENTE DEFICITARIE MA RECUPERABILI IN UN ARCO DI TEMPO ADEGUATO ALLE ESIGENZE DEI BAMBINI</a:t>
            </a:r>
          </a:p>
          <a:p>
            <a:pPr algn="just"/>
            <a:r>
              <a:rPr lang="en-US" sz="1500" b="1" dirty="0" smtClean="0">
                <a:solidFill>
                  <a:srgbClr val="000090"/>
                </a:solidFill>
              </a:rPr>
              <a:t>(CAMERINI, DE LEO, VOLPINI, 2007)</a:t>
            </a:r>
            <a:endParaRPr lang="en-US" sz="15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04200" cy="1143000"/>
          </a:xfrm>
        </p:spPr>
        <p:txBody>
          <a:bodyPr/>
          <a:lstStyle/>
          <a:p>
            <a:r>
              <a:rPr lang="en-US" sz="3500" b="1" dirty="0" smtClean="0">
                <a:solidFill>
                  <a:srgbClr val="800000"/>
                </a:solidFill>
              </a:rPr>
              <a:t/>
            </a:r>
            <a:br>
              <a:rPr lang="en-US" sz="3500" b="1" dirty="0" smtClean="0">
                <a:solidFill>
                  <a:srgbClr val="800000"/>
                </a:solidFill>
              </a:rPr>
            </a:br>
            <a:r>
              <a:rPr lang="en-US" sz="3500" b="1" dirty="0" smtClean="0">
                <a:solidFill>
                  <a:srgbClr val="800000"/>
                </a:solidFill>
              </a:rPr>
              <a:t/>
            </a:r>
            <a:br>
              <a:rPr lang="en-US" sz="3500" b="1" dirty="0" smtClean="0">
                <a:solidFill>
                  <a:srgbClr val="800000"/>
                </a:solidFill>
              </a:rPr>
            </a:br>
            <a:r>
              <a:rPr lang="en-US" sz="3000" b="1" dirty="0" smtClean="0">
                <a:solidFill>
                  <a:srgbClr val="800000"/>
                </a:solidFill>
              </a:rPr>
              <a:t>FAMIGLIE </a:t>
            </a:r>
            <a:r>
              <a:rPr lang="en-US" sz="3000" b="1" dirty="0">
                <a:solidFill>
                  <a:srgbClr val="800000"/>
                </a:solidFill>
              </a:rPr>
              <a:t>CON GRAVI DISFUNZIONALITA’</a:t>
            </a:r>
            <a:br>
              <a:rPr lang="en-US" sz="3000" b="1" dirty="0">
                <a:solidFill>
                  <a:srgbClr val="800000"/>
                </a:solidFill>
              </a:rPr>
            </a:br>
            <a:endParaRPr lang="en-US" sz="3000" dirty="0">
              <a:solidFill>
                <a:srgbClr val="8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00200" y="1600200"/>
            <a:ext cx="373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TRASCURATEZZA E DISINTERESSE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RIGIDITÀ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CONFLITTUALITÀ FRA ADULTI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DISFUNZIONALITÀ FAMILIARI SISTEMATICHE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MANCANZA DI CURE PRIMARIE E DI RISPOSTE AI PROPRI BISOGNI EMOTIVI</a:t>
            </a:r>
          </a:p>
          <a:p>
            <a:pPr marL="0" indent="0">
              <a:buNone/>
            </a:pPr>
            <a:r>
              <a:rPr lang="en-US" sz="1600" b="1" dirty="0" err="1">
                <a:solidFill>
                  <a:srgbClr val="000090"/>
                </a:solidFill>
              </a:rPr>
              <a:t>Dell’Antonio</a:t>
            </a:r>
            <a:r>
              <a:rPr lang="en-US" sz="1600" b="1" dirty="0">
                <a:solidFill>
                  <a:srgbClr val="000090"/>
                </a:solidFill>
              </a:rPr>
              <a:t>, 2001</a:t>
            </a:r>
          </a:p>
          <a:p>
            <a:pPr>
              <a:buFont typeface="Arial"/>
              <a:buChar char="•"/>
            </a:pPr>
            <a:endParaRPr lang="en-US" b="1" dirty="0" smtClean="0">
              <a:solidFill>
                <a:srgbClr val="000090"/>
              </a:solidFill>
            </a:endParaRPr>
          </a:p>
        </p:txBody>
      </p:sp>
      <p:pic>
        <p:nvPicPr>
          <p:cNvPr id="6" name="Picture 5" descr="images 21.50.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37048"/>
            <a:ext cx="19442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 SEGNALI NEI GENITORI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066800"/>
            <a:ext cx="7772400" cy="5791200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IGNORANO I LORO BAMBINI QUANDO PIANGONO O REAGISCONO CON ESTREMA IMPAZIENZA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PARLANO DEI LORO FIGLI COME DI BAMBINI MOLTO CATTIVI DIVERSI DA TUTTI GLI ALTRI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MOSTRANO DISTACCO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MOSTRANO REAZIONI INAPPROPRIATE ALLA SITUAZIONE (ECCESSIVA O SCARSA PREOCCUPAZIONE)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HANNO ASPETTATIVE IRREALISTICHE NEI CONFRONTI DEI FIGLI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SEMBRANO AVERE COMPORTAMENTI IRRAZIONALI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SEMBRANO ESSERE CRUDELI O SADICI O MANCANTI DI SENSO DI RIMORSO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MOSTRANO PERDITA DI CONTROLLO O FORTE TIMORE DI PERDERLO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USANO DROGA O ALCOOL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SI LAMENTANO DI NON AVERE NESSUNO CHE LI AIUTA</a:t>
            </a:r>
          </a:p>
          <a:p>
            <a:pPr marL="0" indent="0" algn="just">
              <a:buNone/>
            </a:pPr>
            <a:r>
              <a:rPr lang="en-US" sz="1500" b="1" dirty="0" smtClean="0">
                <a:solidFill>
                  <a:srgbClr val="000090"/>
                </a:solidFill>
                <a:latin typeface="Calibri"/>
                <a:cs typeface="Calibri"/>
              </a:rPr>
              <a:t>BERTOTTI T. IN CIRILLO S, CIPOLLONI M.V. “L’ASSISTENTE SOCIALE RUBA I BAMBINI?”, RAFFAELLO CORTINA EDITORE, 1994</a:t>
            </a:r>
            <a:endParaRPr lang="en-US" sz="1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3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SEGNALI NEI GENITORI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69325" cy="495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SONO RILUTTANTI A DARE INFORMAZIONI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RIFERISCONO DI ESSERE CRESCIUTI IN UN AMBIENTE VIOLENTO, GIUSTIFICANDOLO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RACCONTANO O DANNO VERSIONI CONTRADDITTORIE RISPETTO AGLI INCIDENTI DEL BAMBINO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ATTRIBUISCONO LE CAUSE DEL MALTRATTAMENTO AI FRATELLI O AGLI ALTRI BAMBINI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RITARDANO NELL’APPORTARE LE CURE MEDICHE NECESSARIE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SI LAMENTANO IN CONTINUAZIONE DI ALTRI PROBLEMI NON COLLEGATI ALL’ABUSO O AI LORO BAMBINI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SONO CONTRARI E REATTIVI DI FRONTE ALL’IDEA DI RICORRERE AL MEDICO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TENDONO A PORTARE “TESTIMONI” PER PROVARE LE LORO VERSIONI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RIFERISCONO DI INCIDENTI E FERITE RIPETUTE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RIFIUTANO IL LORO CONSENSO AD APPROFONDIMENTI DIAGNOSTICI</a:t>
            </a:r>
            <a:endParaRPr lang="en-US"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38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153400" cy="838200"/>
          </a:xfrm>
        </p:spPr>
        <p:txBody>
          <a:bodyPr/>
          <a:lstStyle/>
          <a:p>
            <a:r>
              <a:rPr lang="en-US" sz="3500" dirty="0" smtClean="0">
                <a:solidFill>
                  <a:srgbClr val="800000"/>
                </a:solidFill>
              </a:rPr>
              <a:t>     FUNZIONI </a:t>
            </a:r>
            <a:r>
              <a:rPr lang="en-US" sz="3500" dirty="0">
                <a:solidFill>
                  <a:srgbClr val="800000"/>
                </a:solidFill>
              </a:rPr>
              <a:t>DELLA GENITORIALITA</a:t>
            </a:r>
            <a:r>
              <a:rPr lang="en-US" dirty="0"/>
              <a:t>’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89242"/>
              </p:ext>
            </p:extLst>
          </p:nvPr>
        </p:nvGraphicFramePr>
        <p:xfrm>
          <a:off x="2057400" y="1600200"/>
          <a:ext cx="5867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2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  <a:t>LINEE GUIDA SINPIA</a:t>
            </a:r>
            <a:b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3500" b="1" dirty="0" err="1">
                <a:solidFill>
                  <a:srgbClr val="800000"/>
                </a:solidFill>
                <a:latin typeface="Calibri"/>
                <a:cs typeface="Calibri"/>
              </a:rPr>
              <a:t>Societa</a:t>
            </a:r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  <a:t>’ </a:t>
            </a:r>
            <a:r>
              <a:rPr lang="en-US" sz="3500" b="1" dirty="0" err="1">
                <a:solidFill>
                  <a:srgbClr val="800000"/>
                </a:solidFill>
                <a:latin typeface="Calibri"/>
                <a:cs typeface="Calibri"/>
              </a:rPr>
              <a:t>italiana</a:t>
            </a:r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3500" b="1" dirty="0" err="1">
                <a:solidFill>
                  <a:srgbClr val="800000"/>
                </a:solidFill>
                <a:latin typeface="Calibri"/>
                <a:cs typeface="Calibri"/>
              </a:rPr>
              <a:t>neuropsichiatria</a:t>
            </a:r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3500" b="1" dirty="0" err="1">
                <a:solidFill>
                  <a:srgbClr val="800000"/>
                </a:solidFill>
                <a:latin typeface="Calibri"/>
                <a:cs typeface="Calibri"/>
              </a:rPr>
              <a:t>infanzia</a:t>
            </a:r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</a:rPr>
              <a:t> e </a:t>
            </a:r>
            <a:r>
              <a:rPr lang="en-US" sz="3500" b="1" dirty="0" err="1">
                <a:solidFill>
                  <a:srgbClr val="800000"/>
                </a:solidFill>
                <a:latin typeface="Calibri"/>
                <a:cs typeface="Calibri"/>
              </a:rPr>
              <a:t>adolescenza</a:t>
            </a:r>
            <a:endParaRPr lang="en-US" sz="3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03592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QUALSIASI FORMA DI VIOLENZA COSTITUISCE SEMPRE UN ATTACCO CONFUSIVO E DESTABILIZZANTE ALLA PERSONALITÀ IN FORMAZIONE DI UN BAMBINO, PROVOCANDO IN MOLTI CASI GRAVI CONSEGUENZE A BREVE, MEDIO E LUNGO TERMINE SUL PROCESSO DI CRESCITA SPECIE NEI CASI IN CUI L’ESPERIENZA ASSUME UN CARATTERE TRAUMATICO. UNA ESPERIENZA FORTEMENTE STRESSANTE E/O TRAUMATICA, SE NON RILEVATA, DIAGNOSTICATA E CURATA, PUÒ PRODURRE DISTURBI PSICOPATOLOGICI O DI DEVIANZA NELL'ETÀ ADULTA. OLTRE ALLE CONDIZIONI DI ABUSO (FISICO, SESSUALE, PSICOLOGICO) OCCORRE CONSIDERARE LE CONDIZIONI DI GRAVE TRASCURATEZZA (MATERIALE E/O EMOTIVA).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340725" cy="5867400"/>
          </a:xfrm>
        </p:spPr>
        <p:txBody>
          <a:bodyPr/>
          <a:lstStyle/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800000"/>
                </a:solidFill>
                <a:latin typeface="Calibri"/>
                <a:cs typeface="Calibri"/>
              </a:rPr>
              <a:t>IL DANNO CAGIONATO </a:t>
            </a:r>
            <a:r>
              <a:rPr lang="en-US" sz="2300" b="1" dirty="0" err="1" smtClean="0">
                <a:solidFill>
                  <a:srgbClr val="800000"/>
                </a:solidFill>
                <a:latin typeface="Calibri"/>
                <a:cs typeface="Calibri"/>
              </a:rPr>
              <a:t>È</a:t>
            </a:r>
            <a:r>
              <a:rPr lang="en-US" sz="2300" b="1" dirty="0" smtClean="0">
                <a:solidFill>
                  <a:srgbClr val="800000"/>
                </a:solidFill>
                <a:latin typeface="Calibri"/>
                <a:cs typeface="Calibri"/>
              </a:rPr>
              <a:t> TANTO MAGGIORE QUANTO PIÙ</a:t>
            </a: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: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1. IL MALTRATTAMENTO RESTA SOMMERSO E NON VIENE INDIVIDUATO;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2. IL MALTRATTAMENTO </a:t>
            </a:r>
            <a:r>
              <a:rPr lang="en-US" sz="23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 RIPETUTO NEL TEMPO ED EFFETTUATO CON VIOLENZA E COERCIZIONE 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3. LA RISPOSTA DI PROTEZIONE ALLA VITTIMA NEL SUO CONTESTO FAMILIARE O SOCIALE RITARDA;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4. IL VISSUTO TRAUMATICO RESTA NON ESPRESSO O NON ELABORATO;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5. LA DIPENDENZA FISICA E/O PSICOLOGICA E/O SESSUALE TRA LA VITTIMA E IL SOGGETTO MALTRATTANTE </a:t>
            </a:r>
            <a:r>
              <a:rPr lang="en-US" sz="23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 FORTE;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6. IL LEGAME TRA LA VITTIMA E IL SOGGETTO MALTRATTANTE </a:t>
            </a:r>
            <a:r>
              <a:rPr lang="en-US" sz="23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 DI TIPO FAMILIARE;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7. LO STADIO DI SVILUPPO ED I FATTORI DI RISCHIO PRESENTI NELLA VITTIMA FAVORISCONO UNA EVOLUZIONE NEGATIVA (SINPIA)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76200"/>
            <a:ext cx="7772400" cy="617220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190500" indent="0">
              <a:buFont typeface="Optima" charset="0"/>
              <a:buNone/>
              <a:defRPr/>
            </a:pPr>
            <a:r>
              <a:rPr lang="en-US" sz="1500" b="1" i="1" dirty="0" smtClean="0">
                <a:solidFill>
                  <a:srgbClr val="3366FF"/>
                </a:solidFill>
                <a:latin typeface="Calibri"/>
                <a:cs typeface="Calibri"/>
              </a:rPr>
              <a:t>                                              </a:t>
            </a:r>
          </a:p>
          <a:p>
            <a:pPr marL="190500" indent="0">
              <a:buFont typeface="Optima" charset="0"/>
              <a:buNone/>
              <a:defRPr/>
            </a:pPr>
            <a:endParaRPr lang="en-US" sz="1500" b="1" i="1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pPr marL="190500" indent="0">
              <a:buFont typeface="Optima" charset="0"/>
              <a:buNone/>
              <a:defRPr/>
            </a:pPr>
            <a:endParaRPr lang="en-US" sz="1500" b="1" i="1" dirty="0">
              <a:solidFill>
                <a:srgbClr val="3366FF"/>
              </a:solidFill>
              <a:latin typeface="Calibri"/>
              <a:cs typeface="Calibri"/>
            </a:endParaRPr>
          </a:p>
          <a:p>
            <a:pPr marL="190500" indent="0">
              <a:buFont typeface="Optima" charset="0"/>
              <a:buNone/>
              <a:defRPr/>
            </a:pPr>
            <a:r>
              <a:rPr lang="en-US" sz="1500" b="1" i="1" dirty="0" smtClean="0">
                <a:solidFill>
                  <a:srgbClr val="800000"/>
                </a:solidFill>
                <a:latin typeface="Calibri"/>
                <a:cs typeface="Calibri"/>
              </a:rPr>
              <a:t>“</a:t>
            </a:r>
            <a:r>
              <a:rPr lang="en-US" sz="1500" b="1" i="1" dirty="0">
                <a:solidFill>
                  <a:srgbClr val="800000"/>
                </a:solidFill>
                <a:latin typeface="Calibri"/>
                <a:cs typeface="Calibri"/>
              </a:rPr>
              <a:t>PER FAR CRESCERE UN BAMBINO OCCORRE UN INTERO VILLAGGIO” </a:t>
            </a:r>
          </a:p>
          <a:p>
            <a:pPr marL="190500" indent="0">
              <a:buFont typeface="Optima" charset="0"/>
              <a:buNone/>
              <a:defRPr/>
            </a:pPr>
            <a:r>
              <a:rPr lang="en-US" sz="1500" b="1" dirty="0">
                <a:solidFill>
                  <a:srgbClr val="800000"/>
                </a:solidFill>
                <a:latin typeface="Calibri"/>
                <a:cs typeface="Calibri"/>
              </a:rPr>
              <a:t>(PROVERBIO AFRICANO, KENYA</a:t>
            </a:r>
            <a:r>
              <a:rPr lang="en-US" sz="1500" b="1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en-US" sz="20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 DIRITTI DEL MINORE, CHE E’ AL CONTEMPO INDIVIDUO-FIGLIO, COMPORTANO PER LA FAMIGLIA IL DOVERE DI CORRISPONDERGLI, GARANTENDOGLI L'ACCETTAZIONE DELLA SUA DIFFERENZA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E IL RISPETTO PER LA SUA INDIVIDUALITÀ E FORNENDOGLI UN LUOGO IL PIÙ IDONEO POSSIBILE PER AFFETTO, PROTEZIONE, EDUCAZIONE ALLA CRESCITA E ALLO SVILUPPO</a:t>
            </a: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.</a:t>
            </a:r>
            <a:endParaRPr lang="en-US" sz="2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5" name="Picture 3" descr="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3346450" cy="176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1524000"/>
            <a:ext cx="461327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PER POTERSI AVVICINARE AL TEMA DEI MALTRATTAMENTI E DEGLI ABUSI, OCCORRE </a:t>
            </a:r>
            <a:r>
              <a:rPr lang="en-US" sz="2500" b="1" u="sng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NECESSARIAMENTE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 CONOSCERE I SEGNALI DI UNO SVILUPPO EVOLUTIVO "SANO" O "PATOLOGICO" DEL BAMBINO PER POTER DARE UN CORRETTO SIGNIFICATO A CIÒ CHE GIUNGE ALLA NOSTRA OSSERVAZIONE.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6916" y="3545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" descr="lo-sviluppo-del-bambino-mette-scena-le-pietre-miliari-primo-un-anno-365692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268412"/>
            <a:ext cx="33115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9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SITUAZIONI DI PREGIUDIZIO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41692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0090"/>
                </a:solidFill>
              </a:rPr>
              <a:t>TUTTE QUELLE SITUAZIONI IN CUI UN MINORE MUTUA DAL PROPRIO CONTESTO FAMILIARE UNO STATO DI SOFFERENZA, DISAGIO O CARENZA CHE PUO’ INCIDERE NEGATIVAMENTE SULLE SUE POTENZIALITA’ DI CRESCITA E SVILUPPO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FORMULARE IPOTESI DI PREGIUDIZIO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416925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OCCORRE LA PRESENZA DI PIU’ FATTORI TRA CUI:</a:t>
            </a:r>
          </a:p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NOTIZIE SULLA SITUAZIONE FAMILIARE (INFORMAZIONI ALLARMANTI)</a:t>
            </a:r>
          </a:p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CONDIZIONI PSICOFISICHE DEL MINORE</a:t>
            </a:r>
          </a:p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ATTEGGIAMWENTI INADEGUATI DEI GENITORI VERSO IL MINORE (RILEVATI DIRETTAMENTE O DEDOTTI DALLA CONDIZINE IN CUI VERSA IL MINORE)</a:t>
            </a:r>
          </a:p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MANCATI ADEMPIMENTI VERSO L’OBBLIGO SCOLASTICO</a:t>
            </a:r>
          </a:p>
          <a:p>
            <a:pPr algn="just">
              <a:buFontTx/>
              <a:buChar char="-"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PRESENZA DI SEGNI DI DISAGIO NEL MINORE (COMPORTAMENTI, STATI EMOTIVI, DICHIARAZIONI)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18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FATTORI DI RISCHIO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416925" cy="41148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I FATTORI DI RISCHIO SONO TUTTE QUELLE CONDIZIONI O SITUAZIONI NELLE QUALI SI POSSONO CONCRETIZZARE PERICOLI PER I MINORI. ESSI NON RAPPRESENTANO O NON POSSONO ESSERE DEFINITI COME "FATTORI PREDITTIVI" MA RAPPRESENTANO UN POTENZIALE TERRENO FERTILE SUL QUALE PUÒ VENIRE COLTIVATA UNA CONDIZIONE DI ABUSO A DANNO DEL MINORE.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7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04800" indent="-304800">
              <a:lnSpc>
                <a:spcPct val="80000"/>
              </a:lnSpc>
              <a:defRPr/>
            </a:pPr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/>
            </a:r>
            <a:b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/>
            </a:r>
            <a:br>
              <a:rPr lang="en-US" sz="3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FATTORI DI RISCHIO RELATIVI AL BAMBINO</a:t>
            </a:r>
            <a:r>
              <a:rPr lang="en-US" sz="35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</a:rPr>
              <a:t/>
            </a:r>
            <a:br>
              <a:rPr lang="en-US" sz="35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</a:rPr>
            </a:br>
            <a:r>
              <a:rPr lang="en-US" b="1" dirty="0">
                <a:ea typeface="ヒラギノ角ゴ Pro W6" charset="0"/>
                <a:cs typeface="ヒラギノ角ゴ Pro W6" charset="0"/>
              </a:rPr>
              <a:t/>
            </a:r>
            <a:br>
              <a:rPr lang="en-US" b="1" dirty="0">
                <a:ea typeface="ヒラギノ角ゴ Pro W6" charset="0"/>
                <a:cs typeface="ヒラギノ角ゴ Pro W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-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BAMBINO NATO PREMATURO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NEONATO SEPARATO DALLA MADRE PER UN PERIODO SUPERIORE ALLE 24 ORE NEL POST-PARTUM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NEONATO CON HANDICAP FISICO O MENTALE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NEONATO MAI ALLATTATO AL SENO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RICOVERO OSPEDALIERO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DIFFICOLTÀ NELLO SVEZZAMENTO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RITMO SONNO-VEGLIA INVERTITO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INCIDENTI DOMESTICI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DISTURBI A CARICO DI: CONDOTTA SFINTERICA, DELL'ALIMENTAZIONE, DEL SONNO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PIANTI NOTTURNI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0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/>
            </a:r>
            <a:b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FATTORI DI RISCHIO RELATIVI ALLA SFERA PSICOSOCIALE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578725" cy="4114800"/>
          </a:xfrm>
        </p:spPr>
        <p:txBody>
          <a:bodyPr/>
          <a:lstStyle/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DISOCCUPAZIONE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CONDIZIONI ABITATIVE INADEGUATE E SCARSA IGIENE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ISOLAMENTO E/O EMARGINAZIONE SOCIALE DELLA FAMIGLIA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RELAZIONE GENITORIALE ALTAMENTE CONFLITTUALE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BACKGROUND SOCIO-CULTURALE (ATTEGGIAMENTO FAMILIARE VERSO LA VIOLENZA);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ATTEGGIAMENTO DI SFIDUCIA VERSO I SERVIZI SOCIO-SANITARI;</a:t>
            </a:r>
          </a:p>
          <a:p>
            <a:pPr marL="304800" indent="-304800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FAMIGLIA CONSIDERATA NON COME LUOGO DI PROTEZIONE;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47306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/>
            </a:r>
            <a:b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FATTORI DI RISCHIO RELATIVI AI GENITORI</a:t>
            </a:r>
            <a:r>
              <a:rPr lang="en-US" sz="35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  <a:sym typeface="Verdana" charset="0"/>
              </a:rPr>
              <a:t/>
            </a:r>
            <a:br>
              <a:rPr lang="en-US" sz="35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  <a:sym typeface="Verdana" charset="0"/>
              </a:rPr>
            </a:br>
            <a:endParaRPr lang="en-US" sz="3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-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DISTURBI IN GRAVIDANZA DURANTE IL PARTO O NEL PUERPERIO 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NON ACCETTAZIONE DELLA GRAVIDANZA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ANAMNESI DI VIOLENZA FAMILIARE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ABUSI PRECEDENTI IN FAMIGLIA;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ALCOLISMO E TOSSICODIPENDENZA DEI GENITORI;</a:t>
            </a:r>
          </a:p>
          <a:p>
            <a:pPr marL="304800" indent="-30480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PATOLOGIA PSICHIATRICA GRAVE DI UN GENITORE;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4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FATTORI DI PROTEZIONE</a:t>
            </a:r>
            <a:endParaRPr lang="en-US" sz="3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188325" cy="4495800"/>
          </a:xfrm>
        </p:spPr>
        <p:txBody>
          <a:bodyPr/>
          <a:lstStyle/>
          <a:p>
            <a:pPr marL="304800" indent="-304800" algn="just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RETE DI SUPPORTO SOCIALE E FAMILIARE;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ADEGUATA CAPACITÀ DI GESTIONE DEI CONFLITTI;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RELAZIONE SODDISFACENTE CON LE FAMIGLIE DI ORIGINE;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BUONA RELAZIONE CONIUGALE;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CAPACITÀ DI CHIEDERE AIUTO;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AUTOSTIMA;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CAPACITÀ DI RICONOSCERE I PROBLEMI ED I BISOGNI DEI FIGLI;</a:t>
            </a:r>
          </a:p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- RESILIENZA FAMILIARE (CAPACITÀ DI REAZIONE ALLA CRISI).</a:t>
            </a:r>
          </a:p>
          <a:p>
            <a:pPr marL="304800" indent="-304800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endParaRPr lang="en-US" sz="2500" b="1" dirty="0" smtClean="0">
              <a:solidFill>
                <a:srgbClr val="000090"/>
              </a:solidFill>
              <a:latin typeface="Calibri"/>
              <a:ea typeface="ヒラギノ角ゴ Pro W6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3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"/>
            <a:ext cx="7807325" cy="6172200"/>
          </a:xfrm>
        </p:spPr>
        <p:txBody>
          <a:bodyPr/>
          <a:lstStyle/>
          <a:p>
            <a:pPr marL="45720" indent="0" algn="ctr">
              <a:buFont typeface="Optima" charset="0"/>
              <a:buNone/>
              <a:defRPr/>
            </a:pPr>
            <a:endParaRPr lang="it-IT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Traumi </a:t>
            </a: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multipli nel sistema di cura primario </a:t>
            </a:r>
            <a:r>
              <a:rPr lang="it-IT" sz="2500" dirty="0">
                <a:solidFill>
                  <a:srgbClr val="000090"/>
                </a:solidFill>
                <a:latin typeface="Calibri"/>
                <a:cs typeface="Calibri"/>
              </a:rPr>
              <a:t>(abuso emotivo, trascuratezza, violenza assistita, abuso sessuale e fisico)</a:t>
            </a:r>
          </a:p>
          <a:p>
            <a:pPr marL="45720" indent="0" algn="ctr">
              <a:buFont typeface="Optima" charset="0"/>
              <a:buNone/>
              <a:defRPr/>
            </a:pPr>
            <a:endParaRPr lang="it-IT" sz="2500" dirty="0"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500" dirty="0"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r>
              <a:rPr lang="it-IT" sz="2500" b="1" dirty="0">
                <a:solidFill>
                  <a:srgbClr val="C00000"/>
                </a:solidFill>
                <a:latin typeface="Calibri"/>
                <a:cs typeface="Calibri"/>
              </a:rPr>
              <a:t>Perdite evolutive</a:t>
            </a:r>
            <a:r>
              <a:rPr lang="it-IT" sz="2500" dirty="0">
                <a:solidFill>
                  <a:srgbClr val="C00000"/>
                </a:solidFill>
                <a:latin typeface="Calibri"/>
                <a:cs typeface="Calibri"/>
              </a:rPr>
              <a:t>: regolazione affettiva, base sicura, regole, riconoscere e gestire i pericoli</a:t>
            </a:r>
          </a:p>
          <a:p>
            <a:pPr marL="45720" indent="0" algn="ctr">
              <a:buFont typeface="Optima" charset="0"/>
              <a:buNone/>
              <a:defRPr/>
            </a:pPr>
            <a:endParaRPr lang="it-IT" sz="2500" dirty="0"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500" b="1" dirty="0"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5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45720" indent="0" algn="ctr">
              <a:buFont typeface="Optima" charset="0"/>
              <a:buNone/>
              <a:defRPr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Rischi </a:t>
            </a: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di riesposizione traumatica</a:t>
            </a:r>
          </a:p>
          <a:p>
            <a:pPr marL="45720" indent="0" algn="ctr">
              <a:buFont typeface="Optima" charset="0"/>
              <a:buNone/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(Camerini)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874757"/>
            <a:ext cx="403225" cy="7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22725"/>
            <a:ext cx="46513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71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7772400" cy="1143000"/>
          </a:xfrm>
        </p:spPr>
        <p:txBody>
          <a:bodyPr/>
          <a:lstStyle/>
          <a:p>
            <a:r>
              <a:rPr lang="it-IT" sz="3500" b="1" dirty="0" smtClean="0">
                <a:solidFill>
                  <a:srgbClr val="800000"/>
                </a:solidFill>
                <a:latin typeface="Calibri"/>
                <a:cs typeface="Calibri"/>
              </a:rPr>
              <a:t/>
            </a:r>
            <a:br>
              <a:rPr lang="it-IT" sz="35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  <a:t/>
            </a:r>
            <a:b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it-IT" sz="3500" b="1" dirty="0" smtClean="0">
                <a:solidFill>
                  <a:srgbClr val="800000"/>
                </a:solidFill>
                <a:latin typeface="Calibri"/>
                <a:cs typeface="Calibri"/>
              </a:rPr>
              <a:t>CONSEGUENZE </a:t>
            </a:r>
            <a: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  <a:t>PSICOLOGICHE</a:t>
            </a:r>
            <a:b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  <a:t>(Cicchetti e </a:t>
            </a:r>
            <a:r>
              <a:rPr lang="it-IT" sz="3500" b="1" dirty="0" err="1">
                <a:solidFill>
                  <a:srgbClr val="800000"/>
                </a:solidFill>
                <a:latin typeface="Calibri"/>
                <a:cs typeface="Calibri"/>
              </a:rPr>
              <a:t>Rizley</a:t>
            </a:r>
            <a:r>
              <a:rPr lang="it-IT" sz="3500" b="1" dirty="0">
                <a:solidFill>
                  <a:srgbClr val="800000"/>
                </a:solidFill>
                <a:latin typeface="Calibri"/>
                <a:cs typeface="Calibri"/>
              </a:rPr>
              <a:t>, 1981)</a:t>
            </a:r>
            <a:r>
              <a:rPr lang="it-IT" b="1" dirty="0">
                <a:solidFill>
                  <a:srgbClr val="0000FF"/>
                </a:solidFill>
                <a:latin typeface="Verdana"/>
                <a:cs typeface="Verdana"/>
              </a:rPr>
              <a:t/>
            </a:r>
            <a:br>
              <a:rPr lang="it-IT" b="1" dirty="0">
                <a:solidFill>
                  <a:srgbClr val="0000FF"/>
                </a:solidFill>
                <a:latin typeface="Verdana"/>
                <a:cs typeface="Verdana"/>
              </a:rPr>
            </a:br>
            <a:r>
              <a:rPr lang="it-IT" b="1" dirty="0">
                <a:solidFill>
                  <a:srgbClr val="0000FF"/>
                </a:solidFill>
                <a:latin typeface="Verdana"/>
                <a:cs typeface="Verdana"/>
              </a:rPr>
              <a:t/>
            </a:r>
            <a:br>
              <a:rPr lang="it-IT" b="1" dirty="0">
                <a:solidFill>
                  <a:srgbClr val="0000FF"/>
                </a:solidFill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chemeClr val="folHlink"/>
              </a:buClr>
              <a:buFont typeface="Wingdings" charset="0"/>
              <a:buChar char="Ø"/>
              <a:defRPr/>
            </a:pPr>
            <a:endParaRPr lang="it-IT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charset="0"/>
              <a:buChar char="Ø"/>
              <a:defRPr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organizzazione </a:t>
            </a: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del </a:t>
            </a:r>
            <a:r>
              <a:rPr lang="it-IT" sz="2500" b="1" dirty="0" err="1">
                <a:solidFill>
                  <a:srgbClr val="000090"/>
                </a:solidFill>
                <a:latin typeface="Calibri"/>
                <a:cs typeface="Calibri"/>
              </a:rPr>
              <a:t>sè</a:t>
            </a:r>
            <a:endParaRPr lang="it-IT" sz="25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charset="0"/>
              <a:buChar char="Ø"/>
              <a:defRPr/>
            </a:pP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regolazione degli affetti	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charset="0"/>
              <a:buChar char="Ø"/>
              <a:defRPr/>
            </a:pP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sviluppo </a:t>
            </a:r>
            <a:r>
              <a:rPr lang="it-IT" sz="2500" b="1" dirty="0" err="1">
                <a:solidFill>
                  <a:srgbClr val="000090"/>
                </a:solidFill>
                <a:latin typeface="Calibri"/>
                <a:cs typeface="Calibri"/>
              </a:rPr>
              <a:t>dell</a:t>
            </a:r>
            <a:r>
              <a:rPr lang="ja-JP" altLang="it-IT" sz="25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attaccamento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Font typeface="Wingdings" charset="0"/>
              <a:buChar char="Ø"/>
              <a:defRPr/>
            </a:pP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sviluppo </a:t>
            </a:r>
            <a:r>
              <a:rPr lang="it-IT" sz="2500" b="1" dirty="0" err="1">
                <a:solidFill>
                  <a:srgbClr val="000090"/>
                </a:solidFill>
                <a:latin typeface="Calibri"/>
                <a:cs typeface="Calibri"/>
              </a:rPr>
              <a:t>dell</a:t>
            </a:r>
            <a:r>
              <a:rPr lang="ja-JP" altLang="it-IT" sz="25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500" b="1" dirty="0">
                <a:solidFill>
                  <a:srgbClr val="000090"/>
                </a:solidFill>
                <a:latin typeface="Calibri"/>
                <a:cs typeface="Calibri"/>
              </a:rPr>
              <a:t>autostima</a:t>
            </a:r>
          </a:p>
          <a:p>
            <a:endParaRPr lang="en-US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5334000" y="2057400"/>
            <a:ext cx="457200" cy="3962400"/>
          </a:xfrm>
          <a:prstGeom prst="rightBracket">
            <a:avLst>
              <a:gd name="adj" fmla="val 72222"/>
            </a:avLst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0000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791200" y="28956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943600" y="49530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5427" y="2209800"/>
            <a:ext cx="239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b="1" dirty="0">
                <a:solidFill>
                  <a:srgbClr val="000090"/>
                </a:solidFill>
                <a:latin typeface="Calibri"/>
                <a:cs typeface="Calibri"/>
              </a:rPr>
              <a:t>RELAZIONI CON  I COETANEI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0877" y="4572000"/>
            <a:ext cx="2134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0"/>
                </a:solidFill>
                <a:latin typeface="Calibri"/>
                <a:cs typeface="Calibri"/>
              </a:rPr>
              <a:t>ADATTAMENTO SCOLASTICO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38200"/>
            <a:ext cx="7112000" cy="1143000"/>
          </a:xfrm>
        </p:spPr>
        <p:txBody>
          <a:bodyPr/>
          <a:lstStyle/>
          <a:p>
            <a:r>
              <a:rPr lang="en-US" sz="3500" b="1" dirty="0">
                <a:solidFill>
                  <a:srgbClr val="800000"/>
                </a:solidFill>
              </a:rPr>
              <a:t>ATTORI COINVOLTI</a:t>
            </a:r>
            <a:endParaRPr lang="en-US" sz="35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000090"/>
                </a:solidFill>
              </a:rPr>
              <a:t>IL MINORE/I GENITORI</a:t>
            </a:r>
          </a:p>
          <a:p>
            <a:pPr algn="just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I SERVIZI SOCIALI </a:t>
            </a:r>
            <a:r>
              <a:rPr lang="en-US" b="1" dirty="0">
                <a:solidFill>
                  <a:srgbClr val="000090"/>
                </a:solidFill>
              </a:rPr>
              <a:t>E </a:t>
            </a:r>
            <a:r>
              <a:rPr lang="en-US" b="1" dirty="0" smtClean="0">
                <a:solidFill>
                  <a:srgbClr val="000090"/>
                </a:solidFill>
              </a:rPr>
              <a:t>GLI ENTI </a:t>
            </a:r>
            <a:r>
              <a:rPr lang="en-US" b="1" dirty="0">
                <a:solidFill>
                  <a:srgbClr val="000090"/>
                </a:solidFill>
              </a:rPr>
              <a:t>DI APPARTENENZA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00090"/>
                </a:solidFill>
              </a:rPr>
              <a:t>L’AUTORITÀ GIUDIZIARIA: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    PROCURA</a:t>
            </a:r>
            <a:endParaRPr lang="en-US" b="1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    TRIBUNALE </a:t>
            </a:r>
            <a:r>
              <a:rPr lang="en-US" b="1" dirty="0">
                <a:solidFill>
                  <a:srgbClr val="000090"/>
                </a:solidFill>
              </a:rPr>
              <a:t>PER I MINORENNI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    TRIBUNALE </a:t>
            </a:r>
            <a:r>
              <a:rPr lang="en-US" b="1" dirty="0">
                <a:solidFill>
                  <a:srgbClr val="000090"/>
                </a:solidFill>
              </a:rPr>
              <a:t>ORDINARIO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6200"/>
            <a:ext cx="7772400" cy="1143000"/>
          </a:xfrm>
        </p:spPr>
        <p:txBody>
          <a:bodyPr/>
          <a:lstStyle/>
          <a:p>
            <a:r>
              <a:rPr lang="en-US" sz="3500" dirty="0" smtClean="0">
                <a:solidFill>
                  <a:srgbClr val="800000"/>
                </a:solidFill>
              </a:rPr>
              <a:t/>
            </a:r>
            <a:br>
              <a:rPr lang="en-US" sz="3500" dirty="0" smtClean="0">
                <a:solidFill>
                  <a:srgbClr val="800000"/>
                </a:solidFill>
              </a:rPr>
            </a:br>
            <a:r>
              <a:rPr lang="en-US" sz="3000" dirty="0" smtClean="0">
                <a:solidFill>
                  <a:srgbClr val="800000"/>
                </a:solidFill>
              </a:rPr>
              <a:t>LA </a:t>
            </a:r>
            <a:r>
              <a:rPr lang="en-US" sz="3000" dirty="0">
                <a:solidFill>
                  <a:srgbClr val="800000"/>
                </a:solidFill>
              </a:rPr>
              <a:t>TUTELA DEI MINORI</a:t>
            </a:r>
            <a:br>
              <a:rPr lang="en-US" sz="3000" dirty="0">
                <a:solidFill>
                  <a:srgbClr val="800000"/>
                </a:solidFill>
              </a:rPr>
            </a:br>
            <a:r>
              <a:rPr lang="en-US" sz="3000" dirty="0">
                <a:solidFill>
                  <a:srgbClr val="800000"/>
                </a:solidFill>
              </a:rPr>
              <a:t>COMPRENDE</a:t>
            </a: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219200"/>
            <a:ext cx="7772400" cy="5181600"/>
          </a:xfrm>
        </p:spPr>
        <p:txBody>
          <a:bodyPr/>
          <a:lstStyle/>
          <a:p>
            <a:endParaRPr lang="en-US" sz="2800" dirty="0"/>
          </a:p>
          <a:p>
            <a:endParaRPr lang="en-US" sz="28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1.PREVENZIONE </a:t>
            </a:r>
          </a:p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2.RILEVAZIONE </a:t>
            </a:r>
          </a:p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3.SEGNALAZIONE AI SERVIZI COMPETENTI/DENUNCIA ALL’AUTORITA’ GIUDIZIARIA </a:t>
            </a:r>
          </a:p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4.PROTEZIONE </a:t>
            </a:r>
          </a:p>
          <a:p>
            <a:r>
              <a:rPr lang="en-US" sz="2800" b="1" dirty="0">
                <a:solidFill>
                  <a:srgbClr val="000090"/>
                </a:solidFill>
                <a:latin typeface="Calibri"/>
                <a:cs typeface="Calibri"/>
              </a:rPr>
              <a:t>5.VALUTAZIONE E TRATTAMENTO </a:t>
            </a:r>
          </a:p>
          <a:p>
            <a:pPr marL="0" indent="0">
              <a:buNone/>
            </a:pP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1. PREVENZIONE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INTERVENTI DI NATURA SOCIALE E SANITARIA CHE AGISCONO SULLE CONDIZIONI DI RISCHIO </a:t>
            </a:r>
          </a:p>
          <a:p>
            <a:pPr marL="0" indent="0" algn="just">
              <a:buNone/>
            </a:pP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CISMAI</a:t>
            </a: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623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2. RILEVAZIONE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I SEGNALI DI DISAGIO E LE RICHIESTE DI AIUTO DA PARTE DEL MINORE SONO SPESSO RACCOLTI IN PRIMA ISTANZA DAGLI OPERATORI DEI SERVIZI SCOLASTICI, EDUCATIVI E DEL TEMPO LIBERO CHE VENGONO A CONTATTO CON IL MINORE NEL SUO PERCORSO DI CRESCITA.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CISMAI</a:t>
            </a: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449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2. LA RILEVAZIONE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524000"/>
            <a:ext cx="7543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OSSERVAZIONI COMPIUTE NELL’AMBITO DELLA LORO FUNZIONE ISTITUZIONALE DA INSEGNANTI, MEDICI, EDUCATORI NONCHÉ DA FAMILIARI O CITTADINI PREOCCUPATI DALL’EMERGERE DI COMPORTAMENTI DI DISAGIO E SOFFERENZA VISSUTI DA UN MINORE.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L’ACCURATEZZA E LA TEMPESTIVITA’ DI TALI OSSERVAZIONI DETERMINANO IN MODO SIGNIFICATIVO UN PRECOCE INTERVENTO DI PROTEZIONE, TUTELA, VALUTAZIONE E PRESA IN CARICO.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UNA PRIMA RACCOLTA DEI SEGNALI DI MALESSERE, DEI RISCHI E DELLA CONNESSIONE DEI SEGNALI DI DISAGIO CON LE EVENTUALI CONDOTTE PREGIUDIZIEVOLI DEGLI ADULTI (ATTRAVERSO UNA RICHIESTA DI CONSULENZA CON GLI OPERATORI DEL SERVIZIO MINORI) 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CISMAI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48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SISTEMI DI TUTELA MINORILE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5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4500" b="1" dirty="0" smtClean="0">
                <a:solidFill>
                  <a:srgbClr val="000090"/>
                </a:solidFill>
                <a:latin typeface="Calibri"/>
                <a:cs typeface="Calibri"/>
              </a:rPr>
              <a:t>AMMINISTRATIVO</a:t>
            </a:r>
          </a:p>
          <a:p>
            <a:pPr marL="0" indent="0" algn="ctr">
              <a:buNone/>
            </a:pPr>
            <a:endParaRPr lang="en-US" sz="4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4500" b="1" dirty="0" smtClean="0">
                <a:solidFill>
                  <a:srgbClr val="000090"/>
                </a:solidFill>
                <a:latin typeface="Calibri"/>
                <a:cs typeface="Calibri"/>
              </a:rPr>
              <a:t>GIUDIZIARIO</a:t>
            </a:r>
            <a:endParaRPr lang="en-US" sz="4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500915"/>
              </p:ext>
            </p:extLst>
          </p:nvPr>
        </p:nvGraphicFramePr>
        <p:xfrm>
          <a:off x="1219200" y="5079"/>
          <a:ext cx="7467600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589"/>
                <a:gridCol w="3807011"/>
              </a:tblGrid>
              <a:tr h="351339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AUTORITÀ GIUDIZIARIA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PUBBLICA AMMINISTRAZIONE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509442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RGANI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MAGISTRATURA MINORILE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MAGISTRATURA ORDINARIA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ATTIVITÀ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RISOLUZIONE DI CONTROVERSIE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APPLICAZIONE DI SANZIONI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IMPOSIZIONE DI PRESCRIZIONI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ASSUNZIONE DI PROVVEDIMENTI CHE COMPRIMONO 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DIRITTI SOGGETTIVI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FINALITÀ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GARANTIRE IL RISPETTO E L’APPLICAZIONE DELLA NORMA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PRINCIPI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REGOLE DEL GIUSTO PROCESSO: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CONTRADDITTORIO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DIRITTO DI DIFESA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EQUIDISTANZA DEL GIUDICE DALLE PARTI</a:t>
                      </a:r>
                      <a:endParaRPr lang="en-US" b="1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ORGANI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MINISTERO DEL WELFARE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SERVIZI SOCIALI, ENTI LOCALI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ASL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ATTIVITÀ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PREVENZIONE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RILEVAZIONE DEI BISOGNI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PROGRAMMAZIONE ED EROGAZIONE DI SERVIZI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FINALITÀ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RIMUOVERE GLI OSTACOLI CHE IMPEDISCONO IL PIENO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SVILUPPO DELLA PERSONA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800000"/>
                          </a:solidFill>
                          <a:latin typeface="Calibri"/>
                          <a:ea typeface="+mn-ea"/>
                          <a:cs typeface="Calibri"/>
                        </a:rPr>
                        <a:t>PRINCIPI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CONSENSO INFORMATO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SEGRETO PROFESSIONALE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RISERVATEZZA DEI DATI SENSIBILI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0"/>
                          </a:solidFill>
                          <a:latin typeface="Calibri"/>
                          <a:ea typeface="+mn-ea"/>
                          <a:cs typeface="Calibri"/>
                        </a:rPr>
                        <a:t>IMPARZIALITÀ</a:t>
                      </a:r>
                      <a:endParaRPr lang="en-US" b="1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562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OBIETTIVO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GARANTIRE IL RISPETTO DEI DIRITTI DEI BAMBINI E DELLE BAMBINE SECONDO I PRINCIPI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DELLA PROTEZIONE, DELLA PROMOZIONE E DELLA PARTECIPAZIONE (CONVENZIONE ONU NEW-YORK 1989)</a:t>
            </a: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0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3. SEGNALAZIONE=TUTELA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502920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TUTELA DEL MINORE, NELL’OTTICA RELAZIONALE, SIGNIFICA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OPERARE UNA SCELTA DI METODO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RICERCARE E INDIVIDUARE LE RAGIONI RELAZIONALI CHE HANNO PORTATO AL MALTRATTAMENTO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SOLLECITARE LA RESPONSABILIZZAZIONE DEI GENITORI A TORNARE A SVOLGERE I COMPITI FONDAMENTALI DELLA PROTEZIONE E DELLA CURA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AIUTARE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UN MINORE LA CUI FAMIGLIA E’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IN CRISI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E’ AIUTARE IL NUCLEO AD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USCIRE DALLA </a:t>
            </a:r>
            <a:r>
              <a:rPr lang="en-US" sz="2000" b="1" dirty="0">
                <a:solidFill>
                  <a:srgbClr val="000090"/>
                </a:solidFill>
                <a:latin typeface="Calibri"/>
                <a:cs typeface="Calibri"/>
              </a:rPr>
              <a:t>CRISI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600"/>
            <a:ext cx="194421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-304800" algn="just"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LA </a:t>
            </a: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SEGNALAZIONE ALL’A.G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. (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Autorità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Giudiziaria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) </a:t>
            </a: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PUO’ ESSERE EFFETTUATA D QUALSIASI PERSONA O ISTITUZIONE CHE PERVIENE A CONOSCENZA DI SITUAZIONI LESIVE O PERICOLOSE PER LA SALUTE FISICA E/O PSICHICA DI UN MINORE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0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800000"/>
                </a:solidFill>
                <a:latin typeface="Calibri"/>
                <a:cs typeface="Calibri"/>
              </a:rPr>
              <a:t>DISTINGUIAMO</a:t>
            </a:r>
            <a:br>
              <a:rPr lang="it-IT" b="1" dirty="0">
                <a:solidFill>
                  <a:srgbClr val="800000"/>
                </a:solidFill>
                <a:latin typeface="Calibri"/>
                <a:cs typeface="Calibri"/>
              </a:rPr>
            </a:b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  <a:defRPr/>
            </a:pPr>
            <a:r>
              <a:rPr lang="it-IT" b="1" dirty="0" smtClean="0">
                <a:solidFill>
                  <a:srgbClr val="000090"/>
                </a:solidFill>
                <a:latin typeface="Calibri"/>
                <a:cs typeface="Calibri"/>
              </a:rPr>
              <a:t>SEGNALAZIONI </a:t>
            </a:r>
            <a:r>
              <a:rPr lang="it-IT" b="1" dirty="0">
                <a:solidFill>
                  <a:srgbClr val="000090"/>
                </a:solidFill>
                <a:latin typeface="Calibri"/>
                <a:cs typeface="Calibri"/>
              </a:rPr>
              <a:t>IN AMBITO CIVILE (SITUAZIONI PREGIUDIZIEVOLI PER LA SALUTE PSICOFISICA DEL MINORE) T.M</a:t>
            </a:r>
            <a:r>
              <a:rPr lang="it-IT" b="1" dirty="0" smtClean="0">
                <a:solidFill>
                  <a:srgbClr val="000090"/>
                </a:solidFill>
                <a:latin typeface="Calibri"/>
                <a:cs typeface="Calibri"/>
              </a:rPr>
              <a:t>.</a:t>
            </a:r>
          </a:p>
          <a:p>
            <a:pPr marL="0" indent="0" algn="just">
              <a:buNone/>
              <a:defRPr/>
            </a:pPr>
            <a:endParaRPr lang="it-IT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just">
              <a:buFontTx/>
              <a:buChar char="-"/>
              <a:defRPr/>
            </a:pPr>
            <a:r>
              <a:rPr lang="it-IT" b="1" dirty="0">
                <a:solidFill>
                  <a:srgbClr val="000090"/>
                </a:solidFill>
                <a:latin typeface="Calibri"/>
                <a:cs typeface="Calibri"/>
              </a:rPr>
              <a:t>SEGNALAZIONI IN AMBITO PENALE (NOTIZIE DI REATO) T.O. E CIVILE T.M.</a:t>
            </a:r>
          </a:p>
          <a:p>
            <a:pPr marL="190500" indent="0">
              <a:buFont typeface="Optima" charset="0"/>
              <a:buNone/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52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LA SEGNALAZIONE ASSUME CARATTERE DI OBBLIGATORIETA’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(NOTIZIA DI REATO) SE LA PERSONA O ISTITUZIONE SI TROVI AD ESERCITARE UNA FUNZIONE DI PUBBLICO UFFICIALE O INCARICATO DI PUBBLICO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SERVIZIO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, COSI’ COME AVVIENE PER INSEGNANTI E OPERATORI SOCIO-SANITARI DEL SERVIZIO PUBBLICO ( MEDICI, PSICOLOGI, EDUCATORI, ASSISTENTI SOCIALI)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2804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IL FENOMENO DEL MALTRATTAMENTO E ABUSO ALL’INFANZIA:</a:t>
            </a:r>
            <a:br>
              <a:rPr lang="en-US" sz="3000" b="1" dirty="0" smtClean="0">
                <a:solidFill>
                  <a:srgbClr val="800000"/>
                </a:solidFill>
              </a:rPr>
            </a:br>
            <a:r>
              <a:rPr lang="en-US" sz="3000" b="1" dirty="0" smtClean="0">
                <a:solidFill>
                  <a:srgbClr val="800000"/>
                </a:solidFill>
              </a:rPr>
              <a:t>DEFINIZIONE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500" b="1" i="1" dirty="0" smtClean="0">
                <a:solidFill>
                  <a:srgbClr val="000090"/>
                </a:solidFill>
                <a:latin typeface="Calibrì"/>
                <a:cs typeface="Calibrì"/>
              </a:rPr>
              <a:t>“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tutte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le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forme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di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cattiva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salute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fisica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ed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emozionale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,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abuso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sessuale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,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trascuratezza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o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negligenza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o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sfruttamento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commerciale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o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altro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che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comportano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un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pregiudizio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reale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o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potenziale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per la salute del bambino, per la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sua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sopravvivenza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, per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il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suo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sviluppo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o per la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sua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dignità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,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nell’ambito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di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una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relazione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caratterizzata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da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responsabilità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,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fiducia</a:t>
            </a:r>
            <a:r>
              <a:rPr lang="en-US" sz="2500" b="1" i="1" dirty="0">
                <a:solidFill>
                  <a:srgbClr val="000090"/>
                </a:solidFill>
                <a:latin typeface="Calibrì"/>
                <a:cs typeface="Calibrì"/>
              </a:rPr>
              <a:t> e </a:t>
            </a:r>
            <a:r>
              <a:rPr lang="en-US" sz="2500" b="1" i="1" dirty="0" err="1">
                <a:solidFill>
                  <a:srgbClr val="000090"/>
                </a:solidFill>
                <a:latin typeface="Calibrì"/>
                <a:cs typeface="Calibrì"/>
              </a:rPr>
              <a:t>potere</a:t>
            </a:r>
            <a:r>
              <a:rPr lang="en-US" sz="2500" b="1" i="1" dirty="0" smtClean="0">
                <a:solidFill>
                  <a:srgbClr val="000090"/>
                </a:solidFill>
                <a:latin typeface="Calibrì"/>
                <a:cs typeface="Calibrì"/>
              </a:rPr>
              <a:t>”. </a:t>
            </a:r>
            <a:r>
              <a:rPr lang="en-US" sz="2500" b="1" dirty="0" smtClean="0">
                <a:solidFill>
                  <a:srgbClr val="000090"/>
                </a:solidFill>
                <a:latin typeface="Calibrì"/>
                <a:cs typeface="Calibrì"/>
              </a:rPr>
              <a:t>(</a:t>
            </a:r>
            <a:r>
              <a:rPr lang="en-US" sz="2500" b="1" dirty="0">
                <a:solidFill>
                  <a:srgbClr val="000090"/>
                </a:solidFill>
                <a:latin typeface="Calibrì"/>
                <a:cs typeface="Calibrì"/>
              </a:rPr>
              <a:t>OMS, 2002) </a:t>
            </a:r>
          </a:p>
        </p:txBody>
      </p:sp>
    </p:spTree>
    <p:extLst>
      <p:ext uri="{BB962C8B-B14F-4D97-AF65-F5344CB8AC3E}">
        <p14:creationId xmlns:p14="http://schemas.microsoft.com/office/powerpoint/2010/main" val="16372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066800"/>
            <a:ext cx="7772400" cy="5029200"/>
          </a:xfrm>
        </p:spPr>
        <p:txBody>
          <a:bodyPr/>
          <a:lstStyle/>
          <a:p>
            <a:pPr marL="304800" indent="-304800" algn="just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PUBBLICO UFFICIALE: </a:t>
            </a:r>
            <a:endParaRPr lang="en-US" sz="25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COLUI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CHE ESERCITA UNA FUNZIONE PUBBLICA IN AMBITO LEGISLATIVO, GIURISDIZIONALE O AMMINISTRATIVO CHE SIA DISCIPLINATO E REGOLAMENTATO DA NORME DI DIRITTO PUBBLICO. CHI SVOLGE UN PUBBLICO ESERCIZIO IN QUALITA’ DI DIPENDENTE DI PUBBLICA AMMINISTRAZIONE.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-SCUOLA: DIRIGENTI SCOLASTICI, INSEGNANTI, PSICOPEDAGOGISTI</a:t>
            </a:r>
          </a:p>
          <a:p>
            <a:pPr marL="304800" indent="-304800" algn="just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-SANITA’: OPERATORI DEL SETTORE PEDIATRICO DIPENDENTI DELLA PUBBLICA AMMINISTRAZIONE</a:t>
            </a:r>
          </a:p>
        </p:txBody>
      </p:sp>
    </p:spTree>
    <p:extLst>
      <p:ext uri="{BB962C8B-B14F-4D97-AF65-F5344CB8AC3E}">
        <p14:creationId xmlns:p14="http://schemas.microsoft.com/office/powerpoint/2010/main" val="2151968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>
                <a:solidFill>
                  <a:srgbClr val="800000"/>
                </a:solidFill>
                <a:latin typeface="Calibr+"/>
                <a:cs typeface="Calibr+"/>
              </a:rPr>
              <a:t>VINCOLI DI LEGGE CHE RENDONO OBBLIGATORIA LA SEGNALAZIONE DI SITUAZIONI DI PREGIUDIZIO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FF0000"/>
                </a:solidFill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40725" cy="5029200"/>
          </a:xfrm>
        </p:spPr>
        <p:txBody>
          <a:bodyPr/>
          <a:lstStyle/>
          <a:p>
            <a:pPr>
              <a:defRPr/>
            </a:pPr>
            <a:r>
              <a:rPr lang="en-US" sz="2300" b="1" dirty="0">
                <a:solidFill>
                  <a:srgbClr val="000090"/>
                </a:solidFill>
                <a:latin typeface="Calibri"/>
                <a:cs typeface="Calibri"/>
              </a:rPr>
              <a:t>LEGGE 698/75;</a:t>
            </a:r>
          </a:p>
          <a:p>
            <a:pPr>
              <a:defRPr/>
            </a:pPr>
            <a:r>
              <a:rPr lang="en-US" sz="2300" b="1" dirty="0">
                <a:solidFill>
                  <a:srgbClr val="000090"/>
                </a:solidFill>
                <a:latin typeface="Calibri"/>
                <a:cs typeface="Calibri"/>
              </a:rPr>
              <a:t>LEGGE 616/77;</a:t>
            </a:r>
          </a:p>
          <a:p>
            <a:pPr>
              <a:defRPr/>
            </a:pPr>
            <a:r>
              <a:rPr lang="en-US" sz="2300" b="1" dirty="0">
                <a:solidFill>
                  <a:srgbClr val="000090"/>
                </a:solidFill>
                <a:latin typeface="Calibri"/>
                <a:cs typeface="Calibri"/>
              </a:rPr>
              <a:t>LEGGE 833/78 : TUTTI GLI OPERATORI SOCIOSANITARI NELL’ESERCIZIO DELLE LORO FUNZIONI DEVONO VIGILARE E ASSUMERE INIZIATIVE A TUTELA DEL MINORE ATTIVANDO ALL’OCCORRENZA </a:t>
            </a:r>
            <a:r>
              <a:rPr lang="en-US" sz="2300" b="1" dirty="0" smtClean="0">
                <a:solidFill>
                  <a:srgbClr val="000090"/>
                </a:solidFill>
                <a:latin typeface="Calibri"/>
                <a:cs typeface="Calibri"/>
              </a:rPr>
              <a:t>L’AUTORITÀ GIUDIZIARIA</a:t>
            </a:r>
            <a:endParaRPr lang="en-US" sz="23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US" sz="2300" b="1" dirty="0">
                <a:solidFill>
                  <a:srgbClr val="000090"/>
                </a:solidFill>
                <a:latin typeface="Calibri"/>
                <a:cs typeface="Calibri"/>
              </a:rPr>
              <a:t>LEGGE 184/83:TUTTI I PUBBLICI UFFICIALI E GLI OPERATORI INCARICATI DI PUBBLICO SERVIZIO SONO TENUTI A SEGNALARE ALL’AUTORITÀGIUDIZIARIA LE SITUAZIONI DI ABBANDONO MORALE O MATERIALE A CARICO DI MINORI </a:t>
            </a:r>
          </a:p>
          <a:p>
            <a:pPr>
              <a:defRPr/>
            </a:pPr>
            <a:r>
              <a:rPr lang="en-US" sz="2300" b="1" dirty="0">
                <a:solidFill>
                  <a:srgbClr val="000090"/>
                </a:solidFill>
                <a:latin typeface="Calibri"/>
                <a:cs typeface="Calibri"/>
              </a:rPr>
              <a:t>LEGGE 216/91: PER LE SITUAZIONI DI GRAVE RISCHIO L’ISTITUZIONE SCOLASTICA E’ TENUTA ALLA SEGNALAZIONE DELLE MEDESIME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4104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A CHI SI DEVE SEGNALARE</a:t>
            </a:r>
            <a:br>
              <a:rPr lang="en-US" sz="3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endParaRPr lang="en-US" sz="3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1. AL </a:t>
            </a: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RESPONSABILE DEL SERVIZIO SOCIALE TERRITORIALMENTE COMPETENTE:</a:t>
            </a:r>
          </a:p>
          <a:p>
            <a:pPr marL="0" indent="0" algn="just">
              <a:lnSpc>
                <a:spcPct val="80000"/>
              </a:lnSpc>
              <a:spcBef>
                <a:spcPts val="800"/>
              </a:spcBef>
              <a:buNone/>
              <a:defRPr/>
            </a:pP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IL </a:t>
            </a: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SERVIZIO PROVVEDERA’ A FARE UN ACCERTAMENTO E SE I SOSPETTI CONTENUTI NELA SEGNALAZIONE VENGONO CONFERMATI E NON E’ POSSIBILE L’AIUTO DELLA FAMIGLIA, IL SERVIZIO SEGNALERA’ A SUA VOLTA ALLA PROCURA MINORILE CE PRENDERA’ PROVVEDIMENTI</a:t>
            </a:r>
          </a:p>
          <a:p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375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609600"/>
            <a:ext cx="7772400" cy="5486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800"/>
              </a:spcBef>
              <a:buNone/>
              <a:defRPr/>
            </a:pP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2. ALLA </a:t>
            </a: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PROCURA DELLA REPUBBLICA PRESSO IL T.M.:</a:t>
            </a:r>
          </a:p>
          <a:p>
            <a:pPr marL="0" indent="0" algn="just">
              <a:lnSpc>
                <a:spcPct val="150000"/>
              </a:lnSpc>
              <a:spcBef>
                <a:spcPts val="800"/>
              </a:spcBef>
              <a:buNone/>
              <a:defRPr/>
            </a:pP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LA PROCURA CHIEDERA’ AL SERVIZIO SOCIALE DI FARE DEGLI ACCERTAMENTI SULLA SITUAZIONE FAMILIARE E A SECONDA DEGLI ESITI DELL’INDAGINE VERRANNO PRESI PROVVEDIMENTI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48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COME SEGNALARE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40725" cy="4114800"/>
          </a:xfrm>
        </p:spPr>
        <p:txBody>
          <a:bodyPr/>
          <a:lstStyle/>
          <a:p>
            <a:pPr marL="304800" indent="-30480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- LA SEGNALAZIONE VA FATTA SCRITTA E NON PUO’ ESSERE FATTA IN FORMA ANONIMA</a:t>
            </a:r>
          </a:p>
          <a:p>
            <a:pPr algn="just">
              <a:lnSpc>
                <a:spcPct val="13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DEVONO ESSERE RIPORTATI E DESCRITTI GLI ELEMENTI CHE HANNO CONDOTTO L’OPERATORE A FARE L’IPOTESI DI PREGIUDIZIO PER IL MINORE O DI RISCHIO</a:t>
            </a:r>
          </a:p>
          <a:p>
            <a:pPr algn="just">
              <a:lnSpc>
                <a:spcPct val="13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SE L’OPERATORE FA PARTE DI UNA STRUTTURA PUBBLICA O PRIVATA LA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RESPONSABILITA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’ DEVE ESSERE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COLLEGIALE</a:t>
            </a:r>
          </a:p>
          <a:p>
            <a:pPr algn="just">
              <a:lnSpc>
                <a:spcPct val="13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E’ OPPORTUNO INFORMARE I GENITORI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  <a:sym typeface="Verdana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13800" cy="1143000"/>
          </a:xfrm>
        </p:spPr>
        <p:txBody>
          <a:bodyPr/>
          <a:lstStyle/>
          <a:p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VINCOLI DI LEGGE CHE RENDONO OBBLIGATORIA LA SEGNALAZIONE DI SITUAZIONI DI MINORI VITTIME DI REATO </a:t>
            </a:r>
            <a:b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</a:br>
            <a:endParaRPr lang="en-US" sz="3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4552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ART. 331 C.P.:TUTTI I PUBBLICI UFFICIALI E GLI OPERATORI INCARICATI DI PUBBLICO SERVIZIO SONO OBBLIGATI A SEGNALARE AL TRIBUNALE PENALE O ALLA POLIZIA GIUDIZIARIA I REATI PERSEGUIBILI D’UFFICIO DI CUI SONO VENUTI A CONOSCENZA NELL’ESERCIZIO DELLE LORO FUNZIONI.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1534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LA SEGNALAZIONE ALL’AUTORITA’ GIUDIZIARIA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                     IPOTESI DI REATO                   SEGNALAZIONE D’UFFICIO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CHE COS’E’      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COMUNICAZIONE SCRITTA IN CUI VENGONO EVIDENZIATI GLI ELEMENTI DI PREOCCUPAZIONE RILEVATI; 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NON PRESUPPONE UNA CONOSCENZA ESAUSTIVA DELLA SITUAZIONE MA DEVE RIFERIRE GLI ELEMENTI INDIVIDUATI CHE FANNO FONDATAMENTE RITENERE CHE SUSSISTANO LE CONDIZIONI DI PREGIUDIZIO PER IL MINORE; </a:t>
            </a:r>
          </a:p>
          <a:p>
            <a:r>
              <a:rPr lang="en-US" sz="18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 UN ATTO UFFICIALE IN CUI SI CHIEDE ALL’ORGANO GIUDIZIARIO DI ATTIVARE IDONEE MISURE DI PROTEZIONE, PREDISPORRE UNA VALUTAZIONE APPROFONDITA DELLA SITUAZIONE E ACCERTARE LE RESPONSABILITÀ INDIVIDUALI CONNESSE ALLA SUSSISTENZA DEL REATO; 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NON IMPLICA LA CERTEZZA CHE IL REATO SIA AVVENUTO, ESSENDO SUFFICIENTE UN CONTESTO INDIZIARIO – </a:t>
            </a:r>
            <a:r>
              <a:rPr lang="en-US" sz="1800" b="1" i="1" dirty="0" smtClean="0">
                <a:solidFill>
                  <a:srgbClr val="000090"/>
                </a:solidFill>
                <a:latin typeface="Calibri"/>
                <a:cs typeface="Calibri"/>
              </a:rPr>
              <a:t>DICHIARAZIONE DEL BAMBINO </a:t>
            </a:r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– CHE VADA OLTRE IL MERO SOSPETTO SOGGETTIVO; 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SI RICORDA CHE L’INSEGNANTE DEVE SEMPRE CONFROTNARSI COL DIRIGENTE SCOLASTICO</a:t>
            </a:r>
            <a:endParaRPr lang="en-US" sz="18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191000" y="106680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27432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QUANDO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810000"/>
            <a:ext cx="7772400" cy="2286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90"/>
                </a:solidFill>
                <a:latin typeface="Calibri"/>
                <a:cs typeface="Calibri"/>
              </a:rPr>
              <a:t>IL PUBBLICO UFFICIALE IL QUALE OMETTE O RITARDA DI DENUNCIARE ALL’AUTORITA’ GIUDIZIARIA O AD ALTRA AUTORITA’ UN REATO DI CUI HA AVUTO NOTIZIA NELL’ESERCIZIO O A CAUSA DELLE SUE FUNZIONI, E’ PUNITO PENALMENTE…” </a:t>
            </a:r>
            <a:r>
              <a:rPr lang="en-US" sz="1800" b="1" dirty="0" smtClean="0">
                <a:solidFill>
                  <a:srgbClr val="800000"/>
                </a:solidFill>
                <a:latin typeface="Calibri"/>
                <a:cs typeface="Calibri"/>
              </a:rPr>
              <a:t>art. 361 </a:t>
            </a:r>
            <a:r>
              <a:rPr lang="en-US" sz="1800" b="1" dirty="0" err="1" smtClean="0">
                <a:solidFill>
                  <a:srgbClr val="800000"/>
                </a:solidFill>
                <a:latin typeface="Calibri"/>
                <a:cs typeface="Calibri"/>
              </a:rPr>
              <a:t>c.p</a:t>
            </a:r>
            <a:r>
              <a:rPr lang="en-US" sz="1800" b="1" dirty="0" smtClean="0">
                <a:solidFill>
                  <a:srgbClr val="800000"/>
                </a:solidFill>
                <a:latin typeface="Calibri"/>
                <a:cs typeface="Calibri"/>
              </a:rPr>
              <a:t>.</a:t>
            </a:r>
            <a:endParaRPr lang="en-US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1875472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“…I PUBBLICI UFFICIALI E GLI INCARICATI DI PUBBLICO SERVIZIO CHE , NELL’ESERCIZIO DELLE LORO FUNZIONI, HANNO NOTIZIA DI  UN REATO PERSEGUIBILE D’UFFICIO,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 DEVONO </a:t>
            </a:r>
            <a:r>
              <a:rPr lang="en-US" b="1" dirty="0" smtClean="0">
                <a:solidFill>
                  <a:srgbClr val="000090"/>
                </a:solidFill>
                <a:latin typeface="Calibri"/>
                <a:cs typeface="Calibri"/>
              </a:rPr>
              <a:t>FARNE DENUNCIA PER ISCRITTO, ANCHE QUANDO NON SI E’ INDIVIDUATA LA PERSONA ALLA QUALE IL REATO E’ ATTRIBUITO…” 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art. 331 </a:t>
            </a:r>
            <a:r>
              <a:rPr lang="en-US" b="1" dirty="0" err="1" smtClean="0">
                <a:solidFill>
                  <a:srgbClr val="800000"/>
                </a:solidFill>
                <a:latin typeface="Calibri"/>
                <a:cs typeface="Calibri"/>
              </a:rPr>
              <a:t>c.p.p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.</a:t>
            </a:r>
            <a:endParaRPr lang="en-US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011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371600"/>
            <a:ext cx="6223000" cy="990600"/>
          </a:xfrm>
        </p:spPr>
        <p:txBody>
          <a:bodyPr/>
          <a:lstStyle/>
          <a:p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PROCURA PRESSO TRIBUNALE PER I MINORENNI: </a:t>
            </a:r>
            <a:b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per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eventuale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messa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in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protezione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del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minore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e per le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decisioni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sulla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responsabilita</a:t>
            </a:r>
            <a:r>
              <a:rPr lang="en-US" sz="2200" dirty="0" smtClean="0">
                <a:solidFill>
                  <a:srgbClr val="800000"/>
                </a:solidFill>
                <a:latin typeface="Calibri"/>
                <a:cs typeface="Calibri"/>
              </a:rPr>
              <a:t>’ </a:t>
            </a:r>
            <a:r>
              <a:rPr lang="en-US" sz="2200" dirty="0" err="1" smtClean="0">
                <a:solidFill>
                  <a:srgbClr val="800000"/>
                </a:solidFill>
                <a:latin typeface="Calibri"/>
                <a:cs typeface="Calibri"/>
              </a:rPr>
              <a:t>genitoriale</a:t>
            </a:r>
            <a:endParaRPr lang="en-US" sz="2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1" y="3768804"/>
            <a:ext cx="586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Calibri"/>
                <a:cs typeface="Calibri"/>
              </a:rPr>
              <a:t>PROCURA PRESSO 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TRIBUNALE ORIDINARIO:</a:t>
            </a:r>
          </a:p>
          <a:p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Per </a:t>
            </a:r>
            <a:r>
              <a:rPr lang="en-US" sz="2200" b="1" dirty="0" err="1" smtClean="0">
                <a:solidFill>
                  <a:srgbClr val="800000"/>
                </a:solidFill>
                <a:latin typeface="Calibri"/>
                <a:cs typeface="Calibri"/>
              </a:rPr>
              <a:t>l’ccertamento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 del </a:t>
            </a:r>
            <a:r>
              <a:rPr lang="en-US" sz="2200" b="1" dirty="0" err="1" smtClean="0">
                <a:solidFill>
                  <a:srgbClr val="800000"/>
                </a:solidFill>
                <a:latin typeface="Calibri"/>
                <a:cs typeface="Calibri"/>
              </a:rPr>
              <a:t>reato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 e la </a:t>
            </a:r>
            <a:r>
              <a:rPr lang="en-US" sz="2200" b="1" dirty="0" err="1" smtClean="0">
                <a:solidFill>
                  <a:srgbClr val="800000"/>
                </a:solidFill>
                <a:latin typeface="Calibri"/>
                <a:cs typeface="Calibri"/>
              </a:rPr>
              <a:t>perseguibilità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200" b="1" dirty="0" err="1" smtClean="0">
                <a:solidFill>
                  <a:srgbClr val="800000"/>
                </a:solidFill>
                <a:latin typeface="Calibri"/>
                <a:cs typeface="Calibri"/>
              </a:rPr>
              <a:t>penale</a:t>
            </a:r>
            <a:r>
              <a:rPr lang="en-US" sz="2200" b="1" dirty="0" smtClean="0">
                <a:solidFill>
                  <a:srgbClr val="800000"/>
                </a:solidFill>
                <a:latin typeface="Calibri"/>
                <a:cs typeface="Calibri"/>
              </a:rPr>
              <a:t> del reo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209" y="2647146"/>
            <a:ext cx="9088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10000"/>
                  </a:schemeClr>
                </a:solidFill>
                <a:latin typeface="Calibri"/>
                <a:cs typeface="Calibri"/>
              </a:rPr>
              <a:t>A CHI</a:t>
            </a:r>
            <a:endParaRPr lang="en-US" sz="2500" b="1" dirty="0">
              <a:solidFill>
                <a:schemeClr val="tx1">
                  <a:lumMod val="1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228600"/>
            <a:ext cx="77724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COME </a:t>
            </a: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SEGNALARE</a:t>
            </a:r>
            <a:endParaRPr lang="en-US" sz="25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LA DENUNCIA DEVE CONTENERE </a:t>
            </a:r>
            <a:b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LE GENERALITÀ, IL DOMICILIO E QUANTO ALTRO VALGA ALLA IDENTIFICAZIONE DELLA PERSONA OFFESA, DELLA PERSONA ALLA QUALE IL FATTO È ATTRIBUITO E DI COLORO CHE SIANO IN GRADO DI RIFERIRE SU CIRCOSTANZE RILEVANTI PER LA RICOSTRUZIONE DEI FATTI.</a:t>
            </a:r>
            <a:b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TUTTE LE CIRCOSTANZE DI FATTO NOTE ALL’OPERATORE, ANCHE SE RIFERITE DA TERZI,  I TEMPI E I MODI DELLA CONOSCENZA. </a:t>
            </a:r>
            <a:b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NON DEVE INVECE CONTENERE SUPPOSIZIONI O INTERPRETAZIONI PERSONALI. </a:t>
            </a:r>
            <a:endParaRPr lang="en-US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sz="2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5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914400"/>
            <a:ext cx="7772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b="1" dirty="0" smtClean="0">
                <a:solidFill>
                  <a:srgbClr val="000090"/>
                </a:solidFill>
                <a:latin typeface="Calibrì"/>
                <a:cs typeface="Calibrì"/>
              </a:rPr>
              <a:t>GLI ATTI E LE CARENZE CHE TURBANO GRAVEMENTE IL BAMBINO, ATTENTANO ALLA SUA INTEGRITÀ CORPOREA, AL SUO SVILUPPO FISICO, AFFETTIVO, INTELLETTIVO E MORALE, LE CUI MANIFESTAZIONI SONO LA TRASCURATEZZA E/O LESIONI DI ORDINE FISICO E/O PSICHICO E/O SESSUALE DA PARTE DI UN FAMILIARE O DI ALTRI CHE HANNO CURA DEL BAMBINO.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IV </a:t>
            </a:r>
            <a:r>
              <a:rPr lang="en-US" sz="2000" b="1" dirty="0" err="1">
                <a:solidFill>
                  <a:srgbClr val="000090"/>
                </a:solidFill>
              </a:rPr>
              <a:t>Colloquio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Criminologico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Consiglio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d’Europa</a:t>
            </a:r>
            <a:r>
              <a:rPr lang="en-US" sz="2000" b="1" dirty="0">
                <a:solidFill>
                  <a:srgbClr val="000090"/>
                </a:solidFill>
              </a:rPr>
              <a:t>, </a:t>
            </a:r>
            <a:r>
              <a:rPr lang="en-US" sz="2000" b="1" dirty="0" err="1">
                <a:solidFill>
                  <a:srgbClr val="000090"/>
                </a:solidFill>
              </a:rPr>
              <a:t>Strasburgo</a:t>
            </a:r>
            <a:r>
              <a:rPr lang="en-US" sz="2000" b="1" dirty="0">
                <a:solidFill>
                  <a:srgbClr val="000090"/>
                </a:solidFill>
              </a:rPr>
              <a:t>, 1978</a:t>
            </a:r>
            <a:endParaRPr lang="en-US" sz="2000" b="1" dirty="0">
              <a:solidFill>
                <a:srgbClr val="000090"/>
              </a:solidFill>
              <a:latin typeface="Calibrì"/>
              <a:cs typeface="Calibrì"/>
            </a:endParaRPr>
          </a:p>
        </p:txBody>
      </p:sp>
    </p:spTree>
    <p:extLst>
      <p:ext uri="{BB962C8B-B14F-4D97-AF65-F5344CB8AC3E}">
        <p14:creationId xmlns:p14="http://schemas.microsoft.com/office/powerpoint/2010/main" val="1102173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81000"/>
            <a:ext cx="7772400" cy="5715000"/>
          </a:xfrm>
        </p:spPr>
        <p:txBody>
          <a:bodyPr/>
          <a:lstStyle/>
          <a:p>
            <a:pPr marL="0" indent="0" algn="just">
              <a:buNone/>
            </a:pPr>
            <a:endParaRPr lang="en-US" sz="3000" b="1" dirty="0" smtClean="0">
              <a:solidFill>
                <a:srgbClr val="000090"/>
              </a:solidFill>
              <a:latin typeface="Calibri"/>
              <a:ea typeface="ヒラギノ明朝 Pro W3" charset="0"/>
              <a:cs typeface="Calibri"/>
              <a:sym typeface="Times New Roman" charset="0"/>
            </a:endParaRPr>
          </a:p>
          <a:p>
            <a:pPr marL="0" indent="0" algn="just">
              <a:buNone/>
            </a:pPr>
            <a:r>
              <a:rPr lang="en-US" sz="3000" b="1" dirty="0" smtClean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  <a:t>NEL </a:t>
            </a:r>
            <a:r>
              <a:rPr lang="en-US" sz="3000" b="1" dirty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  <a:t>CASO DI REATO IN AMBITO PENALE CHE DA LUOGO ALLA SEGNALAZIONE, CHI SEGNALA NON PUO’ INFORMARE I GENITORI DEL SOSPETTO DI REATO.</a:t>
            </a:r>
            <a:br>
              <a:rPr lang="en-US" sz="3000" b="1" dirty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</a:br>
            <a:r>
              <a:rPr lang="en-US" sz="3000" b="1" dirty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  <a:t>NON ESISTONO INDICATORI DI ABUSO O RICONDUCIBILI AD UN’ESPERIENZA DI VITTIMIZZAZIONE SESSUALE, PER CUI OCCORRE CAUTELA PRIMA DI SEGNALARE ALL’A.G. </a:t>
            </a:r>
            <a:br>
              <a:rPr lang="en-US" sz="3000" b="1" dirty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</a:br>
            <a:r>
              <a:rPr lang="en-US" sz="3000" b="1" dirty="0">
                <a:solidFill>
                  <a:srgbClr val="000090"/>
                </a:solidFill>
                <a:latin typeface="Calibri"/>
                <a:ea typeface="ヒラギノ明朝 Pro W3" charset="0"/>
                <a:cs typeface="Calibri"/>
                <a:sym typeface="Times New Roman" charset="0"/>
              </a:rPr>
              <a:t>NON BASTA UN SOLO “INDICATORE “ PSICOLOGICO O COMPORTAMENTALE</a:t>
            </a:r>
            <a:endParaRPr lang="en-US" sz="3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012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090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   SCUOLA  </a:t>
            </a:r>
            <a:r>
              <a:rPr lang="en-US" sz="3000" b="1" dirty="0" smtClean="0">
                <a:solidFill>
                  <a:srgbClr val="008000"/>
                </a:solidFill>
                <a:latin typeface="Calibri"/>
                <a:cs typeface="Calibri"/>
              </a:rPr>
              <a:t>    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   OSSERVATORIO </a:t>
            </a: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PRIVILEGIATO DEI BAMBINI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45525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SAPER </a:t>
            </a: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OSSERVARE in </a:t>
            </a:r>
            <a:r>
              <a:rPr lang="en-US" sz="2500" b="1" dirty="0" err="1">
                <a:solidFill>
                  <a:srgbClr val="800000"/>
                </a:solidFill>
                <a:latin typeface="Calibri"/>
                <a:cs typeface="Calibri"/>
              </a:rPr>
              <a:t>modo</a:t>
            </a: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800000"/>
                </a:solidFill>
                <a:latin typeface="Calibri"/>
                <a:cs typeface="Calibri"/>
              </a:rPr>
              <a:t>adeguato</a:t>
            </a: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.</a:t>
            </a: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ASCOLTO </a:t>
            </a: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ATTIVO </a:t>
            </a:r>
            <a:r>
              <a:rPr lang="en-US" sz="2500" b="1" dirty="0" err="1">
                <a:solidFill>
                  <a:srgbClr val="800000"/>
                </a:solidFill>
                <a:latin typeface="Calibri"/>
                <a:cs typeface="Calibri"/>
              </a:rPr>
              <a:t>ed</a:t>
            </a: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 EMOTIVO</a:t>
            </a:r>
          </a:p>
          <a:p>
            <a:pPr marL="0" indent="0" algn="just">
              <a:buNone/>
            </a:pP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Sospendere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aspettative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giudizio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perchè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possono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far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interpretare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distorto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comportamenti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dell’altro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;</a:t>
            </a:r>
          </a:p>
          <a:p>
            <a:pPr marL="0" indent="0" algn="just">
              <a:buNone/>
            </a:pP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Osservare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ciò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che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accade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: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comportamenti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giochi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…,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rimanendo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ascolto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osservando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per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tutto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il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tempo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necessario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raccogliere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elementi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;</a:t>
            </a:r>
          </a:p>
          <a:p>
            <a:pPr marL="0" indent="0" algn="just">
              <a:buNone/>
            </a:pP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Astenensione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da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forme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immediate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intervento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considerando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che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intervenire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rapidamente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sulla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base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solo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sensazioni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movimenti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istintivi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può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essere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rischioso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fuorviante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;</a:t>
            </a:r>
          </a:p>
          <a:p>
            <a:pPr marL="0" indent="0" algn="just">
              <a:buNone/>
            </a:pP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Ascoltare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le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emozioni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attivate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da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quanto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osservato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entrando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contatto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con le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proprie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emozioni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con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quelle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del bambino.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667000" y="533400"/>
            <a:ext cx="381000" cy="3810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95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800000"/>
                </a:solidFill>
                <a:latin typeface="Calibri"/>
                <a:cs typeface="Calibri"/>
              </a:rPr>
              <a:t>IL RUOLO DELL’</a:t>
            </a:r>
            <a:r>
              <a:rPr lang="it-IT" altLang="ja-JP" b="1" dirty="0">
                <a:solidFill>
                  <a:srgbClr val="800000"/>
                </a:solidFill>
                <a:latin typeface="Calibri"/>
                <a:cs typeface="Calibri"/>
              </a:rPr>
              <a:t>INSEGNANTE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it-IT" sz="3000" b="1" dirty="0">
                <a:solidFill>
                  <a:srgbClr val="000090"/>
                </a:solidFill>
                <a:latin typeface="Calibri"/>
                <a:cs typeface="Calibri"/>
              </a:rPr>
              <a:t>L</a:t>
            </a:r>
            <a:r>
              <a:rPr lang="ja-JP" altLang="it-IT" sz="3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altLang="ja-JP" sz="3000" b="1" dirty="0">
                <a:solidFill>
                  <a:srgbClr val="000090"/>
                </a:solidFill>
                <a:latin typeface="Calibri"/>
                <a:cs typeface="Calibri"/>
              </a:rPr>
              <a:t>INSEGNANTE DEVE COGLIERE PRECOCEMENTE (PRIMA CHE SI REALIZZI UN </a:t>
            </a:r>
            <a:r>
              <a:rPr lang="it-IT" altLang="ja-JP" sz="3000" b="1" i="1" dirty="0">
                <a:solidFill>
                  <a:srgbClr val="000090"/>
                </a:solidFill>
                <a:latin typeface="Calibri"/>
                <a:cs typeface="Calibri"/>
              </a:rPr>
              <a:t>PREGIUDIZIO</a:t>
            </a:r>
            <a:r>
              <a:rPr lang="it-IT" altLang="ja-JP" sz="3000" b="1" dirty="0">
                <a:solidFill>
                  <a:srgbClr val="000090"/>
                </a:solidFill>
                <a:latin typeface="Calibri"/>
                <a:cs typeface="Calibri"/>
              </a:rPr>
              <a:t>) I SEGNALI DI RISCHIO, CONDIVIDERLI CON I COLLEGHI, CON LE ALTRE FIGURE DI SISTEMA, IL DIRIGENTE, GLI OPERATORI DEI SERVIZI SOCIO-SANITARI (SE NECESSARIO) </a:t>
            </a:r>
            <a:endParaRPr lang="it-IT" sz="30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  <a:defRPr/>
            </a:pPr>
            <a:r>
              <a:rPr lang="it-IT" sz="3000" b="1" dirty="0">
                <a:solidFill>
                  <a:srgbClr val="000090"/>
                </a:solidFill>
                <a:latin typeface="Calibri"/>
                <a:cs typeface="Calibri"/>
              </a:rPr>
              <a:t>PROGETTARE E REALIZZARE UN PERCORSO DI AIUTO PER IL MINORE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13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800000"/>
                </a:solidFill>
              </a:rPr>
              <a:t>IMPORTANZA DELL’OSSERVAZIONE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600200"/>
            <a:ext cx="7239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00090"/>
                </a:solidFill>
                <a:latin typeface="Calibri"/>
                <a:cs typeface="Calibri"/>
              </a:rPr>
              <a:t>DOBBIAMO STARE MOLTO ATTENTI A NON FAR SÌ CHE UN UNICO SEGNO DIVENTI MALTRATTAMENTO, ABUSO O ALTRO SEGNALE DI PREGIUDIZIO.</a:t>
            </a:r>
          </a:p>
          <a:p>
            <a:pPr algn="just"/>
            <a:r>
              <a:rPr lang="it-IT" sz="2800" b="1" dirty="0" smtClean="0">
                <a:solidFill>
                  <a:srgbClr val="000090"/>
                </a:solidFill>
                <a:latin typeface="Calibri"/>
                <a:cs typeface="Calibri"/>
              </a:rPr>
              <a:t>NON BISOGNA INTERPRETARE COME DATO DI FATTO CHE SPIEGA TUTTO. </a:t>
            </a:r>
          </a:p>
          <a:p>
            <a:pPr algn="just"/>
            <a:r>
              <a:rPr lang="it-IT" sz="2800" b="1" dirty="0" smtClean="0">
                <a:solidFill>
                  <a:srgbClr val="000090"/>
                </a:solidFill>
                <a:latin typeface="Calibri"/>
                <a:cs typeface="Calibri"/>
              </a:rPr>
              <a:t>GUARDARE OGNI SEGNO PER QUELLO CHE È</a:t>
            </a:r>
          </a:p>
          <a:p>
            <a:pPr algn="just"/>
            <a:r>
              <a:rPr lang="it-IT" sz="2800" b="1" dirty="0" smtClean="0">
                <a:solidFill>
                  <a:srgbClr val="000090"/>
                </a:solidFill>
                <a:latin typeface="Calibri"/>
                <a:cs typeface="Calibri"/>
              </a:rPr>
              <a:t>TENER CONTO DI TUTTI GLI SCENARI POSSIBILI.</a:t>
            </a: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IL DISAGIO A SCUOLA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COME SI MANIFESTA?</a:t>
            </a: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PERCHÈ SI MANIFESTA?</a:t>
            </a: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QUALI SONO I FATTORI DI RISCHIO?</a:t>
            </a: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COSA PUÒ FARE LA SCUOLA?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90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lang="ja-JP" altLang="it-IT" b="1" dirty="0">
                <a:solidFill>
                  <a:srgbClr val="800000"/>
                </a:solidFill>
                <a:latin typeface="Calibri"/>
                <a:cs typeface="Calibri"/>
              </a:rPr>
              <a:t>’</a:t>
            </a:r>
            <a:r>
              <a:rPr lang="it-IT" b="1" dirty="0">
                <a:solidFill>
                  <a:srgbClr val="800000"/>
                </a:solidFill>
                <a:latin typeface="Calibri"/>
                <a:cs typeface="Calibri"/>
              </a:rPr>
              <a:t>ASCOLTO</a:t>
            </a:r>
            <a:r>
              <a:rPr lang="it-IT" b="1" dirty="0">
                <a:solidFill>
                  <a:srgbClr val="3366FF"/>
                </a:solidFill>
                <a:latin typeface="Verdana"/>
                <a:cs typeface="Verdana"/>
              </a:rPr>
              <a:t/>
            </a:r>
            <a:br>
              <a:rPr lang="it-IT" b="1" dirty="0">
                <a:solidFill>
                  <a:srgbClr val="3366FF"/>
                </a:solidFill>
                <a:latin typeface="Verdana"/>
                <a:cs typeface="Verdan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343400" cy="510540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  <a:defRPr/>
            </a:pPr>
            <a:endParaRPr lang="it-IT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PRINCIPALE 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STRUMENTO </a:t>
            </a: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DELLA PROMOZIONE 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E DELLA REALIZZAZIONE DI OGNI AMBITO DI BENESSERE E SALUTE DELL</a:t>
            </a:r>
            <a:r>
              <a:rPr lang="ja-JP" altLang="it-IT" sz="2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INFANZIA E DELL</a:t>
            </a:r>
            <a:r>
              <a:rPr lang="ja-JP" altLang="it-IT" sz="2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ADOLESCENZA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(ART. 12 DELLA CONVENZIONE INTERNAZIONALE DEI DIRITTI DEL FANCIULLO)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DIRITTO ALL</a:t>
            </a:r>
            <a:r>
              <a:rPr lang="ja-JP" altLang="it-IT" sz="2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ASCOLTO PROPRIO DEL BAMBINO E COMPETENZA ALL</a:t>
            </a:r>
            <a:r>
              <a:rPr lang="ja-JP" altLang="it-IT" sz="2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ASCOLTO PROPRIA DELL</a:t>
            </a:r>
            <a:r>
              <a:rPr lang="ja-JP" altLang="it-IT" sz="2000" b="1" dirty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INSEGNANTE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(OSSERVAZIONE PARTECIPE E ASCOLTO EMOTIVO)</a:t>
            </a:r>
          </a:p>
        </p:txBody>
      </p:sp>
      <p:pic>
        <p:nvPicPr>
          <p:cNvPr id="5" name="Picture 3" descr="downlo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810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17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6731000" cy="865188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TEORIA DELL’ATTACCAMENTO  </a:t>
            </a:r>
            <a:endParaRPr lang="en-US" sz="3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295400"/>
            <a:ext cx="4897437" cy="4619625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it-IT" sz="2000" b="1" u="sng" dirty="0" smtClean="0">
                <a:solidFill>
                  <a:srgbClr val="0000FF"/>
                </a:solidFill>
                <a:latin typeface="Calibri"/>
                <a:cs typeface="Calibri"/>
              </a:rPr>
              <a:t>John </a:t>
            </a:r>
            <a:r>
              <a:rPr lang="it-IT" sz="2000" b="1" u="sng" dirty="0" err="1">
                <a:solidFill>
                  <a:srgbClr val="0000FF"/>
                </a:solidFill>
                <a:latin typeface="Calibri"/>
                <a:cs typeface="Calibri"/>
              </a:rPr>
              <a:t>Bowlby</a:t>
            </a:r>
            <a:r>
              <a:rPr lang="it-IT" sz="20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800000"/>
                </a:solidFill>
                <a:latin typeface="Calibri"/>
                <a:cs typeface="Calibri"/>
              </a:rPr>
              <a:t>(1907-1990</a:t>
            </a:r>
            <a:r>
              <a:rPr lang="it-IT" sz="2000" b="1" dirty="0" smtClean="0">
                <a:solidFill>
                  <a:srgbClr val="800000"/>
                </a:solidFill>
                <a:latin typeface="Calibri"/>
                <a:cs typeface="Calibri"/>
              </a:rPr>
              <a:t>)</a:t>
            </a:r>
            <a:endParaRPr lang="it-IT" sz="20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it-IT" sz="2000" b="1" dirty="0">
                <a:solidFill>
                  <a:srgbClr val="000090"/>
                </a:solidFill>
                <a:latin typeface="Calibri"/>
                <a:cs typeface="Calibri"/>
              </a:rPr>
              <a:t>  </a:t>
            </a: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PSICHIATRA E PSICOANALISTA INGLESE, FORMULÒ TALE TEORIA PROPONENDO UNA NUOVA VISIONE DEL LEGAME PRIMARIO TRA MADRE E BAMBINO E UNA INTERPRETAZIONE DELL</a:t>
            </a:r>
            <a:r>
              <a:rPr lang="ja-JP" alt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EZIOLOGIA DEI PROBLEMI MENTALI E DELLA CONDOTTA COMPLETAMENTE RIVOLUZIONARIA RISPETTO ALLE TEORIE DEL SUO TEMPO (COMPORTAMENTISMO E PSICOANALISI)                                                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it-IT" sz="20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5603" name="Picture 4" descr="imag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8575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125538"/>
            <a:ext cx="6731000" cy="41021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BOWLBY POSTULÒ CHE NEGLI INDIVIDUI È PRESENTE FIN DALLA NASCITA UN SISTEMA DI SCHEMI COMPORTAMENTALI A BASE INNATA, FRUTTO DELLA SELEZIONE NATURALE, DETTO SISTEMA DI ATTACCAMENTO (SA)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LA FUNZIONE BIOLOGICA DEL SA AI FINI DELLA SOPRAVVIVENZA, ERA QUELLO DI ASSICURARE AI PICCOLI, ALL’</a:t>
            </a:r>
            <a:r>
              <a:rPr lang="it-IT" altLang="ja-JP" sz="2500" b="1" dirty="0" smtClean="0">
                <a:solidFill>
                  <a:srgbClr val="000090"/>
                </a:solidFill>
                <a:latin typeface="Calibri"/>
                <a:cs typeface="Calibri"/>
              </a:rPr>
              <a:t>INTERNO DEL LORO AMBIENTE DI ADATTAMENTO, LA PROTEZIONE DAI PREDATORI E DAI PERICOLI DA PARTE DI CHI PIÙ SI PRENDEVA CURA DI LORO (MADRE BIOLOGICA)</a:t>
            </a:r>
            <a:endParaRPr lang="it-IT" sz="2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23900" y="919163"/>
            <a:ext cx="7683500" cy="5481637"/>
          </a:xfrm>
        </p:spPr>
        <p:txBody>
          <a:bodyPr anchor="t"/>
          <a:lstStyle/>
          <a:p>
            <a:pPr marL="304800" indent="-304800" eaLnBrk="1" hangingPunct="1">
              <a:lnSpc>
                <a:spcPct val="90000"/>
              </a:lnSpc>
              <a:spcBef>
                <a:spcPct val="0"/>
              </a:spcBef>
              <a:buFont typeface="Optima" charset="0"/>
              <a:buNone/>
              <a:defRPr/>
            </a:pPr>
            <a:endParaRPr lang="en-US" sz="1600" dirty="0" smtClean="0">
              <a:solidFill>
                <a:srgbClr val="2E6FFD"/>
              </a:solidFill>
            </a:endParaRPr>
          </a:p>
          <a:p>
            <a:pPr marL="304800" indent="-304800" algn="ctr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1600" b="1" dirty="0" smtClean="0">
                <a:solidFill>
                  <a:srgbClr val="0044FE"/>
                </a:solidFill>
                <a:latin typeface="Verdana" charset="0"/>
                <a:cs typeface="Verdana" charset="0"/>
                <a:sym typeface="Verdana" charset="0"/>
              </a:rPr>
              <a:t>    </a:t>
            </a:r>
            <a:r>
              <a:rPr lang="en-US" sz="2200" b="1" dirty="0" smtClean="0">
                <a:solidFill>
                  <a:srgbClr val="0044FE"/>
                </a:solidFill>
                <a:latin typeface="Verdana" charset="0"/>
                <a:cs typeface="Verdana" charset="0"/>
                <a:sym typeface="Verdana" charset="0"/>
              </a:rPr>
              <a:t> </a:t>
            </a:r>
            <a:r>
              <a:rPr lang="it-IT" sz="2400" b="1" dirty="0" smtClean="0">
                <a:solidFill>
                  <a:srgbClr val="800000"/>
                </a:solidFill>
                <a:latin typeface="Calibri"/>
                <a:cs typeface="Calibri"/>
              </a:rPr>
              <a:t>LE TIPOLOGIE DELL</a:t>
            </a:r>
            <a:r>
              <a:rPr lang="ja-JP" altLang="it-IT" sz="2400" b="1" dirty="0" smtClean="0">
                <a:solidFill>
                  <a:srgbClr val="800000"/>
                </a:solidFill>
                <a:latin typeface="Calibri"/>
                <a:cs typeface="Calibri"/>
              </a:rPr>
              <a:t>’</a:t>
            </a:r>
            <a:r>
              <a:rPr lang="it-IT" altLang="ja-JP" sz="2400" b="1" dirty="0" smtClean="0">
                <a:solidFill>
                  <a:srgbClr val="800000"/>
                </a:solidFill>
                <a:latin typeface="Calibri"/>
                <a:cs typeface="Calibri"/>
              </a:rPr>
              <a:t>ATTACCAMENTO</a:t>
            </a:r>
            <a:br>
              <a:rPr lang="it-IT" altLang="ja-JP" sz="24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it-IT" altLang="ja-JP" sz="2000" b="1" dirty="0" smtClean="0">
                <a:solidFill>
                  <a:srgbClr val="800000"/>
                </a:solidFill>
                <a:latin typeface="Calibri"/>
                <a:cs typeface="Calibri"/>
              </a:rPr>
              <a:t>(M. AINSWORTH 1988)</a:t>
            </a: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000000"/>
              </a:solidFill>
              <a:latin typeface="Verdana"/>
              <a:cs typeface="Verdana"/>
              <a:sym typeface="Verdana" charset="0"/>
            </a:endParaRPr>
          </a:p>
          <a:p>
            <a:pPr marL="304800" indent="-304800" eaLnBrk="1" hangingPunct="1">
              <a:lnSpc>
                <a:spcPct val="11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LEGAME SICURO (B)</a:t>
            </a:r>
          </a:p>
          <a:p>
            <a:pPr eaLnBrk="1" hangingPunct="1"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LEGAME INSICURO DI TIPO ANSIOSO-EVITANTE (A)</a:t>
            </a:r>
          </a:p>
          <a:p>
            <a:pPr eaLnBrk="1" hangingPunct="1"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LEGAME INSICURO DI TIPO ANSIOSO-AMBIVALNTE (C)</a:t>
            </a:r>
          </a:p>
          <a:p>
            <a:pPr eaLnBrk="1" hangingPunct="1"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LEGAME INSICURO- DISORGANIZZATO (D)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dirty="0" smtClean="0"/>
          </a:p>
          <a:p>
            <a:pPr marL="304800" indent="-304800" eaLnBrk="1" hangingPunct="1">
              <a:lnSpc>
                <a:spcPct val="11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1000" b="1" dirty="0" smtClean="0">
                <a:solidFill>
                  <a:srgbClr val="001F67"/>
                </a:solidFill>
              </a:rPr>
              <a:t> </a:t>
            </a:r>
            <a:endParaRPr lang="en-US" sz="10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000" b="1" dirty="0" smtClean="0">
              <a:solidFill>
                <a:srgbClr val="001F67"/>
              </a:solidFill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994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381000"/>
            <a:ext cx="7772400" cy="5715000"/>
          </a:xfrm>
        </p:spPr>
        <p:txBody>
          <a:bodyPr/>
          <a:lstStyle/>
          <a:p>
            <a:pPr marL="190500" indent="0" algn="ctr">
              <a:buFont typeface="Optima" charset="0"/>
              <a:buNone/>
              <a:defRPr/>
            </a:pPr>
            <a:r>
              <a:rPr lang="en-US" sz="4000" b="1" dirty="0" err="1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Stili</a:t>
            </a:r>
            <a:r>
              <a:rPr lang="en-US" sz="40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di </a:t>
            </a:r>
            <a:r>
              <a:rPr lang="en-US" sz="4000" b="1" dirty="0" err="1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attaccamento</a:t>
            </a:r>
            <a:r>
              <a:rPr lang="en-US" sz="4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 del bambino a </a:t>
            </a:r>
            <a:r>
              <a:rPr lang="en-US" sz="4000" b="1" dirty="0" err="1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scuola</a:t>
            </a:r>
            <a:r>
              <a:rPr lang="en-US" sz="4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/>
            </a:r>
            <a:br>
              <a:rPr lang="en-US" sz="4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</a:b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Saper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riconoscere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lo stile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attaccamento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a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scuola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utile a: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Individuare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una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modalità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relazionale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adatta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al bambino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Riconoscere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eventuali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segnali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rischio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disagio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del bambino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Capire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come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lui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pone in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relazione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con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il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mondo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esterno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190500" indent="0" algn="just">
              <a:buFont typeface="Optima" charset="0"/>
              <a:buNone/>
              <a:defRPr/>
            </a:pP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Creare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uno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spazio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capace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poter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accogliere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eventuali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espressioni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disagio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da parte del bambino,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intese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come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richieste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aiuto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9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76250"/>
            <a:ext cx="4349750" cy="5556250"/>
          </a:xfrm>
        </p:spPr>
        <p:txBody>
          <a:bodyPr/>
          <a:lstStyle/>
          <a:p>
            <a:pPr marL="190500" indent="0" algn="just">
              <a:buFont typeface="Optima" charset="0"/>
              <a:buNone/>
              <a:defRPr/>
            </a:pPr>
            <a:endParaRPr lang="it-IT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190500" indent="0" algn="just">
              <a:buFont typeface="Optima" charset="0"/>
              <a:buNone/>
              <a:defRPr/>
            </a:pPr>
            <a:endParaRPr lang="it-IT" sz="20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190500" indent="0" algn="just">
              <a:buFont typeface="Optima" charset="0"/>
              <a:buNone/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LA LETTERATURA INTERNAZIONALE È SOLITA UTILIZZARE L'ESPRESSIONE OMNICOMPRENSIVA </a:t>
            </a:r>
            <a:r>
              <a:rPr lang="it-IT" sz="2000" b="1" i="1" dirty="0" smtClean="0">
                <a:solidFill>
                  <a:srgbClr val="800000"/>
                </a:solidFill>
                <a:latin typeface="Calibri"/>
                <a:cs typeface="Calibri"/>
              </a:rPr>
              <a:t>CHILD ABUSE</a:t>
            </a: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: "OGNI FORMA DI VIOLENZA FISICA, PSICOLOGICA, OLTRE A TUTTI I COMPORTAMENTI DI TIPO OMISSIVO DOVUTI ALL'INCAPACITÀ DEI CAREGIVER DI FORNIRE CURE E PROTEZIONE" </a:t>
            </a:r>
          </a:p>
          <a:p>
            <a:pPr marL="190500" indent="0" algn="just">
              <a:buFont typeface="Optima" charset="0"/>
              <a:buNone/>
              <a:defRPr/>
            </a:pPr>
            <a:r>
              <a:rPr lang="it-IT" sz="2000" b="1" dirty="0" smtClean="0">
                <a:solidFill>
                  <a:srgbClr val="000090"/>
                </a:solidFill>
                <a:latin typeface="Calibri"/>
                <a:cs typeface="Calibri"/>
              </a:rPr>
              <a:t>(S. ABRUZZESE, 2011, 36).</a:t>
            </a:r>
          </a:p>
          <a:p>
            <a:pPr algn="just">
              <a:defRPr/>
            </a:pPr>
            <a:endParaRPr lang="en-US" sz="2000" dirty="0"/>
          </a:p>
        </p:txBody>
      </p:sp>
      <p:pic>
        <p:nvPicPr>
          <p:cNvPr id="18434" name="Picture 4" descr="C:\Documents and Settings\GIOVANNI MARIA\Documenti\Scansioni personali\2008-11 (nov)\scansione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836613"/>
            <a:ext cx="3087687" cy="4500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39800" y="739775"/>
            <a:ext cx="7924800" cy="5857875"/>
          </a:xfrm>
        </p:spPr>
        <p:txBody>
          <a:bodyPr anchor="t"/>
          <a:lstStyle/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RELAZIONE INSEGNANTE GENITORE NEI CASI DI DISAGIO DEL BAMBINO</a:t>
            </a: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200" b="1" dirty="0" smtClean="0">
                <a:solidFill>
                  <a:srgbClr val="800000"/>
                </a:solidFill>
                <a:latin typeface="Verdana"/>
                <a:cs typeface="Verdana"/>
              </a:rPr>
              <a:t>PRIMA DELL’INCONTRO COI GENITORI: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200" b="1" dirty="0" smtClean="0">
                <a:solidFill>
                  <a:srgbClr val="000090"/>
                </a:solidFill>
                <a:latin typeface="Verdana"/>
                <a:cs typeface="Verdana"/>
              </a:rPr>
              <a:t>AVERE A MENTE LE DIFFICOLTA’ CHE IL BAMBINO PRESENTA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200" b="1" dirty="0" smtClean="0">
                <a:solidFill>
                  <a:srgbClr val="000090"/>
                </a:solidFill>
                <a:latin typeface="Verdana"/>
                <a:cs typeface="Verdana"/>
              </a:rPr>
              <a:t>CONFRONTO CON COLLEGHI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200" b="1" dirty="0" smtClean="0">
                <a:solidFill>
                  <a:srgbClr val="000090"/>
                </a:solidFill>
                <a:latin typeface="Verdana"/>
                <a:cs typeface="Verdana"/>
              </a:rPr>
              <a:t>LA SITUAZIONE DI DISAGIO APPARTIENE AL BAMBINO O ALL’INSEGNANTE (DIFFICOLTA’ NEL RELAZIONARSI CON L’AGGRESSIVITA’, CON TEMATICHE SESSUALI, LUTTI, ECC.) 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Verdana"/>
                <a:cs typeface="Verdana"/>
              </a:rPr>
              <a:t>MONTECCHI, 2005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200" b="1" dirty="0">
              <a:solidFill>
                <a:srgbClr val="000090"/>
              </a:solidFill>
              <a:latin typeface="Verdana"/>
              <a:cs typeface="Verdana"/>
            </a:endParaRPr>
          </a:p>
          <a:p>
            <a:pPr marL="304800" indent="-304800" eaLnBrk="1" hangingPunct="1"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0090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</p:txBody>
      </p:sp>
      <p:pic>
        <p:nvPicPr>
          <p:cNvPr id="38914" name="Picture 4" descr="downlo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427163"/>
            <a:ext cx="42037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11750" cy="5526088"/>
          </a:xfrm>
        </p:spPr>
        <p:txBody>
          <a:bodyPr anchor="t"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Optima" charset="0"/>
              <a:buNone/>
              <a:defRPr/>
            </a:pPr>
            <a:endParaRPr lang="en-US" sz="2400" b="1" dirty="0" smtClean="0">
              <a:solidFill>
                <a:srgbClr val="2E6FFD"/>
              </a:solidFill>
              <a:latin typeface="Verdana" charset="0"/>
              <a:ea typeface="ヒラギノ角ゴ Pro W6" charset="0"/>
              <a:cs typeface="ヒラギノ角ゴ Pro W6" charset="0"/>
              <a:sym typeface="Verdana" charset="0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400" b="1" dirty="0" smtClean="0">
                <a:solidFill>
                  <a:srgbClr val="2E6FFD"/>
                </a:solidFill>
                <a:latin typeface="Verdana" charset="0"/>
                <a:cs typeface="Verdana" charset="0"/>
                <a:sym typeface="Verdana" charset="0"/>
              </a:rPr>
              <a:t> 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DURANTE L’INCONTRO COI GENITORI</a:t>
            </a:r>
            <a:endParaRPr lang="en-US" sz="2900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304800" indent="-304800" algn="ctr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9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EVIDENZIARE I SEGNALI DI DISAGIO ED ESPLICITARE LA PREOCCUAPAZIONE PER IL BENESSERE DEL PICCOLO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CONFRONTARSI SU QUANTO AVVIENE A CASA E A SCUOLA, EVITANDO RIMPROVERI AI GENITORI O GIUDIZI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EVITARE DOMANDE SPECIFICHE SULLA SITUAZIONE FAMILIARE O DI COPPIA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NECESSITA’ DI COLLABORARE PER IL BAMBINO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OSSERVARE LA REAZIONE EMOTIVA DEI GENITORI ALLE INFORMAZIONI DATE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PROPORRE SUCCESSIVI INCONTRI DI MONITORAGGIO</a:t>
            </a:r>
          </a:p>
          <a:p>
            <a:pPr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1500" b="1" dirty="0">
                <a:solidFill>
                  <a:srgbClr val="000090"/>
                </a:solidFill>
                <a:latin typeface="Verdana"/>
                <a:cs typeface="Verdana"/>
              </a:rPr>
              <a:t>MONTECCHI, 2005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FontTx/>
              <a:buChar char="-"/>
              <a:defRPr/>
            </a:pPr>
            <a:endParaRPr lang="en-US" sz="2000" b="1" dirty="0" smtClean="0">
              <a:solidFill>
                <a:srgbClr val="000090"/>
              </a:solidFill>
              <a:latin typeface="Calibri"/>
              <a:cs typeface="Calibri"/>
              <a:sym typeface="Verdana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Verdana" charset="0"/>
              <a:sym typeface="Verdana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1200" b="1" dirty="0" smtClean="0">
                <a:solidFill>
                  <a:srgbClr val="001F67"/>
                </a:solidFill>
              </a:rPr>
              <a:t> </a:t>
            </a: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1200" b="1" dirty="0" smtClean="0">
                <a:solidFill>
                  <a:srgbClr val="001F67"/>
                </a:solidFill>
              </a:rPr>
              <a:t> </a:t>
            </a: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</p:txBody>
      </p:sp>
      <p:pic>
        <p:nvPicPr>
          <p:cNvPr id="40962" name="Picture 2" descr="downlo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4559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27100" y="571500"/>
            <a:ext cx="7327900" cy="5803900"/>
          </a:xfrm>
        </p:spPr>
        <p:txBody>
          <a:bodyPr anchor="t"/>
          <a:lstStyle/>
          <a:p>
            <a:pPr marL="304800" indent="-304800" algn="ctr" eaLnBrk="1" hangingPunct="1">
              <a:lnSpc>
                <a:spcPct val="90000"/>
              </a:lnSpc>
              <a:spcBef>
                <a:spcPct val="0"/>
              </a:spcBef>
              <a:buFont typeface="Optima" charset="0"/>
              <a:buNone/>
              <a:defRPr/>
            </a:pPr>
            <a:endParaRPr lang="en-US" sz="2400" b="1" dirty="0" smtClean="0">
              <a:solidFill>
                <a:srgbClr val="2E6FFD"/>
              </a:solidFill>
              <a:latin typeface="Calibri"/>
              <a:ea typeface="ヒラギノ角ゴ Pro W6" charset="0"/>
              <a:cs typeface="Calibri"/>
              <a:sym typeface="Verdana" charset="0"/>
            </a:endParaRPr>
          </a:p>
          <a:p>
            <a:pPr marL="304800" indent="-304800" algn="ctr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400" b="1" dirty="0" smtClean="0">
              <a:solidFill>
                <a:srgbClr val="800000"/>
              </a:solidFill>
              <a:latin typeface="Calibri"/>
              <a:ea typeface="ヒラギノ角ゴ Pro W6" charset="0"/>
              <a:cs typeface="Calibri"/>
              <a:sym typeface="Verdana" charset="0"/>
            </a:endParaRPr>
          </a:p>
          <a:p>
            <a:pPr marL="304800" indent="-304800" algn="ctr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DOPO L’INCONTRO COI GENITORI</a:t>
            </a: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dirty="0" smtClean="0">
              <a:latin typeface="Calibri"/>
              <a:cs typeface="Calibri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OSSERVAZIONE CONTINUA DEL BAMBINO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4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VALUTARE LA NECESSITA’ DI CONSULENZE CON ALTRI PROFESSIONISTI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  <a:defRPr/>
            </a:pPr>
            <a:r>
              <a:rPr lang="en-US" sz="1500" b="1" dirty="0">
                <a:solidFill>
                  <a:srgbClr val="000090"/>
                </a:solidFill>
                <a:latin typeface="Verdana"/>
                <a:cs typeface="Verdana"/>
              </a:rPr>
              <a:t>MONTECCHI, </a:t>
            </a:r>
            <a:r>
              <a:rPr lang="en-US" sz="1500" b="1" dirty="0" smtClean="0">
                <a:solidFill>
                  <a:srgbClr val="000090"/>
                </a:solidFill>
                <a:latin typeface="Verdana"/>
                <a:cs typeface="Verdana"/>
              </a:rPr>
              <a:t>2005</a:t>
            </a:r>
            <a:endParaRPr lang="en-US" sz="2400" b="1" dirty="0" smtClean="0">
              <a:solidFill>
                <a:srgbClr val="000090"/>
              </a:solidFill>
              <a:latin typeface="Calibri"/>
              <a:cs typeface="Calibri"/>
              <a:sym typeface="Verdana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4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400" b="1" dirty="0" smtClean="0">
                <a:solidFill>
                  <a:srgbClr val="001F67"/>
                </a:solidFill>
              </a:rPr>
              <a:t> </a:t>
            </a:r>
            <a:endParaRPr lang="en-US" sz="24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dirty="0" smtClean="0"/>
          </a:p>
        </p:txBody>
      </p:sp>
      <p:pic>
        <p:nvPicPr>
          <p:cNvPr id="43010" name="Picture 1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410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508000"/>
            <a:ext cx="73533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40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  <a:sym typeface="Verdana" charset="0"/>
              </a:rPr>
              <a:t>OSSERVARE</a:t>
            </a:r>
            <a:br>
              <a:rPr lang="en-US" sz="4000" b="1" dirty="0" smtClean="0">
                <a:solidFill>
                  <a:srgbClr val="800000"/>
                </a:solidFill>
                <a:latin typeface="Calibri"/>
                <a:ea typeface="ヒラギノ角ゴ Pro W6" charset="0"/>
                <a:cs typeface="Calibri"/>
                <a:sym typeface="Verdana" charset="0"/>
              </a:rPr>
            </a:b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  <a:t/>
            </a:r>
            <a:br>
              <a:rPr lang="en-US" sz="3600" b="1" dirty="0" smtClean="0">
                <a:solidFill>
                  <a:srgbClr val="2E6FFD"/>
                </a:solidFill>
                <a:latin typeface="Verdana" charset="0"/>
                <a:ea typeface="ヒラギノ角ゴ Pro W6" charset="0"/>
                <a:cs typeface="ヒラギノ角ゴ Pro W6" charset="0"/>
                <a:sym typeface="Verdana" charset="0"/>
              </a:rPr>
            </a:br>
            <a:endParaRPr lang="en-US" sz="3600" b="1" dirty="0" smtClean="0">
              <a:solidFill>
                <a:srgbClr val="2E6FFD"/>
              </a:solidFill>
              <a:latin typeface="Verdana"/>
              <a:ea typeface="ヒラギノ角ゴ Pro W6" charset="0"/>
              <a:cs typeface="Verdana"/>
              <a:sym typeface="Verdana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41500"/>
            <a:ext cx="8610600" cy="4318000"/>
          </a:xfrm>
        </p:spPr>
        <p:txBody>
          <a:bodyPr anchor="t"/>
          <a:lstStyle/>
          <a:p>
            <a:pPr marL="304800" indent="-304800" algn="just" eaLnBrk="1" hangingPunct="1">
              <a:lnSpc>
                <a:spcPct val="130000"/>
              </a:lnSpc>
              <a:spcBef>
                <a:spcPct val="0"/>
              </a:spcBef>
              <a:buFont typeface="Optima" charset="0"/>
              <a:buNone/>
              <a:defRPr/>
            </a:pPr>
            <a:r>
              <a:rPr lang="en-US" sz="3000" b="1" dirty="0" smtClean="0">
                <a:solidFill>
                  <a:srgbClr val="000090"/>
                </a:solidFill>
                <a:latin typeface="Calibri"/>
                <a:cs typeface="Calibri"/>
              </a:rPr>
              <a:t>TRA TUTTI, GLI INSEGNANTI SONO SENZA DUBBIO GLI ADULTI CHE HANNO UN RUOLO STRATEGICO IN TEMA DI RILEVAZIONE PRECOCE DEL DISAGIO INFANTILE E SEGNALAZIONE AI SERVIZI COMPETENTI. </a:t>
            </a:r>
          </a:p>
          <a:p>
            <a:pPr algn="ctr" eaLnBrk="1" hangingPunct="1">
              <a:defRPr/>
            </a:pPr>
            <a:r>
              <a:rPr lang="it-IT" sz="3000" b="1" dirty="0" smtClean="0">
                <a:solidFill>
                  <a:srgbClr val="000090"/>
                </a:solidFill>
                <a:latin typeface="Calibri"/>
                <a:cs typeface="Calibri"/>
              </a:rPr>
              <a:t>SEGNALAZIONE DI SITUAZIONI </a:t>
            </a:r>
          </a:p>
          <a:p>
            <a:pPr algn="ctr" eaLnBrk="1" hangingPunct="1">
              <a:buFontTx/>
              <a:buNone/>
              <a:defRPr/>
            </a:pPr>
            <a:r>
              <a:rPr lang="it-IT" sz="3000" b="1" dirty="0" smtClean="0">
                <a:solidFill>
                  <a:srgbClr val="000090"/>
                </a:solidFill>
                <a:latin typeface="Calibri"/>
                <a:cs typeface="Calibri"/>
              </a:rPr>
              <a:t>DI SOSPETTO PREGIUDIZIO</a:t>
            </a:r>
          </a:p>
          <a:p>
            <a:pPr marL="304800" indent="-304800" algn="just" eaLnBrk="1" hangingPunct="1">
              <a:lnSpc>
                <a:spcPct val="130000"/>
              </a:lnSpc>
              <a:spcBef>
                <a:spcPct val="0"/>
              </a:spcBef>
              <a:buFont typeface="Optima" charset="0"/>
              <a:buNone/>
              <a:defRPr/>
            </a:pPr>
            <a:endParaRPr lang="en-US" sz="2000" b="1" dirty="0" smtClean="0">
              <a:latin typeface="Verdana"/>
              <a:cs typeface="Verdana"/>
            </a:endParaRPr>
          </a:p>
          <a:p>
            <a:pPr marL="304800" indent="-304800" algn="just" eaLnBrk="1" hangingPunct="1">
              <a:lnSpc>
                <a:spcPct val="130000"/>
              </a:lnSpc>
              <a:spcBef>
                <a:spcPct val="0"/>
              </a:spcBef>
              <a:buFont typeface="Optima" charset="0"/>
              <a:buNone/>
              <a:defRPr/>
            </a:pPr>
            <a:endParaRPr lang="en-US" sz="2000" b="1" dirty="0" smtClean="0">
              <a:solidFill>
                <a:srgbClr val="001F67"/>
              </a:solidFill>
              <a:latin typeface="Verdana"/>
              <a:ea typeface="ヒラギノ角ゴ Pro W6" charset="0"/>
              <a:cs typeface="Verdana"/>
            </a:endParaRPr>
          </a:p>
          <a:p>
            <a:pPr marL="304800" indent="-304800" eaLnBrk="1" hangingPunct="1"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333375"/>
            <a:ext cx="8142288" cy="6296025"/>
          </a:xfrm>
        </p:spPr>
        <p:txBody>
          <a:bodyPr/>
          <a:lstStyle/>
          <a:p>
            <a:pPr marL="45720" indent="0" algn="ctr">
              <a:buFont typeface="Optima" charset="0"/>
              <a:buNone/>
              <a:defRPr/>
            </a:pPr>
            <a:endParaRPr lang="it-IT" sz="2600" dirty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r>
              <a:rPr lang="it-IT" sz="3000" b="1" dirty="0" smtClean="0">
                <a:solidFill>
                  <a:srgbClr val="800000"/>
                </a:solidFill>
                <a:latin typeface="Calibri"/>
                <a:cs typeface="Calibri"/>
              </a:rPr>
              <a:t>POSSIBILI REAZIONI DEI GENITORI </a:t>
            </a:r>
          </a:p>
          <a:p>
            <a:pPr marL="502920" indent="-457200" algn="just">
              <a:buFontTx/>
              <a:buChar char="-"/>
              <a:defRPr/>
            </a:pPr>
            <a:endParaRPr lang="it-IT" sz="2000" dirty="0" smtClean="0">
              <a:latin typeface="Verdana"/>
              <a:cs typeface="Verdana"/>
            </a:endParaRPr>
          </a:p>
          <a:p>
            <a:pPr marL="502920" indent="-457200" algn="just">
              <a:buFontTx/>
              <a:buChar char="-"/>
              <a:defRPr/>
            </a:pPr>
            <a:r>
              <a:rPr lang="it-IT" sz="3000" b="1" dirty="0" smtClean="0">
                <a:solidFill>
                  <a:srgbClr val="000090"/>
                </a:solidFill>
                <a:latin typeface="Calibri"/>
                <a:cs typeface="Calibri"/>
              </a:rPr>
              <a:t>OSTILITA’ VERSO QUANTO VIENE DETTO E VERSO L’INSEGNANTE</a:t>
            </a:r>
          </a:p>
          <a:p>
            <a:pPr marL="502920" indent="-457200" algn="just">
              <a:buFontTx/>
              <a:buChar char="-"/>
              <a:defRPr/>
            </a:pPr>
            <a:r>
              <a:rPr lang="it-IT" sz="3000" b="1" dirty="0" smtClean="0">
                <a:solidFill>
                  <a:srgbClr val="000090"/>
                </a:solidFill>
                <a:latin typeface="Calibri"/>
                <a:cs typeface="Calibri"/>
              </a:rPr>
              <a:t>IL GENITORE VUOLE CAMBIARE SCUOLA MA CIO’ NON FERMA L’ATTIVAZIONE DI INTERVENTI A PROTEZIONE DEL BAMBINO</a:t>
            </a:r>
          </a:p>
          <a:p>
            <a:pPr marL="502920" indent="-457200" algn="just">
              <a:buFontTx/>
              <a:buChar char="-"/>
              <a:defRPr/>
            </a:pPr>
            <a:r>
              <a:rPr lang="it-IT" sz="3000" b="1" dirty="0" smtClean="0">
                <a:solidFill>
                  <a:srgbClr val="000090"/>
                </a:solidFill>
                <a:latin typeface="Calibri"/>
                <a:cs typeface="Calibri"/>
              </a:rPr>
              <a:t>NON IMPROVVISARE I COLLOQUI COI GENITORI MA PROGRAMMARLI COI COLLEGHI ANCHE CON LA CONSULENZA DI ALTRI PROFESSIONISTI</a:t>
            </a:r>
          </a:p>
          <a:p>
            <a:pPr marL="502920" indent="-457200" algn="ctr">
              <a:buFontTx/>
              <a:buChar char="-"/>
              <a:defRPr/>
            </a:pPr>
            <a:endParaRPr lang="it-IT" sz="2000" dirty="0" smtClean="0">
              <a:latin typeface="Verdana"/>
              <a:cs typeface="Verdana"/>
            </a:endParaRPr>
          </a:p>
          <a:p>
            <a:pPr marL="502920" indent="-457200" algn="ctr">
              <a:buFontTx/>
              <a:buChar char="-"/>
              <a:defRPr/>
            </a:pPr>
            <a:endParaRPr lang="it-IT" sz="2000" dirty="0" smtClean="0">
              <a:latin typeface="Verdana"/>
              <a:cs typeface="Verdana"/>
            </a:endParaRPr>
          </a:p>
          <a:p>
            <a:pPr marL="502920" indent="-457200" algn="ctr">
              <a:buFontTx/>
              <a:buChar char="-"/>
              <a:defRPr/>
            </a:pPr>
            <a:endParaRPr lang="it-IT" sz="2000" dirty="0" smtClean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000" dirty="0" smtClean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000" dirty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600" dirty="0" smtClean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600" dirty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600" dirty="0" smtClean="0">
              <a:latin typeface="Verdana"/>
              <a:cs typeface="Verdana"/>
            </a:endParaRPr>
          </a:p>
          <a:p>
            <a:pPr marL="45720" indent="0" algn="ctr">
              <a:buFont typeface="Optima" charset="0"/>
              <a:buNone/>
              <a:defRPr/>
            </a:pPr>
            <a:endParaRPr lang="it-IT" sz="26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86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404813"/>
            <a:ext cx="7704138" cy="6119812"/>
          </a:xfrm>
        </p:spPr>
        <p:txBody>
          <a:bodyPr/>
          <a:lstStyle/>
          <a:p>
            <a:pPr marL="45720" indent="0" algn="ctr">
              <a:buFont typeface="Optima" charset="0"/>
              <a:buNone/>
              <a:defRPr/>
            </a:pPr>
            <a:endParaRPr lang="it-IT" b="1" dirty="0" smtClean="0"/>
          </a:p>
          <a:p>
            <a:pPr marL="45720" indent="0" algn="ctr">
              <a:buFont typeface="Optima" charset="0"/>
              <a:buNone/>
              <a:defRPr/>
            </a:pPr>
            <a:endParaRPr lang="it-IT" b="1" dirty="0"/>
          </a:p>
          <a:p>
            <a:pPr marL="45720" indent="0" algn="ctr">
              <a:buFont typeface="Optima" charset="0"/>
              <a:buNone/>
              <a:defRPr/>
            </a:pPr>
            <a:endParaRPr lang="it-IT" b="1" dirty="0" smtClean="0"/>
          </a:p>
          <a:p>
            <a:pPr marL="45720" indent="0" algn="ctr">
              <a:buFont typeface="Optima" charset="0"/>
              <a:buNone/>
              <a:defRPr/>
            </a:pPr>
            <a:endParaRPr lang="it-IT" dirty="0" smtClean="0"/>
          </a:p>
          <a:p>
            <a:pPr marL="45720" indent="0" algn="ctr">
              <a:buFont typeface="Optima" charset="0"/>
              <a:buNone/>
              <a:defRPr/>
            </a:pPr>
            <a:endParaRPr lang="it-IT" dirty="0" smtClean="0"/>
          </a:p>
          <a:p>
            <a:pPr marL="45720" indent="0" algn="ctr">
              <a:buFont typeface="Optima" charset="0"/>
              <a:buNone/>
              <a:defRPr/>
            </a:pPr>
            <a:endParaRPr lang="it-IT" dirty="0" smtClean="0"/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1187450" y="981075"/>
            <a:ext cx="73453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algn="just" eaLnBrk="1" hangingPunct="1"/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CONVOCARE TUTTI E DUE I GENITORI </a:t>
            </a:r>
          </a:p>
          <a:p>
            <a:pPr algn="just" eaLnBrk="1" hangingPunct="1"/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SE NE VIENE SOLTANTO UNO, FARLO CONVOCARE PER ISCRITTO ACHE DAL DIRIGENTE DELLA SCUOLA.</a:t>
            </a:r>
          </a:p>
          <a:p>
            <a:pPr algn="just" eaLnBrk="1" hangingPunct="1"/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</a:rPr>
              <a:t>CIO’ AL FINE DI SALVAGUARDARE LA SCUOLA DA POSSIBILI ACCUSE DI “OMISSIONE” DA PARTE DEL GENITORE NON INTERPELLATO, SPECIE SE I GENITORI SONO SEPARATI</a:t>
            </a:r>
          </a:p>
        </p:txBody>
      </p:sp>
    </p:spTree>
    <p:extLst>
      <p:ext uri="{BB962C8B-B14F-4D97-AF65-F5344CB8AC3E}">
        <p14:creationId xmlns:p14="http://schemas.microsoft.com/office/powerpoint/2010/main" val="41905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6172200"/>
          </a:xfrm>
        </p:spPr>
        <p:txBody>
          <a:bodyPr anchor="t"/>
          <a:lstStyle/>
          <a:p>
            <a:pPr marL="304800" indent="-304800" algn="ctr" eaLnBrk="1" hangingPunct="1">
              <a:lnSpc>
                <a:spcPct val="80000"/>
              </a:lnSpc>
              <a:spcBef>
                <a:spcPct val="0"/>
              </a:spcBef>
              <a:buFont typeface="Optima" charset="0"/>
              <a:buNone/>
              <a:defRPr/>
            </a:pPr>
            <a:r>
              <a:rPr lang="en-US" sz="21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 </a:t>
            </a: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 1 L’INSEGNANTE DI FRONTE ALL’ABUSO</a:t>
            </a:r>
          </a:p>
          <a:p>
            <a:pPr marL="304800" indent="-304800" algn="ctr" eaLnBrk="1" hangingPunct="1">
              <a:lnSpc>
                <a:spcPct val="80000"/>
              </a:lnSpc>
              <a:spcBef>
                <a:spcPct val="0"/>
              </a:spcBef>
              <a:buFont typeface="Optima" charset="0"/>
              <a:buNone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MONTECCHI, 2002</a:t>
            </a:r>
            <a:endParaRPr lang="en-US" sz="3000" dirty="0" smtClean="0">
              <a:solidFill>
                <a:srgbClr val="000090"/>
              </a:solidFill>
              <a:latin typeface="Verdana" charset="0"/>
              <a:sym typeface="Verdana" charset="0"/>
            </a:endParaRPr>
          </a:p>
          <a:p>
            <a:pPr marL="304800" indent="-304800" algn="just" eaLnBrk="1" hangingPunct="1">
              <a:lnSpc>
                <a:spcPct val="15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ea typeface="ヒラギノ角ゴ Pro W6" charset="0"/>
                <a:cs typeface="Calibri"/>
              </a:rPr>
              <a:t>PUO’ ACCADERE CHE UN BAMBINO RIVELI ALL’INSEGNANTE UNA CONDIZIONE DI ABUSO IN MANIERA SPONTANEA.</a:t>
            </a:r>
          </a:p>
          <a:p>
            <a:pPr marL="304800" indent="-304800" algn="just" eaLnBrk="1" hangingPunct="1">
              <a:lnSpc>
                <a:spcPct val="15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ea typeface="ヒラギノ角ゴ Pro W6" charset="0"/>
                <a:cs typeface="Calibri"/>
              </a:rPr>
              <a:t>L’INSEGNANTE DEVE “RACCOGLIERE” E ACCOGLIERE QUANTO DETTO DAL BAMBINO</a:t>
            </a:r>
          </a:p>
          <a:p>
            <a:pPr marL="304800" indent="-304800" algn="just" eaLnBrk="1" hangingPunct="1">
              <a:lnSpc>
                <a:spcPct val="15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ea typeface="ヒラギノ角ゴ Pro W6" charset="0"/>
                <a:cs typeface="Calibri"/>
              </a:rPr>
              <a:t>NON DEVE MOSTRARE SGOMENTO O ANSIA </a:t>
            </a:r>
          </a:p>
          <a:p>
            <a:pPr marL="304800" indent="-304800" algn="just" eaLnBrk="1" hangingPunct="1">
              <a:lnSpc>
                <a:spcPct val="15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ea typeface="ヒラギノ角ゴ Pro W6" charset="0"/>
                <a:cs typeface="Calibri"/>
              </a:rPr>
              <a:t>DEVE CERCARE DI GESTIRE IN MANIERA ADEGUATA LE PROPRIE EMOZIONI</a:t>
            </a:r>
          </a:p>
          <a:p>
            <a:pPr marL="304800" indent="-304800" algn="just" eaLnBrk="1" hangingPunct="1">
              <a:lnSpc>
                <a:spcPct val="150000"/>
              </a:lnSpc>
              <a:spcBef>
                <a:spcPts val="800"/>
              </a:spcBef>
              <a:buFont typeface="Optima" charset="0"/>
              <a:buNone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ea typeface="ヒラギノ角ゴ Pro W6" charset="0"/>
                <a:cs typeface="Calibri"/>
              </a:rPr>
              <a:t>DEVE EVITARE DI FARE DOMANDE INQUISITORIE AL PICCOLO RISPETTO AI DETTAGLI</a:t>
            </a:r>
          </a:p>
          <a:p>
            <a:pPr marL="304800" indent="-304800" algn="just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500" b="1" dirty="0" smtClean="0">
              <a:solidFill>
                <a:srgbClr val="001F67"/>
              </a:solidFill>
              <a:latin typeface="Verdana"/>
              <a:ea typeface="ヒラギノ角ゴ Pro W6" charset="0"/>
              <a:cs typeface="Verdana"/>
            </a:endParaRPr>
          </a:p>
          <a:p>
            <a:pPr marL="304800" indent="-304800" algn="just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500" b="1" dirty="0" smtClean="0">
              <a:solidFill>
                <a:srgbClr val="001F67"/>
              </a:solidFill>
              <a:latin typeface="Verdana"/>
              <a:ea typeface="ヒラギノ角ゴ Pro W6" charset="0"/>
              <a:cs typeface="Verdana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1200" b="1" dirty="0" smtClean="0">
              <a:solidFill>
                <a:srgbClr val="001F67"/>
              </a:solidFill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2100" b="1" dirty="0" smtClean="0">
              <a:solidFill>
                <a:srgbClr val="001F67"/>
              </a:solidFill>
              <a:ea typeface="ヒラギノ角ゴ Pro W6" charset="0"/>
              <a:cs typeface="ヒラギノ角ゴ Pro W6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800"/>
              </a:spcBef>
              <a:buFont typeface="Optima" charset="0"/>
              <a:buNone/>
              <a:defRPr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1513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1012825" y="1268413"/>
            <a:ext cx="70231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lnSpc>
                <a:spcPct val="80000"/>
              </a:lnSpc>
              <a:spcBef>
                <a:spcPts val="763"/>
              </a:spcBef>
            </a:pPr>
            <a:endParaRPr lang="en-US" sz="2500" b="1">
              <a:solidFill>
                <a:srgbClr val="0044FE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" y="703263"/>
            <a:ext cx="7777163" cy="5576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4800" indent="-304800" algn="ctr">
              <a:lnSpc>
                <a:spcPct val="80000"/>
              </a:lnSpc>
              <a:defRPr/>
            </a:pP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COSA NON FARE</a:t>
            </a:r>
          </a:p>
          <a:p>
            <a:pPr marL="304800" indent="-304800" algn="just">
              <a:lnSpc>
                <a:spcPct val="80000"/>
              </a:lnSpc>
              <a:defRPr/>
            </a:pPr>
            <a:endParaRPr lang="en-US" b="1" dirty="0">
              <a:solidFill>
                <a:srgbClr val="2E6FFD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DOMANDE INQUISITORIE AL BAMBINO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MANIFESTARE SPAVENTO, ANSIA, DISGUSTO PER QUANTO VISTO O ASCOLTATO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NON FARE COMMENTI O ESPRIMERE GIUDIZI NEI CONFRONTI DEI GENITORI MALTRATTANTI O ALTRE FIGURE COINVOLTE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3000" b="1" dirty="0">
                <a:solidFill>
                  <a:srgbClr val="000090"/>
                </a:solidFill>
                <a:latin typeface="Calibri"/>
                <a:cs typeface="Calibri"/>
                <a:sym typeface="Verdana" charset="0"/>
              </a:rPr>
              <a:t>NON PRENDERE INZIATIVE AFFRETTATE SENZA PRIMA AVER CONSULTATO I COLLEGHI, IL DIRIGENTE E ALTRI PROFESSIONISTI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1168400" y="4365625"/>
            <a:ext cx="71485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000" b="1">
              <a:solidFill>
                <a:srgbClr val="000000"/>
              </a:solidFill>
              <a:latin typeface="Verdana" charset="0"/>
              <a:cs typeface="Verdana" charset="0"/>
              <a:sym typeface="Verdana" charset="0"/>
            </a:endParaRPr>
          </a:p>
          <a:p>
            <a:pPr marL="304800" indent="-304800">
              <a:lnSpc>
                <a:spcPct val="80000"/>
              </a:lnSpc>
            </a:pPr>
            <a:endParaRPr lang="en-US" sz="2500" b="1">
              <a:solidFill>
                <a:srgbClr val="2E6FFD"/>
              </a:solidFill>
              <a:latin typeface="Verdana" charset="0"/>
              <a:cs typeface="Verdana" charset="0"/>
              <a:sym typeface="Verdana" charset="0"/>
            </a:endParaRPr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914400" y="228600"/>
            <a:ext cx="7632700" cy="5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2 L’INSEGNANTE DI FRONTE AL MALTRATTAMENTO FISICO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b="1" dirty="0">
                <a:solidFill>
                  <a:srgbClr val="800000"/>
                </a:solidFill>
                <a:latin typeface="Verdana" charset="0"/>
                <a:cs typeface="Verdana" charset="0"/>
                <a:sym typeface="Verdana" charset="0"/>
              </a:rPr>
              <a:t>MONTECCHI, 2002 </a:t>
            </a:r>
            <a:endParaRPr lang="en-US" sz="1500" dirty="0">
              <a:solidFill>
                <a:srgbClr val="800000"/>
              </a:solidFill>
              <a:latin typeface="Verdana" charset="0"/>
              <a:sym typeface="Verdana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827088" y="2095500"/>
            <a:ext cx="7921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92843"/>
              </p:ext>
            </p:extLst>
          </p:nvPr>
        </p:nvGraphicFramePr>
        <p:xfrm>
          <a:off x="611188" y="1341438"/>
          <a:ext cx="8281988" cy="50228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0994"/>
                <a:gridCol w="4140994"/>
              </a:tblGrid>
              <a:tr h="45899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FREQUENZA DEI SEGNI FISICI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QUANTITA’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GRAVITA’ DEI SEGNI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EMOZIONI DEL BAMBINO MENTRE RACCONTA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COME RACCONTANO I GENITORI</a:t>
                      </a:r>
                      <a:endParaRPr lang="en-US" sz="1800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QUANTE VOLTE IL BAMBINO VIENE A SCUOLA CON SEGNI SUL CORPO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PRESENZA DI PIU’ LESIONI, BRUCIATURE, ESCORIAZIONI, GRAFFI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IL BAMBINO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ARRIVA A SCUOLA CON LESIONI MULTIPLE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IL BAMBINO PUO’ ESSERE IMBARAZZATO A RACCONTARE. I SUOI RACCONTI POSSONO ESSERE CONTRADDITTORI E INCONGRUI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CONTRADDIZIONI NEL RACCONTO</a:t>
                      </a:r>
                      <a:endParaRPr lang="en-US" sz="1800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 marL="91452" marR="91452"/>
                </a:tc>
              </a:tr>
              <a:tr h="43290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2" marR="914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3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1016000" y="406400"/>
            <a:ext cx="75946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</a:pPr>
            <a:endParaRPr lang="en-US" sz="1800" b="1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8137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SEGNALI NEL BAMBINO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088" y="981075"/>
            <a:ext cx="7921625" cy="65864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Wingdings" charset="2"/>
              <a:buChar char="Ø"/>
              <a:defRPr/>
            </a:pPr>
            <a:endParaRPr lang="en-US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SI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RIPARA QUANDO UN ADULTO GLI SI AVVICINA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SGUARDO ATTENTO E ALLARMATO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ARROGANTE NEL CONTESTO DI ORIGINE E PAUROSO IN AMBIENTE ESTRANEO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SCOPPI IMPROVVISI DI IRA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INSTABILITA’ REATTIVA (CONTENTO E TRISTE)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RICERCA ATTENZIONI, FAVORI, CIBO O OGGETTI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DIFFICOLTA’ DI APPRENDIMENTO E ATTENZIONE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IN ETA’ SCOLARE E ‘ SPESSO DEPRESSO E SOLITARIO O IPERATTIVO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ATTEGGIAMENTO ANAFFETTIVO VERSO I GENITORI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DIFFICOLTA’ DI RELAZIONE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IMMAGINE DI SE’ DISTORTA</a:t>
            </a:r>
          </a:p>
          <a:p>
            <a:pPr algn="l"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03" y="609600"/>
            <a:ext cx="8432800" cy="1143000"/>
          </a:xfrm>
        </p:spPr>
        <p:txBody>
          <a:bodyPr/>
          <a:lstStyle/>
          <a:p>
            <a:r>
              <a:rPr lang="en-US" sz="3000" b="1" dirty="0">
                <a:solidFill>
                  <a:srgbClr val="800000"/>
                </a:solidFill>
              </a:rPr>
              <a:t>IL FENOMENO DEL MALTRATTAMENTO E ABUSO ALL’INFANZIA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000" b="1" dirty="0" smtClean="0">
                <a:solidFill>
                  <a:srgbClr val="800000"/>
                </a:solidFill>
              </a:rPr>
              <a:t>CARATTERISTICHE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MALTRATTAMENTO PUÒ CONCRETIZZARSI: </a:t>
            </a:r>
          </a:p>
          <a:p>
            <a:pPr algn="just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CONDOTTA ATTIVA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(PERCOSSE, LESIONI, ATTI SESSUALI, IPERCURA) </a:t>
            </a:r>
          </a:p>
          <a:p>
            <a:pPr algn="just"/>
            <a:r>
              <a:rPr lang="en-US" sz="2000" b="1" dirty="0" smtClean="0">
                <a:solidFill>
                  <a:srgbClr val="800000"/>
                </a:solidFill>
                <a:latin typeface="Calibri"/>
                <a:cs typeface="Calibri"/>
              </a:rPr>
              <a:t>CONDOTTA OMISSIVA 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(INCURIA, TRASCURATEZZA, ABBANDONO).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DANNO CAGIONATO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TANTO MAGGIORE QUANTO PIÙ: 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MALTRATTAMENTO RESTA SOMMERSO E NON VIENE INDIVIDUATO E RIPETUTO NEL TEMPO; 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LA RISPOSTA DI PROTEZIONE ALLA VITTIMA NEL SUO CONTESTO FAMILIARE O SOCIALE RITARDA; 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VISSUTO TRAUMATICO RESTA NON ELABORATO; 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LA DIPENDENZA FISICA E/O PSICOLOGICA E/O SESSUALE TRA LA VITTIMA E IL MALTRATTANTE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FORTE; </a:t>
            </a:r>
          </a:p>
          <a:p>
            <a:pPr algn="just"/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LEGAME TRA LA VITTIMA E IL MALTRATTANTE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DI TIPO FAMILIARE</a:t>
            </a:r>
            <a:r>
              <a:rPr lang="en-US" sz="2000" dirty="0" smtClean="0">
                <a:latin typeface="Calibri"/>
                <a:cs typeface="Calibri"/>
              </a:rPr>
              <a:t>. </a:t>
            </a:r>
            <a:endParaRPr lang="en-US" sz="20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827088" y="20605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55650" y="381000"/>
            <a:ext cx="79930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3 L’INSEGNANTE DI FRONTE AL MALTRATTAMENTO PSICOLOGICO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MONTECCHI, 2002 </a:t>
            </a:r>
            <a:endParaRPr lang="en-US" sz="1800" dirty="0">
              <a:solidFill>
                <a:srgbClr val="800000"/>
              </a:solidFill>
              <a:latin typeface="Calibri"/>
              <a:cs typeface="Calibri"/>
              <a:sym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13" y="1916113"/>
            <a:ext cx="7200900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MOLTI SEGNALI SONO IN COMUNE CON TUTTE LE ALTRE FORME DI MALTRATTAMENTO: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ATTEGGIAMENTO TIMOROSO O AGGRESSIVO COI PIU’ PICCOLI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INIBITO E POCO INTERESSATO 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RITIRO SOCIALE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SVALUTAZIONE DI SE’ E DI CIO’ CHE PENSA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COMPORTAMENTI ANTISOCIALI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STATO DI ANSIA CONTINUA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SCARSA AUTOSTIMA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PERCEZIONE MINACCIOSA DEL MONDO ESTERNO</a:t>
            </a:r>
          </a:p>
          <a:p>
            <a:pPr marL="342900" indent="-342900" algn="just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TRISTEZZA</a:t>
            </a:r>
          </a:p>
          <a:p>
            <a:pPr algn="just">
              <a:defRPr/>
            </a:pPr>
            <a:endParaRPr lang="en-US" sz="2000" dirty="0">
              <a:latin typeface="Verdana"/>
              <a:cs typeface="Verdana"/>
            </a:endParaRPr>
          </a:p>
          <a:p>
            <a:pPr algn="just">
              <a:defRPr/>
            </a:pP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90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755650" y="2349500"/>
            <a:ext cx="79200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</a:pPr>
            <a:endParaRPr lang="en-US" sz="2500">
              <a:solidFill>
                <a:schemeClr val="tx2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25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25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algn="just">
              <a:lnSpc>
                <a:spcPct val="15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549275"/>
            <a:ext cx="7993063" cy="898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4800" indent="-304800" algn="ctr">
              <a:lnSpc>
                <a:spcPct val="80000"/>
              </a:lnSpc>
              <a:defRPr/>
            </a:pP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4 L’INSEGNANTE DI FRONTE ALL’INCURIA </a:t>
            </a:r>
            <a:endParaRPr lang="en-US" sz="2500" b="1" dirty="0" smtClean="0">
              <a:solidFill>
                <a:srgbClr val="800000"/>
              </a:solidFill>
              <a:latin typeface="Calibri"/>
              <a:cs typeface="Calibri"/>
              <a:sym typeface="Verdana" charset="0"/>
            </a:endParaRPr>
          </a:p>
          <a:p>
            <a:pPr marL="304800" indent="-304800" algn="ctr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MONTECCHI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, 2002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2514"/>
              </p:ext>
            </p:extLst>
          </p:nvPr>
        </p:nvGraphicFramePr>
        <p:xfrm>
          <a:off x="900113" y="2020888"/>
          <a:ext cx="7583488" cy="43037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1744"/>
                <a:gridCol w="3791744"/>
              </a:tblGrid>
              <a:tr h="39327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NOTIZIE ANAMNESTICHE MANCANTI O PARZIALI</a:t>
                      </a: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C’E’ MONITORAGGIO SULLO STATO DI ACCRESCIMENTO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DISTURBI ORGANICI E PATOLOGIE CRONICHE NON ADEGUATAMENTE CURATE</a:t>
                      </a:r>
                      <a:endParaRPr lang="en-US" sz="180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I GENITORI NON RICORDANO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 O NON SONO IN GRADO DI DARE INFORMAZIONI SUL PASSATO DEL FIGLIO (SVILUPPO)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NON VIENE PORTATO DAL PEDIATRA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alibri"/>
                          <a:cs typeface="Calibri"/>
                        </a:rPr>
                        <a:t>I GENITOIR NON SI ACCORGONO O NON CURANO DISTURBI DI VARIO GENERE</a:t>
                      </a:r>
                    </a:p>
                    <a:p>
                      <a:endParaRPr lang="en-US" sz="1800" baseline="0" dirty="0" smtClean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  <a:p>
                      <a:endParaRPr lang="en-US" sz="1800" dirty="0">
                        <a:solidFill>
                          <a:srgbClr val="000090"/>
                        </a:solidFill>
                        <a:latin typeface="Calibri"/>
                        <a:cs typeface="Calibri"/>
                      </a:endParaRPr>
                    </a:p>
                  </a:txBody>
                  <a:tcPr marL="91428" marR="91428" marT="45730" marB="45730"/>
                </a:tc>
              </a:tr>
              <a:tr h="37092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30" marB="4573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7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260350"/>
            <a:ext cx="7920038" cy="7155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</a:rPr>
              <a:t>SEGNALI DA OSSERVARE</a:t>
            </a:r>
          </a:p>
          <a:p>
            <a:pPr marL="342900" indent="-342900" algn="l">
              <a:buFont typeface="Wingdings" charset="2"/>
              <a:buChar char="Ø"/>
              <a:defRPr/>
            </a:pPr>
            <a:endParaRPr lang="en-US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VESTITI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INADEGUATI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SCARSA IGIENE E DERMATITI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DENUTRIZIONE O IPERNUTRIZIONE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PROBLEMI OCULISTICI, ODONTOIATRICI NON RICONOSCIUTI DAI GENITORI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RALLENTAMENTO DELLA CRESCITA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RITARDO PSICOMOTORIO, DEL LINGUAGGIO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IPERATTIVITA’ O DISTURBO DELL’ATTENZIONE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PSEUDO INSUFFICIENZA MENTALE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FREQUENTI ASSENZE DA SCUOLA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RENDIMENTO SCOLASTICO SCARSO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FREQUENTI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INFORTUNI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DOMESTICI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PIGRIZIA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DIFFICOLTA’ RELAZIONALI</a:t>
            </a:r>
          </a:p>
          <a:p>
            <a:pPr marL="342900" indent="-342900" algn="l">
              <a:buFont typeface="Wingdings" charset="2"/>
              <a:buChar char="Ø"/>
              <a:defRPr/>
            </a:pPr>
            <a:endParaRPr lang="en-US" dirty="0"/>
          </a:p>
          <a:p>
            <a:pPr marL="342900" indent="-342900" algn="l">
              <a:buFont typeface="Wingdings" charset="2"/>
              <a:buChar char="Ø"/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333375"/>
            <a:ext cx="73437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4800" indent="-304800" algn="ctr">
              <a:lnSpc>
                <a:spcPct val="80000"/>
              </a:lnSpc>
              <a:defRPr/>
            </a:pPr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5 L’INSEGNANTE DI FRONTE ALLA DISCURIA</a:t>
            </a:r>
          </a:p>
          <a:p>
            <a:pPr marL="304800" indent="-304800"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800000"/>
                </a:solidFill>
                <a:latin typeface="Verdana" charset="0"/>
                <a:cs typeface="Verdana" charset="0"/>
                <a:sym typeface="Verdana" charset="0"/>
              </a:rPr>
              <a:t>MONTECCHI, 2002 </a:t>
            </a:r>
          </a:p>
          <a:p>
            <a:pPr marL="304800" indent="-304800" algn="l">
              <a:lnSpc>
                <a:spcPct val="80000"/>
              </a:lnSpc>
              <a:defRPr/>
            </a:pPr>
            <a:endParaRPr lang="en-US" sz="1500" dirty="0">
              <a:solidFill>
                <a:srgbClr val="000000"/>
              </a:solidFill>
              <a:latin typeface="Verdana" charset="0"/>
              <a:sym typeface="Verdana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684213" y="1366837"/>
            <a:ext cx="7848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1pPr>
            <a:lvl2pPr marL="742950" indent="-28575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2pPr>
            <a:lvl3pPr marL="11430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3pPr>
            <a:lvl4pPr marL="16002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4pPr>
            <a:lvl5pPr marL="2057400" indent="-228600" eaLnBrk="0" hangingPunct="0"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C1F"/>
                </a:solidFill>
                <a:latin typeface="Optima" charset="0"/>
                <a:ea typeface="ヒラギノ角ゴ Pro W3" charset="0"/>
                <a:cs typeface="ヒラギノ角ゴ Pro W3" charset="0"/>
                <a:sym typeface="Optima" charset="0"/>
              </a:defRPr>
            </a:lvl9pPr>
          </a:lstStyle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PRECOCE SVILUPPO PSICOMOTORIO E DELLE AUTONOMIE IN GENERALE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RITARDO NELLO SVILUPPO PSICOMOTORIO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SCOLARIZZAZIONE PRECOCE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MANCATA SCOLARIZZAZIONE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COMPORTAMENTO ADULTOMORFO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COMPORTAMENTO IMMATURO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DISTURBI NELL’AUTONOMIA ALIMENTARE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BREK-DOWN ADOLESCENZIALE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RICHIESTE DI CONTINUE CONFERME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b="1" dirty="0">
                <a:solidFill>
                  <a:srgbClr val="000090"/>
                </a:solidFill>
                <a:latin typeface="Calibri"/>
                <a:cs typeface="Calibri"/>
              </a:rPr>
              <a:t>DIFFICOLTA’ NELL’AFFERMARE I PROPRI BISOGNI E LE PROPRIE IDEE</a:t>
            </a:r>
          </a:p>
          <a:p>
            <a:pPr algn="l" eaLnBrk="1" hangingPunct="1">
              <a:buFont typeface="Wingdings" charset="0"/>
              <a:buChar char="Ø"/>
            </a:pPr>
            <a:endParaRPr lang="en-US" dirty="0"/>
          </a:p>
          <a:p>
            <a:pPr algn="l" eaLnBrk="1" hangingPunct="1">
              <a:buFont typeface="Wingdings" charset="0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508000"/>
            <a:ext cx="77247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4800" indent="-304800" algn="ctr">
              <a:lnSpc>
                <a:spcPct val="80000"/>
              </a:lnSpc>
              <a:defRPr/>
            </a:pPr>
            <a:r>
              <a:rPr lang="en-US" sz="3000" b="1" dirty="0">
                <a:solidFill>
                  <a:srgbClr val="800000"/>
                </a:solidFill>
                <a:latin typeface="Calibri"/>
                <a:cs typeface="Calibri"/>
                <a:sym typeface="Verdana" charset="0"/>
              </a:rPr>
              <a:t>6 L’INSEGNANTE DI FRONTE ALL’IPERCURA</a:t>
            </a:r>
          </a:p>
          <a:p>
            <a:pPr marL="304800" indent="-304800"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800000"/>
                </a:solidFill>
                <a:latin typeface="Verdana" charset="0"/>
                <a:cs typeface="Verdana" charset="0"/>
                <a:sym typeface="Verdana" charset="0"/>
              </a:rPr>
              <a:t>MONTECCHI, 2002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988" y="1557338"/>
            <a:ext cx="7705725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ASSUNZIONE IMPROPRIA DI FARMACI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DESCRIZIONE PRECISA DI SINTOMI SIA DA PARTE DEI GENITORI CHE DEL BAMBINO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CONOSCENZA ECCESSIVA RISPETTO ALL’ETA’ DI PRATICHE MEDICHE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DISTURBI DELLA PERCEZIONE CORPOREA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DIFFICOLTA’ DI SEPARAZIONE DALLA MADRE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SCARSA FREQUENZA SCOLASTICA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ADESIONE AI RACCONTI DELLA MADRE REALTIVI ALLE MALATTIE DEL BAMBINO DA LEI RIFERITE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SCARSA SOCIALIZZAZIONE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ANSIA</a:t>
            </a:r>
          </a:p>
          <a:p>
            <a:pPr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BUONE PRASSI</a:t>
            </a:r>
            <a:endParaRPr lang="en-US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888" y="2459038"/>
            <a:ext cx="6842125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rgbClr val="000090"/>
                </a:solidFill>
                <a:latin typeface="Calibri"/>
                <a:cs typeface="Calibri"/>
              </a:rPr>
              <a:t>RICORDARE</a:t>
            </a:r>
          </a:p>
          <a:p>
            <a:pPr>
              <a:defRPr/>
            </a:pPr>
            <a:endParaRPr lang="en-US" sz="35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3500" b="1" dirty="0">
                <a:solidFill>
                  <a:srgbClr val="000090"/>
                </a:solidFill>
                <a:latin typeface="Calibri"/>
                <a:cs typeface="Calibri"/>
              </a:rPr>
              <a:t>INTERVENTO GRADUALE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3500" b="1" dirty="0">
                <a:solidFill>
                  <a:srgbClr val="000090"/>
                </a:solidFill>
                <a:latin typeface="Calibri"/>
                <a:cs typeface="Calibri"/>
              </a:rPr>
              <a:t>ATTIVAZIONE RETE DI PROFESSIONISTI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sz="3500" b="1" dirty="0">
                <a:solidFill>
                  <a:srgbClr val="000090"/>
                </a:solidFill>
                <a:latin typeface="Calibri"/>
                <a:cs typeface="Calibri"/>
              </a:rPr>
              <a:t>APPROCCIO MULTIDISCIPLINARE</a:t>
            </a:r>
          </a:p>
          <a:p>
            <a:pPr algn="l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56600" cy="1143000"/>
          </a:xfrm>
        </p:spPr>
        <p:txBody>
          <a:bodyPr/>
          <a:lstStyle/>
          <a:p>
            <a:r>
              <a:rPr lang="en-US" sz="2500" dirty="0" smtClean="0">
                <a:solidFill>
                  <a:srgbClr val="800000"/>
                </a:solidFill>
                <a:latin typeface="Calibri"/>
                <a:cs typeface="Calibri"/>
              </a:rPr>
              <a:t>FATTORI INTRINSECI ALLE TIPOLOGIE DI CHILD ABUSE</a:t>
            </a:r>
            <a:br>
              <a:rPr lang="en-US" sz="2500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2500" dirty="0" smtClean="0">
                <a:solidFill>
                  <a:srgbClr val="800000"/>
                </a:solidFill>
                <a:latin typeface="Calibri"/>
                <a:cs typeface="Calibri"/>
              </a:rPr>
              <a:t>CHE OSTACOLANO LA RILEVAZIONE</a:t>
            </a:r>
            <a:endParaRPr lang="en-US" sz="2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88325" cy="5410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L’IMBROGLIO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IL SEGRETO ED IL SILENZIO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LA COLPA E LA VERGOGNA E TRADIMENTO SONO VISSUTI CHE INIBISCONO LA NARRAZIONE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UN OTTUNDIMENTO INTRAPSICHICO, AGITO SOPRATTUTTO DALLA VITTIMA MA ANCHE DALL’ABUSANTE O DAL GENITORE POTENZIALMENTE PROTETTIVO, CHE CONSENTE MECCANISMI DI ADATTAMENTO SUFFICIENTI A CONVIVERE CON L’ABUSO E A PRESERVARE LA PROPRIA PERSONA E LE RELAZIONI IMPORTANTI DALLA CATASTROFE CHE SI SUPPONE INEVITABILE UNA VOLTA CHE I FATTI VENISSERO ALLA LUCE(MALACREA, 1997).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SPESSO SE ESISTONO AREE DI DISFUNZIONALITÀ NELLE FAMIGLIE QUESTE RIGUARDANO NON L’ABUSANTE MA LA VITTIMA STESSA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TALVOLTA PROPRIO L’ABUSANTE APPARE PIÙ CALDO, PIÙ DISPONIBILE, PIÙ AFFETTIVO.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Calibri"/>
                <a:cs typeface="Calibri"/>
              </a:rPr>
              <a:t> RIVELAZIONI FRAMMENTARIE, CONFUSE</a:t>
            </a:r>
            <a:endParaRPr lang="en-US" sz="2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7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69325" cy="5257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  <a:sym typeface="Verdana" charset="0"/>
              </a:rPr>
              <a:t>LA DIAGNOSI DI ABUSO SESSUALE </a:t>
            </a:r>
            <a:r>
              <a:rPr lang="en-US" sz="2000" b="1" dirty="0" err="1" smtClean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  <a:sym typeface="Verdana" charset="0"/>
              </a:rPr>
              <a:t>È</a:t>
            </a:r>
            <a:r>
              <a:rPr lang="en-US" sz="2000" b="1" dirty="0" smtClean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  <a:sym typeface="Verdana" charset="0"/>
              </a:rPr>
              <a:t> MOLTO COMPLESSA POICHÉ I SINTOMI FISICI, PSICOLOGICI E COMPORTAMENTALI NON SONO TIPICI E PATOGNOMONICI SOLTANTO DI SITUAZIONI ABUSANTI, MA ANCHE DI SITUAZIONI ALTAMENTE STRESSANTI IN CUI IL BAMBINO PUÒ TROVARSI COINVOLTO (ES. SEPARAZIONI FAMILIARI, RELAZIONI FAMILIARI CONNOTATE DA FORTE AGGRESSIVITÀ, ECC.)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/>
                <a:ea typeface="ＭＳ Ｐゴシック" charset="0"/>
                <a:cs typeface="Calibri"/>
                <a:sym typeface="Verdana" charset="0"/>
              </a:rPr>
              <a:t>I SEGNALI DI RICONOSCIMENTO NON SONO MAI SUFFICIENTI, SE PRESI SINGOLARMENTE, A FORMULARE UNA DIAGNOSI DI ABUSO. GLI INDICATORI, INFATTI, PERMETTONO SOLO DI TRARRE CONCLUSIONI IN MERITO ALLA COMPATIBILITÀ DEL QUADRO PSICO-FISICO DEL MINORE CON L'IPOTESI DI UNA VITTIMIZZAZIONE SESSUALE. </a:t>
            </a:r>
          </a:p>
        </p:txBody>
      </p:sp>
    </p:spTree>
    <p:extLst>
      <p:ext uri="{BB962C8B-B14F-4D97-AF65-F5344CB8AC3E}">
        <p14:creationId xmlns:p14="http://schemas.microsoft.com/office/powerpoint/2010/main" val="4228556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UN COMPORTAMENTO SESSUALE NON APPROPRIATO ALL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’</a:t>
            </a:r>
            <a:r>
              <a:rPr lang="it-IT" sz="2500" b="1" dirty="0" smtClean="0">
                <a:solidFill>
                  <a:srgbClr val="000090"/>
                </a:solidFill>
                <a:latin typeface="Calibri"/>
                <a:cs typeface="Calibri"/>
              </a:rPr>
              <a:t>ETÀ DEL BAMBINO È FORTEMENTE ASSOCIATO CON ESPERIENZE DI ABUSO SESSUALE MA È PURE CORRELATO CON ALTRI FATTORI (PIÙ PROBABILI) NELLA VITA DEI BAMBINI VULNERABILI (ES: ABUSO FISICO, VIOLENZA A CASA, STRESS ECCESSIVO, E ESPOSIZIONE NON APPROPRIATA ALLE ATTIVITÀ SESSUALE DI ALTRI MEMBRI DELLA FAMIGLIA).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23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MISNA</a:t>
            </a:r>
            <a:b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MINORI STRANIERI NON ACCOMAPGNATI</a:t>
            </a:r>
            <a:endParaRPr lang="en-US" sz="3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SHOCK CULTURALE: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DUE ANTROPOLOGI, (DUBOIS E OBERG) L’HANNO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DEFINITO COME UNA CONDIZIONE DI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STRESS PSICO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-FISICO ESPERITA DAL SOGGETTO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IN SEGUITO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AL SUO INSERIMENTO IN UN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NUOVO AMBIENTE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 LUI ESTRANEO, E LA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RELATIVA PERDITA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DEGLI EQUILIBRI COGNITIVI, EMOTIVI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E AFFETTIVI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18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6200"/>
            <a:ext cx="7772400" cy="1143000"/>
          </a:xfrm>
        </p:spPr>
        <p:txBody>
          <a:bodyPr/>
          <a:lstStyle/>
          <a:p>
            <a:r>
              <a:rPr lang="en-US" sz="3500" b="1" dirty="0" smtClean="0">
                <a:solidFill>
                  <a:srgbClr val="800000"/>
                </a:solidFill>
                <a:latin typeface="Calibri"/>
                <a:cs typeface="Calibri"/>
              </a:rPr>
              <a:t>CLASSIFICAZIONE DELLE FORME DI MALTRATTAMENTO E ABUSO: </a:t>
            </a:r>
            <a:endParaRPr lang="en-US" sz="35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MALTRATTAMENTO FISICO</a:t>
            </a:r>
            <a:r>
              <a:rPr lang="en-US" sz="2500" dirty="0">
                <a:latin typeface="Calibri"/>
                <a:cs typeface="Calibri"/>
              </a:rPr>
              <a:t>: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il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minore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oggetto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di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aggressioni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da parte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dei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familiari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con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conseguenze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fisiche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come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lesioni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cutanee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oculari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viscerali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bruciature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lesioni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permanenti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morte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;</a:t>
            </a:r>
          </a:p>
          <a:p>
            <a:r>
              <a:rPr lang="en-US" sz="2500" b="1" dirty="0">
                <a:solidFill>
                  <a:srgbClr val="800000"/>
                </a:solidFill>
                <a:latin typeface="Calibri"/>
                <a:cs typeface="Calibri"/>
              </a:rPr>
              <a:t>MALTRATTAMENTO </a:t>
            </a:r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PSICOLOGICO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: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verbalizzazioni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comportamenti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che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si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configurano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come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pressioni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psicologiche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ricatti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affettivi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indifferenza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rifiuto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denigrazione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svalutazione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che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danneggiano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o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inibiscono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lo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sviluppo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delle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competenze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cognitive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ed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emotive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fondamentali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quali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la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memoria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la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percezione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l’intelligenza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 smtClean="0">
                <a:solidFill>
                  <a:srgbClr val="000090"/>
                </a:solidFill>
                <a:latin typeface="Calibri"/>
                <a:cs typeface="Calibri"/>
              </a:rPr>
              <a:t>l’attenzione</a:t>
            </a:r>
            <a:endParaRPr lang="en-US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69325" cy="5943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FENOMENO DEL PROCESSO DI ADATTAMENTO A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SEGUITO DELL’INSERIMENTO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IN UN NUOVO AMBIENTE, IN CUI CI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SONO RELAZIONI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CON PERSONE, SITUAZIONI E VALORI DIFFERENTI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CHE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POSSONO FAR INSORGERE REAZIONI COGNITIVE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AFFETTIVE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E COMPORTAMENTALI NEGATIVE O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POSITIVE. QUESTA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CONDIZIONE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È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PROVOCATA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DALL’ALLONTANAMENTO DEI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RIFERIMENTI DI APPARTENENZA E DALL’AVVICINAMENTO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A UN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AMBIENTE NUOVO, DIVERSO E SCONOSCIUTO,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PORTANDO 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IL SOGGETTO AD AFFRONTARE SITUAZIONI  PSICOLOGICAMENTE 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PROBLEMATICHE DIFFICILI 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DA ACCEDERVI 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PER ANALIZZARLE, </a:t>
            </a:r>
            <a:r>
              <a:rPr lang="pt-BR" sz="2500" b="1" dirty="0" err="1">
                <a:solidFill>
                  <a:srgbClr val="000090"/>
                </a:solidFill>
                <a:latin typeface="Calibri"/>
                <a:cs typeface="Calibri"/>
              </a:rPr>
              <a:t>I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 CUI SINTOMI 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PECULIARI SONO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: </a:t>
            </a:r>
            <a:endParaRPr lang="pt-BR" sz="2500" b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ESTRANIAMENTO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, IRRITABILITÀ, OSTILITÀ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INDECISIONE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, CONFUSIONE, SENSO DI PERDITA 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E DEPRIVAZIONE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, FRUSTRAZIONE, DISORIENTAMENTO</a:t>
            </a:r>
            <a:r>
              <a:rPr lang="pt-BR" sz="2500" b="1" dirty="0" smtClean="0">
                <a:solidFill>
                  <a:srgbClr val="000090"/>
                </a:solidFill>
                <a:latin typeface="Calibri"/>
                <a:cs typeface="Calibri"/>
              </a:rPr>
              <a:t>, TRISTEZZA</a:t>
            </a:r>
            <a:r>
              <a:rPr lang="pt-BR" sz="2500" b="1" dirty="0">
                <a:solidFill>
                  <a:srgbClr val="000090"/>
                </a:solidFill>
                <a:latin typeface="Calibri"/>
                <a:cs typeface="Calibri"/>
              </a:rPr>
              <a:t>.</a:t>
            </a:r>
            <a:endParaRPr lang="en-US" sz="25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154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143000"/>
            <a:ext cx="77724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80000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800000"/>
                </a:solidFill>
                <a:hlinkClick r:id="rId2"/>
              </a:rPr>
              <a:t>paolapsicopolla@iol.it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800000"/>
                </a:solidFill>
              </a:rPr>
              <a:t>centrofamigliesipea@gmail.com</a:t>
            </a:r>
            <a:endParaRPr lang="en-US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8763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838200"/>
            <a:ext cx="7772400" cy="571500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800000"/>
                </a:solidFill>
                <a:latin typeface="Calibri"/>
                <a:cs typeface="Calibri"/>
              </a:rPr>
              <a:t>PATOLOGIA DELLE CURE:</a:t>
            </a:r>
            <a:endParaRPr lang="en-US" sz="2800" dirty="0"/>
          </a:p>
          <a:p>
            <a:pPr marL="0" indent="0">
              <a:buNone/>
            </a:pP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Condizione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cui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genitori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o chi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occupa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del bambino non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provvedono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adeguatamente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suoi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bisogni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fisici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psichici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base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all’età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</a:p>
          <a:p>
            <a:r>
              <a:rPr lang="en-US" sz="2500" b="1" dirty="0" smtClean="0">
                <a:solidFill>
                  <a:srgbClr val="008000"/>
                </a:solidFill>
                <a:latin typeface="Calibri"/>
                <a:cs typeface="Calibri"/>
              </a:rPr>
              <a:t>INCURIA </a:t>
            </a:r>
            <a:r>
              <a:rPr lang="en-US" sz="2500" b="1" dirty="0" smtClean="0">
                <a:solidFill>
                  <a:srgbClr val="000090"/>
                </a:solidFill>
                <a:latin typeface="Calibri"/>
                <a:cs typeface="Calibri"/>
              </a:rPr>
              <a:t>: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cure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insufficienti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in termini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cibo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igiene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cure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mediche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; </a:t>
            </a:r>
          </a:p>
          <a:p>
            <a:r>
              <a:rPr lang="en-US" sz="2500" b="1" dirty="0" smtClean="0">
                <a:solidFill>
                  <a:srgbClr val="008000"/>
                </a:solidFill>
                <a:latin typeface="Calibri"/>
                <a:cs typeface="Calibri"/>
              </a:rPr>
              <a:t>DISCURIA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: cure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fornite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, ma in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modo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distorto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non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appropriato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alla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fase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evolutiva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(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imposizione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di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ritmi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acquisizioni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precoci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/tardive o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aspettative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irrazionali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); </a:t>
            </a:r>
          </a:p>
          <a:p>
            <a:r>
              <a:rPr lang="en-US" sz="2500" b="1" dirty="0" smtClean="0">
                <a:solidFill>
                  <a:srgbClr val="008000"/>
                </a:solidFill>
                <a:latin typeface="Calibri"/>
                <a:cs typeface="Calibri"/>
              </a:rPr>
              <a:t>IPERCURA</a:t>
            </a:r>
            <a:r>
              <a:rPr lang="en-US" sz="2800" dirty="0"/>
              <a:t>: 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le cure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dello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stato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fisico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sono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caratterizzate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da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una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persistente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ed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eccessiva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500" b="1" dirty="0" err="1">
                <a:solidFill>
                  <a:srgbClr val="000090"/>
                </a:solidFill>
                <a:latin typeface="Calibri"/>
                <a:cs typeface="Calibri"/>
              </a:rPr>
              <a:t>medicalizzazione</a:t>
            </a:r>
            <a:r>
              <a:rPr lang="en-US" sz="25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113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2810797">
  <a:themeElements>
    <a:clrScheme name="Office Theme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2035-01-01T08:00:00+00:00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755650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2012-01-05T20:37:00+00:00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1426092</Value>
      <Value>1426093</Value>
    </PublishStatusLookup>
    <APAuthor xmlns="4873beb7-5857-4685-be1f-d57550cc96cc">
      <UserInfo>
        <DisplayName>REDMOND\v-miyaki</DisplayName>
        <AccountId>1928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>Jigsaw design template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>2007 Template UpLeveling Do Not HandOff</UALocComments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12 Default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TP102810796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OfficeOnline,OfficeOnlineVNext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14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  <LocMarketGroupTiers2 xmlns="4873beb7-5857-4685-be1f-d57550cc96cc">,t:Tier 1,t:Tier 2,t:Tier 3,</LocMarketGroupTiers2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D9C727-9D11-48FF-8CB7-9E8F3782793A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E1596A-A690-4827-8B17-F638600A8E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8E3D89-9010-4939-AFC7-BE6AF1454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TM02810797</Template>
  <TotalTime>20260</TotalTime>
  <Words>4552</Words>
  <Application>Microsoft Office PowerPoint</Application>
  <PresentationFormat>Presentazione su schermo (4:3)</PresentationFormat>
  <Paragraphs>604</Paragraphs>
  <Slides>81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TM02810797</vt:lpstr>
      <vt:lpstr>Presentazione standard di PowerPoint</vt:lpstr>
      <vt:lpstr>Presentazione standard di PowerPoint</vt:lpstr>
      <vt:lpstr>ATTORI COINVOLTI</vt:lpstr>
      <vt:lpstr>IL FENOMENO DEL MALTRATTAMENTO E ABUSO ALL’INFANZIA: DEFINIZIONE</vt:lpstr>
      <vt:lpstr>Presentazione standard di PowerPoint</vt:lpstr>
      <vt:lpstr>Presentazione standard di PowerPoint</vt:lpstr>
      <vt:lpstr>IL FENOMENO DEL MALTRATTAMENTO E ABUSO ALL’INFANZIA: CARATTERISTICHE</vt:lpstr>
      <vt:lpstr>CLASSIFICAZIONE DELLE FORME DI MALTRATTAMENTO E ABUSO: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FAMIGLIE CON GRAVI DISFUNZIONALITA’ </vt:lpstr>
      <vt:lpstr> SEGNALI NEI GENITORI</vt:lpstr>
      <vt:lpstr>SEGNALI NEI GENITORI</vt:lpstr>
      <vt:lpstr>     FUNZIONI DELLA GENITORIALITA’</vt:lpstr>
      <vt:lpstr>LINEE GUIDA SINPIA Societa’ italiana neuropsichiatria infanzia e adolescenza</vt:lpstr>
      <vt:lpstr>Presentazione standard di PowerPoint</vt:lpstr>
      <vt:lpstr>Presentazione standard di PowerPoint</vt:lpstr>
      <vt:lpstr>SITUAZIONI DI PREGIUDIZIO</vt:lpstr>
      <vt:lpstr>FORMULARE IPOTESI DI PREGIUDIZIO</vt:lpstr>
      <vt:lpstr>FATTORI DI RISCHIO</vt:lpstr>
      <vt:lpstr>  FATTORI DI RISCHIO RELATIVI AL BAMBINO  </vt:lpstr>
      <vt:lpstr> FATTORI DI RISCHIO RELATIVI ALLA SFERA PSICOSOCIALE </vt:lpstr>
      <vt:lpstr> FATTORI DI RISCHIO RELATIVI AI GENITORI </vt:lpstr>
      <vt:lpstr>FATTORI DI PROTEZIONE</vt:lpstr>
      <vt:lpstr>Presentazione standard di PowerPoint</vt:lpstr>
      <vt:lpstr>  CONSEGUENZE PSICOLOGICHE (Cicchetti e Rizley, 1981)  </vt:lpstr>
      <vt:lpstr> LA TUTELA DEI MINORI COMPRENDE </vt:lpstr>
      <vt:lpstr>1. PREVENZIONE</vt:lpstr>
      <vt:lpstr>2. RILEVAZIONE</vt:lpstr>
      <vt:lpstr>2. LA RILEVAZIONE</vt:lpstr>
      <vt:lpstr>SISTEMI DI TUTELA MINORILE</vt:lpstr>
      <vt:lpstr>Presentazione standard di PowerPoint</vt:lpstr>
      <vt:lpstr>3. SEGNALAZIONE=TUTELA</vt:lpstr>
      <vt:lpstr>Presentazione standard di PowerPoint</vt:lpstr>
      <vt:lpstr>DISTINGUIAMO </vt:lpstr>
      <vt:lpstr>Presentazione standard di PowerPoint</vt:lpstr>
      <vt:lpstr>Presentazione standard di PowerPoint</vt:lpstr>
      <vt:lpstr>VINCOLI DI LEGGE CHE RENDONO OBBLIGATORIA LA SEGNALAZIONE DI SITUAZIONI DI PREGIUDIZIO </vt:lpstr>
      <vt:lpstr>A CHI SI DEVE SEGNALARE </vt:lpstr>
      <vt:lpstr>Presentazione standard di PowerPoint</vt:lpstr>
      <vt:lpstr>COME SEGNALARE</vt:lpstr>
      <vt:lpstr>VINCOLI DI LEGGE CHE RENDONO OBBLIGATORIA LA SEGNALAZIONE DI SITUAZIONI DI MINORI VITTIME DI REATO  </vt:lpstr>
      <vt:lpstr>Presentazione standard di PowerPoint</vt:lpstr>
      <vt:lpstr>QUANDO</vt:lpstr>
      <vt:lpstr>PROCURA PRESSO TRIBUNALE PER I MINORENNI:  per eventuale messa in protezione del minore e per le decisioni sulla responsabilita’ genitoriale</vt:lpstr>
      <vt:lpstr>Presentazione standard di PowerPoint</vt:lpstr>
      <vt:lpstr>Presentazione standard di PowerPoint</vt:lpstr>
      <vt:lpstr>   SCUOLA         OSSERVATORIO PRIVILEGIATO DEI BAMBINI</vt:lpstr>
      <vt:lpstr>IL RUOLO DELL’INSEGNANTE</vt:lpstr>
      <vt:lpstr>IMPORTANZA DELL’OSSERVAZIONE</vt:lpstr>
      <vt:lpstr>IL DISAGIO A SCUOLA</vt:lpstr>
      <vt:lpstr>L’ASCOLTO </vt:lpstr>
      <vt:lpstr>TEORIA DELL’ATTACCAMENTO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OSSERVARE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BUONE PRASSI</vt:lpstr>
      <vt:lpstr>FATTORI INTRINSECI ALLE TIPOLOGIE DI CHILD ABUSE CHE OSTACOLANO LA RILEVAZIONE</vt:lpstr>
      <vt:lpstr>Presentazione standard di PowerPoint</vt:lpstr>
      <vt:lpstr>Presentazione standard di PowerPoint</vt:lpstr>
      <vt:lpstr>MISNA MINORI STRANIERI NON ACCOMAPGNATI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Jigsaw design template</dc:title>
  <dc:creator>Chaim</dc:creator>
  <cp:lastModifiedBy>asus</cp:lastModifiedBy>
  <cp:revision>146</cp:revision>
  <cp:lastPrinted>1601-01-01T00:00:00Z</cp:lastPrinted>
  <dcterms:created xsi:type="dcterms:W3CDTF">1601-01-01T00:00:00Z</dcterms:created>
  <dcterms:modified xsi:type="dcterms:W3CDTF">2018-09-26T14:55:20Z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LocMarketGroupTiers">
    <vt:lpwstr>,t:Tier 1,t:Tier 2,t:Tier 3,</vt:lpwstr>
  </property>
</Properties>
</file>