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2" r:id="rId2"/>
    <p:sldId id="261" r:id="rId3"/>
    <p:sldId id="259" r:id="rId4"/>
    <p:sldId id="264" r:id="rId5"/>
    <p:sldId id="263" r:id="rId6"/>
    <p:sldId id="265" r:id="rId7"/>
    <p:sldId id="266" r:id="rId8"/>
    <p:sldId id="267" r:id="rId9"/>
    <p:sldId id="268" r:id="rId10"/>
    <p:sldId id="292" r:id="rId11"/>
    <p:sldId id="269" r:id="rId12"/>
    <p:sldId id="272" r:id="rId13"/>
    <p:sldId id="293" r:id="rId14"/>
    <p:sldId id="270" r:id="rId15"/>
    <p:sldId id="271" r:id="rId16"/>
    <p:sldId id="273" r:id="rId17"/>
    <p:sldId id="274" r:id="rId18"/>
    <p:sldId id="277" r:id="rId19"/>
    <p:sldId id="276" r:id="rId20"/>
    <p:sldId id="278" r:id="rId21"/>
    <p:sldId id="275"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4" r:id="rId35"/>
    <p:sldId id="295" r:id="rId36"/>
    <p:sldId id="296" r:id="rId37"/>
    <p:sldId id="297" r:id="rId38"/>
    <p:sldId id="298" r:id="rId39"/>
    <p:sldId id="299" r:id="rId40"/>
    <p:sldId id="300" r:id="rId41"/>
    <p:sldId id="301" r:id="rId42"/>
    <p:sldId id="302" r:id="rId43"/>
    <p:sldId id="303" r:id="rId44"/>
    <p:sldId id="304" r:id="rId45"/>
    <p:sldId id="291" r:id="rId4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7A0000"/>
    <a:srgbClr val="660066"/>
    <a:srgbClr val="B4C5E8"/>
    <a:srgbClr val="FF66CC"/>
    <a:srgbClr val="B9C63A"/>
    <a:srgbClr val="FBD8BB"/>
    <a:srgbClr val="73076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61" autoAdjust="0"/>
  </p:normalViewPr>
  <p:slideViewPr>
    <p:cSldViewPr>
      <p:cViewPr varScale="1">
        <p:scale>
          <a:sx n="75" d="100"/>
          <a:sy n="75" d="100"/>
        </p:scale>
        <p:origin x="-10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03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547130-5ECE-4748-A94A-30EB29DAFA29}" type="datetimeFigureOut">
              <a:rPr lang="it-IT" smtClean="0"/>
              <a:t>11/06/2016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428E30-53E6-4571-BECC-035A191520AB}"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31</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32</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33</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34</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35</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36</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37</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38</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39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4</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40</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41</a:t>
            </a:fld>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42</a:t>
            </a:fld>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43</a:t>
            </a:fld>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44</a:t>
            </a:fld>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45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428E30-53E6-4571-BECC-035A191520AB}" type="slidenum">
              <a:rPr lang="it-IT" smtClean="0"/>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11/06/2016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11/06/2016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11/06/2016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11/06/2016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pPr/>
              <a:t>11/06/2016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pPr/>
              <a:t>11/06/2016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pPr/>
              <a:t>11/06/2016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pPr/>
              <a:t>11/06/2016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pPr/>
              <a:t>11/06/2016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11/06/2016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11/06/2016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pPr/>
              <a:t>11/06/2016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23000"/>
          </a:schemeClr>
        </a:solidFill>
        <a:effectLst/>
      </p:bgPr>
    </p:bg>
    <p:spTree>
      <p:nvGrpSpPr>
        <p:cNvPr id="1" name=""/>
        <p:cNvGrpSpPr/>
        <p:nvPr/>
      </p:nvGrpSpPr>
      <p:grpSpPr>
        <a:xfrm>
          <a:off x="0" y="0"/>
          <a:ext cx="0" cy="0"/>
          <a:chOff x="0" y="0"/>
          <a:chExt cx="0" cy="0"/>
        </a:xfrm>
      </p:grpSpPr>
      <p:sp>
        <p:nvSpPr>
          <p:cNvPr id="23" name="Rettangolo 22"/>
          <p:cNvSpPr/>
          <p:nvPr/>
        </p:nvSpPr>
        <p:spPr>
          <a:xfrm>
            <a:off x="107504" y="116632"/>
            <a:ext cx="8856984" cy="6624736"/>
          </a:xfrm>
          <a:prstGeom prst="rect">
            <a:avLst/>
          </a:prstGeom>
          <a:solidFill>
            <a:schemeClr val="bg2">
              <a:lumMod val="9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Segnaposto contenuto 11"/>
          <p:cNvPicPr>
            <a:picLocks noGrp="1" noChangeAspect="1"/>
          </p:cNvPicPr>
          <p:nvPr>
            <p:ph idx="1"/>
          </p:nvPr>
        </p:nvPicPr>
        <p:blipFill>
          <a:blip r:embed="rId3" cstate="print">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387499" y="2996952"/>
            <a:ext cx="4904581" cy="3653036"/>
          </a:xfrm>
          <a:prstGeom prst="rect">
            <a:avLst/>
          </a:prstGeom>
          <a:ln>
            <a:noFill/>
          </a:ln>
          <a:effectLst>
            <a:softEdge rad="112500"/>
          </a:effectLst>
        </p:spPr>
      </p:pic>
      <p:sp>
        <p:nvSpPr>
          <p:cNvPr id="19" name="CasellaDiTesto 18"/>
          <p:cNvSpPr txBox="1"/>
          <p:nvPr/>
        </p:nvSpPr>
        <p:spPr>
          <a:xfrm>
            <a:off x="251520" y="188640"/>
            <a:ext cx="8640960" cy="2431435"/>
          </a:xfrm>
          <a:prstGeom prst="rect">
            <a:avLst/>
          </a:prstGeom>
          <a:noFill/>
        </p:spPr>
        <p:txBody>
          <a:bodyPr wrap="square" rtlCol="0">
            <a:spAutoFit/>
          </a:bodyPr>
          <a:lstStyle/>
          <a:p>
            <a:pPr algn="ctr"/>
            <a:r>
              <a:rPr lang="it-IT" sz="4400" b="1" i="1" dirty="0" smtClean="0">
                <a:solidFill>
                  <a:schemeClr val="tx2">
                    <a:lumMod val="50000"/>
                  </a:schemeClr>
                </a:solidFill>
                <a:latin typeface="Century Gothic" pitchFamily="34" charset="0"/>
              </a:rPr>
              <a:t>Analisi grafologica   e </a:t>
            </a:r>
          </a:p>
          <a:p>
            <a:pPr algn="ctr"/>
            <a:r>
              <a:rPr lang="it-IT" sz="4400" b="1" i="1" dirty="0" smtClean="0">
                <a:solidFill>
                  <a:schemeClr val="tx2">
                    <a:lumMod val="50000"/>
                  </a:schemeClr>
                </a:solidFill>
                <a:latin typeface="Century Gothic" pitchFamily="34" charset="0"/>
              </a:rPr>
              <a:t>     reattivo  di  </a:t>
            </a:r>
            <a:r>
              <a:rPr lang="it-IT" sz="4400" b="1" i="1" dirty="0" err="1" smtClean="0">
                <a:solidFill>
                  <a:schemeClr val="tx2">
                    <a:lumMod val="50000"/>
                  </a:schemeClr>
                </a:solidFill>
                <a:latin typeface="Century Gothic" pitchFamily="34" charset="0"/>
              </a:rPr>
              <a:t>Rorschach</a:t>
            </a:r>
            <a:r>
              <a:rPr lang="it-IT" sz="4400" b="1" i="1" dirty="0" smtClean="0">
                <a:solidFill>
                  <a:schemeClr val="tx2">
                    <a:lumMod val="50000"/>
                  </a:schemeClr>
                </a:solidFill>
                <a:latin typeface="Century Gothic" pitchFamily="34" charset="0"/>
              </a:rPr>
              <a:t>: </a:t>
            </a:r>
            <a:endParaRPr lang="it-IT" sz="4800" b="1" dirty="0">
              <a:solidFill>
                <a:schemeClr val="tx2">
                  <a:lumMod val="50000"/>
                </a:schemeClr>
              </a:solidFill>
              <a:latin typeface="Baskerville Old Face" pitchFamily="18" charset="0"/>
            </a:endParaRPr>
          </a:p>
          <a:p>
            <a:pPr algn="ctr"/>
            <a:r>
              <a:rPr lang="it-IT" sz="3200" b="1" i="1" dirty="0" smtClean="0">
                <a:solidFill>
                  <a:schemeClr val="tx2">
                    <a:lumMod val="50000"/>
                  </a:schemeClr>
                </a:solidFill>
                <a:latin typeface="Century Gothic" pitchFamily="34" charset="0"/>
              </a:rPr>
              <a:t> due metodi a confronto per l’indagine di    	personalità</a:t>
            </a:r>
            <a:endParaRPr lang="it-IT" sz="3200" b="1" i="1" dirty="0">
              <a:solidFill>
                <a:schemeClr val="tx2">
                  <a:lumMod val="50000"/>
                </a:schemeClr>
              </a:solidFill>
              <a:latin typeface="Century Gothic" pitchFamily="34" charset="0"/>
            </a:endParaRPr>
          </a:p>
        </p:txBody>
      </p:sp>
      <p:sp>
        <p:nvSpPr>
          <p:cNvPr id="10" name="CasellaDiTesto 9"/>
          <p:cNvSpPr txBox="1"/>
          <p:nvPr/>
        </p:nvSpPr>
        <p:spPr>
          <a:xfrm>
            <a:off x="5127164" y="5811559"/>
            <a:ext cx="1512168" cy="769441"/>
          </a:xfrm>
          <a:prstGeom prst="rect">
            <a:avLst/>
          </a:prstGeom>
          <a:noFill/>
        </p:spPr>
        <p:txBody>
          <a:bodyPr wrap="square" rtlCol="0">
            <a:spAutoFit/>
          </a:bodyPr>
          <a:lstStyle/>
          <a:p>
            <a:r>
              <a:rPr lang="it-IT" sz="4400" dirty="0" smtClean="0">
                <a:solidFill>
                  <a:schemeClr val="accent6">
                    <a:lumMod val="75000"/>
                  </a:schemeClr>
                </a:solidFill>
                <a:latin typeface="Blackadder ITC" pitchFamily="82" charset="0"/>
              </a:rPr>
              <a:t>A</a:t>
            </a:r>
            <a:r>
              <a:rPr lang="it-IT" dirty="0" smtClean="0"/>
              <a:t> </a:t>
            </a:r>
            <a:endParaRPr lang="it-IT" dirty="0"/>
          </a:p>
        </p:txBody>
      </p:sp>
      <p:sp>
        <p:nvSpPr>
          <p:cNvPr id="13" name="CasellaDiTesto 12"/>
          <p:cNvSpPr txBox="1"/>
          <p:nvPr/>
        </p:nvSpPr>
        <p:spPr>
          <a:xfrm>
            <a:off x="6426206" y="5540491"/>
            <a:ext cx="756084" cy="707886"/>
          </a:xfrm>
          <a:prstGeom prst="rect">
            <a:avLst/>
          </a:prstGeom>
          <a:noFill/>
        </p:spPr>
        <p:txBody>
          <a:bodyPr wrap="square" rtlCol="0">
            <a:spAutoFit/>
          </a:bodyPr>
          <a:lstStyle/>
          <a:p>
            <a:r>
              <a:rPr lang="it-IT" sz="4000" dirty="0" smtClean="0">
                <a:solidFill>
                  <a:schemeClr val="accent6">
                    <a:lumMod val="75000"/>
                  </a:schemeClr>
                </a:solidFill>
                <a:latin typeface="Blackadder ITC" pitchFamily="82" charset="0"/>
              </a:rPr>
              <a:t>b   </a:t>
            </a:r>
            <a:endParaRPr lang="it-IT" sz="4000" dirty="0">
              <a:solidFill>
                <a:schemeClr val="accent6">
                  <a:lumMod val="75000"/>
                </a:schemeClr>
              </a:solidFill>
              <a:latin typeface="Blackadder ITC" pitchFamily="82" charset="0"/>
            </a:endParaRPr>
          </a:p>
        </p:txBody>
      </p:sp>
      <p:sp>
        <p:nvSpPr>
          <p:cNvPr id="14" name="CasellaDiTesto 13"/>
          <p:cNvSpPr txBox="1"/>
          <p:nvPr/>
        </p:nvSpPr>
        <p:spPr>
          <a:xfrm>
            <a:off x="6084168" y="4413907"/>
            <a:ext cx="2448272" cy="769441"/>
          </a:xfrm>
          <a:prstGeom prst="rect">
            <a:avLst/>
          </a:prstGeom>
          <a:noFill/>
        </p:spPr>
        <p:txBody>
          <a:bodyPr wrap="square" rtlCol="0">
            <a:spAutoFit/>
          </a:bodyPr>
          <a:lstStyle/>
          <a:p>
            <a:r>
              <a:rPr lang="it-IT" sz="4400" dirty="0" smtClean="0">
                <a:solidFill>
                  <a:srgbClr val="FFC000"/>
                </a:solidFill>
                <a:latin typeface="Blackadder ITC" pitchFamily="82" charset="0"/>
              </a:rPr>
              <a:t>  g       </a:t>
            </a:r>
            <a:r>
              <a:rPr lang="it-IT" sz="4400" dirty="0" smtClean="0">
                <a:solidFill>
                  <a:srgbClr val="B9C63A"/>
                </a:solidFill>
                <a:latin typeface="Blackadder ITC" pitchFamily="82" charset="0"/>
              </a:rPr>
              <a:t>F</a:t>
            </a:r>
            <a:endParaRPr lang="it-IT" sz="4400" dirty="0">
              <a:solidFill>
                <a:srgbClr val="B9C63A"/>
              </a:solidFill>
              <a:latin typeface="Blackadder ITC" pitchFamily="82" charset="0"/>
            </a:endParaRPr>
          </a:p>
        </p:txBody>
      </p:sp>
      <p:sp>
        <p:nvSpPr>
          <p:cNvPr id="15" name="CasellaDiTesto 14"/>
          <p:cNvSpPr txBox="1"/>
          <p:nvPr/>
        </p:nvSpPr>
        <p:spPr>
          <a:xfrm>
            <a:off x="5076056" y="3104093"/>
            <a:ext cx="1440160" cy="1754326"/>
          </a:xfrm>
          <a:prstGeom prst="rect">
            <a:avLst/>
          </a:prstGeom>
          <a:noFill/>
        </p:spPr>
        <p:txBody>
          <a:bodyPr wrap="square" rtlCol="0">
            <a:spAutoFit/>
          </a:bodyPr>
          <a:lstStyle/>
          <a:p>
            <a:r>
              <a:rPr lang="it-IT" sz="5400" dirty="0" smtClean="0">
                <a:solidFill>
                  <a:schemeClr val="accent1">
                    <a:lumMod val="75000"/>
                  </a:schemeClr>
                </a:solidFill>
                <a:latin typeface="Blackadder ITC" pitchFamily="82" charset="0"/>
              </a:rPr>
              <a:t>M  h</a:t>
            </a:r>
            <a:endParaRPr lang="it-IT" sz="5400" dirty="0">
              <a:solidFill>
                <a:schemeClr val="accent1">
                  <a:lumMod val="75000"/>
                </a:schemeClr>
              </a:solidFill>
              <a:latin typeface="Blackadder ITC" pitchFamily="82" charset="0"/>
            </a:endParaRPr>
          </a:p>
        </p:txBody>
      </p:sp>
      <p:sp>
        <p:nvSpPr>
          <p:cNvPr id="17" name="CasellaDiTesto 16"/>
          <p:cNvSpPr txBox="1"/>
          <p:nvPr/>
        </p:nvSpPr>
        <p:spPr>
          <a:xfrm>
            <a:off x="6504317" y="3258394"/>
            <a:ext cx="738082" cy="1107996"/>
          </a:xfrm>
          <a:prstGeom prst="rect">
            <a:avLst/>
          </a:prstGeom>
          <a:noFill/>
        </p:spPr>
        <p:txBody>
          <a:bodyPr wrap="square" rtlCol="0">
            <a:spAutoFit/>
          </a:bodyPr>
          <a:lstStyle/>
          <a:p>
            <a:r>
              <a:rPr lang="it-IT" sz="6600" dirty="0" smtClean="0">
                <a:solidFill>
                  <a:schemeClr val="tx2">
                    <a:lumMod val="75000"/>
                  </a:schemeClr>
                </a:solidFill>
                <a:latin typeface="Blackadder ITC" pitchFamily="82" charset="0"/>
              </a:rPr>
              <a:t>p</a:t>
            </a:r>
            <a:endParaRPr lang="it-IT" sz="6600" dirty="0">
              <a:solidFill>
                <a:schemeClr val="tx2">
                  <a:lumMod val="75000"/>
                </a:schemeClr>
              </a:solidFill>
              <a:latin typeface="Blackadder ITC" pitchFamily="82" charset="0"/>
            </a:endParaRPr>
          </a:p>
        </p:txBody>
      </p:sp>
      <p:sp>
        <p:nvSpPr>
          <p:cNvPr id="18" name="CasellaDiTesto 17"/>
          <p:cNvSpPr txBox="1"/>
          <p:nvPr/>
        </p:nvSpPr>
        <p:spPr>
          <a:xfrm>
            <a:off x="6818719" y="2536607"/>
            <a:ext cx="2098576" cy="1631216"/>
          </a:xfrm>
          <a:prstGeom prst="rect">
            <a:avLst/>
          </a:prstGeom>
          <a:noFill/>
        </p:spPr>
        <p:txBody>
          <a:bodyPr wrap="square" rtlCol="0">
            <a:spAutoFit/>
            <a:scene3d>
              <a:camera prst="orthographicFront"/>
              <a:lightRig rig="threePt" dir="t"/>
            </a:scene3d>
            <a:sp3d extrusionH="31750"/>
          </a:bodyPr>
          <a:lstStyle/>
          <a:p>
            <a:r>
              <a:rPr lang="it-IT" sz="10000" dirty="0" smtClean="0">
                <a:solidFill>
                  <a:srgbClr val="660066"/>
                </a:solidFill>
                <a:latin typeface="Blackadder ITC" pitchFamily="82" charset="0"/>
              </a:rPr>
              <a:t>  N  </a:t>
            </a:r>
            <a:endParaRPr lang="it-IT" sz="10000" dirty="0">
              <a:solidFill>
                <a:srgbClr val="660066"/>
              </a:solidFill>
              <a:latin typeface="Blackadder ITC" pitchFamily="82" charset="0"/>
            </a:endParaRPr>
          </a:p>
        </p:txBody>
      </p:sp>
      <p:sp>
        <p:nvSpPr>
          <p:cNvPr id="22" name="CasellaDiTesto 21"/>
          <p:cNvSpPr txBox="1"/>
          <p:nvPr/>
        </p:nvSpPr>
        <p:spPr>
          <a:xfrm>
            <a:off x="7812360" y="5183348"/>
            <a:ext cx="864096" cy="923330"/>
          </a:xfrm>
          <a:prstGeom prst="rect">
            <a:avLst/>
          </a:prstGeom>
          <a:noFill/>
        </p:spPr>
        <p:txBody>
          <a:bodyPr wrap="square" rtlCol="0">
            <a:spAutoFit/>
          </a:bodyPr>
          <a:lstStyle/>
          <a:p>
            <a:r>
              <a:rPr lang="it-IT" sz="5400" dirty="0" smtClean="0">
                <a:solidFill>
                  <a:srgbClr val="FF0000"/>
                </a:solidFill>
                <a:latin typeface="Blackadder ITC" pitchFamily="82" charset="0"/>
              </a:rPr>
              <a:t>h</a:t>
            </a:r>
            <a:endParaRPr lang="it-IT" sz="5400" dirty="0">
              <a:solidFill>
                <a:srgbClr val="FF0000"/>
              </a:solidFill>
              <a:latin typeface="Blackadder ITC" pitchFamily="82" charset="0"/>
            </a:endParaRPr>
          </a:p>
        </p:txBody>
      </p:sp>
      <p:sp>
        <p:nvSpPr>
          <p:cNvPr id="2" name="CasellaDiTesto 1"/>
          <p:cNvSpPr txBox="1"/>
          <p:nvPr/>
        </p:nvSpPr>
        <p:spPr>
          <a:xfrm>
            <a:off x="4427984" y="3721547"/>
            <a:ext cx="360040" cy="369332"/>
          </a:xfrm>
          <a:prstGeom prst="rect">
            <a:avLst/>
          </a:prstGeom>
          <a:noFill/>
        </p:spPr>
        <p:txBody>
          <a:bodyPr wrap="square" rtlCol="0">
            <a:spAutoFit/>
          </a:bodyPr>
          <a:lstStyle/>
          <a:p>
            <a:r>
              <a:rPr lang="it-IT" dirty="0" smtClean="0">
                <a:solidFill>
                  <a:schemeClr val="tx2">
                    <a:lumMod val="60000"/>
                    <a:lumOff val="40000"/>
                  </a:schemeClr>
                </a:solidFill>
                <a:latin typeface="Blackadder ITC" pitchFamily="82" charset="0"/>
              </a:rPr>
              <a:t>I</a:t>
            </a:r>
            <a:endParaRPr lang="it-IT" dirty="0">
              <a:solidFill>
                <a:schemeClr val="tx2">
                  <a:lumMod val="60000"/>
                  <a:lumOff val="40000"/>
                </a:schemeClr>
              </a:solidFill>
              <a:latin typeface="Blackadder ITC" pitchFamily="82" charset="0"/>
            </a:endParaRPr>
          </a:p>
        </p:txBody>
      </p:sp>
      <p:sp>
        <p:nvSpPr>
          <p:cNvPr id="3" name="CasellaDiTesto 2"/>
          <p:cNvSpPr txBox="1"/>
          <p:nvPr/>
        </p:nvSpPr>
        <p:spPr>
          <a:xfrm>
            <a:off x="4067944" y="3459937"/>
            <a:ext cx="288032" cy="523220"/>
          </a:xfrm>
          <a:prstGeom prst="rect">
            <a:avLst/>
          </a:prstGeom>
          <a:noFill/>
        </p:spPr>
        <p:txBody>
          <a:bodyPr wrap="square" rtlCol="0">
            <a:spAutoFit/>
          </a:bodyPr>
          <a:lstStyle/>
          <a:p>
            <a:r>
              <a:rPr lang="it-IT" sz="2800" dirty="0" smtClean="0">
                <a:solidFill>
                  <a:srgbClr val="92D050"/>
                </a:solidFill>
                <a:latin typeface="Blackadder ITC" pitchFamily="82" charset="0"/>
              </a:rPr>
              <a:t>v</a:t>
            </a:r>
            <a:endParaRPr lang="it-IT" sz="2800" dirty="0">
              <a:solidFill>
                <a:srgbClr val="92D050"/>
              </a:solidFill>
              <a:latin typeface="Blackadder ITC" pitchFamily="82" charset="0"/>
            </a:endParaRPr>
          </a:p>
        </p:txBody>
      </p:sp>
      <p:sp>
        <p:nvSpPr>
          <p:cNvPr id="4" name="CasellaDiTesto 3"/>
          <p:cNvSpPr txBox="1"/>
          <p:nvPr/>
        </p:nvSpPr>
        <p:spPr>
          <a:xfrm>
            <a:off x="4788024" y="5183348"/>
            <a:ext cx="288032" cy="584775"/>
          </a:xfrm>
          <a:prstGeom prst="rect">
            <a:avLst/>
          </a:prstGeom>
          <a:noFill/>
        </p:spPr>
        <p:txBody>
          <a:bodyPr wrap="square" rtlCol="0">
            <a:spAutoFit/>
          </a:bodyPr>
          <a:lstStyle/>
          <a:p>
            <a:r>
              <a:rPr lang="it-IT" sz="3200" b="1" dirty="0" smtClean="0">
                <a:solidFill>
                  <a:schemeClr val="accent6">
                    <a:lumMod val="60000"/>
                    <a:lumOff val="40000"/>
                  </a:schemeClr>
                </a:solidFill>
                <a:latin typeface="Blackadder ITC" pitchFamily="82" charset="0"/>
              </a:rPr>
              <a:t>q</a:t>
            </a:r>
            <a:endParaRPr lang="it-IT" sz="3200" b="1" dirty="0">
              <a:solidFill>
                <a:schemeClr val="accent6">
                  <a:lumMod val="60000"/>
                  <a:lumOff val="40000"/>
                </a:schemeClr>
              </a:solidFill>
              <a:latin typeface="Blackadder ITC" pitchFamily="82" charset="0"/>
            </a:endParaRPr>
          </a:p>
        </p:txBody>
      </p:sp>
      <p:sp>
        <p:nvSpPr>
          <p:cNvPr id="5" name="CasellaDiTesto 4"/>
          <p:cNvSpPr txBox="1"/>
          <p:nvPr/>
        </p:nvSpPr>
        <p:spPr>
          <a:xfrm>
            <a:off x="5436096" y="5183348"/>
            <a:ext cx="216024" cy="400110"/>
          </a:xfrm>
          <a:prstGeom prst="rect">
            <a:avLst/>
          </a:prstGeom>
          <a:noFill/>
        </p:spPr>
        <p:txBody>
          <a:bodyPr wrap="square" rtlCol="0">
            <a:spAutoFit/>
          </a:bodyPr>
          <a:lstStyle/>
          <a:p>
            <a:r>
              <a:rPr lang="it-IT" sz="2000" dirty="0" smtClean="0">
                <a:solidFill>
                  <a:srgbClr val="FF66CC"/>
                </a:solidFill>
                <a:latin typeface="Blackadder ITC" pitchFamily="82" charset="0"/>
              </a:rPr>
              <a:t>L</a:t>
            </a:r>
            <a:endParaRPr lang="it-IT" sz="2000" dirty="0">
              <a:solidFill>
                <a:srgbClr val="FF66CC"/>
              </a:solidFill>
              <a:latin typeface="Blackadder ITC" pitchFamily="82" charset="0"/>
            </a:endParaRPr>
          </a:p>
        </p:txBody>
      </p:sp>
    </p:spTree>
    <p:extLst>
      <p:ext uri="{BB962C8B-B14F-4D97-AF65-F5344CB8AC3E}">
        <p14:creationId xmlns:p14="http://schemas.microsoft.com/office/powerpoint/2010/main" xmlns="" val="2869052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a:p>
        </p:txBody>
      </p:sp>
      <p:pic>
        <p:nvPicPr>
          <p:cNvPr id="4" name="Segnaposto contenuto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161256"/>
            <a:ext cx="8928992" cy="6696744"/>
          </a:xfrm>
          <a:prstGeom prst="rect">
            <a:avLst/>
          </a:prstGeom>
          <a:ln>
            <a:noFill/>
          </a:ln>
          <a:effectLst>
            <a:softEdge rad="112500"/>
          </a:effectLst>
        </p:spPr>
      </p:pic>
      <p:sp>
        <p:nvSpPr>
          <p:cNvPr id="5" name="CasellaDiTesto 4"/>
          <p:cNvSpPr txBox="1"/>
          <p:nvPr/>
        </p:nvSpPr>
        <p:spPr>
          <a:xfrm>
            <a:off x="611560" y="548680"/>
            <a:ext cx="6480720" cy="584775"/>
          </a:xfrm>
          <a:prstGeom prst="rect">
            <a:avLst/>
          </a:prstGeom>
          <a:noFill/>
        </p:spPr>
        <p:txBody>
          <a:bodyPr wrap="square" rtlCol="0">
            <a:spAutoFit/>
          </a:bodyPr>
          <a:lstStyle/>
          <a:p>
            <a:pPr lvl="0"/>
            <a:r>
              <a:rPr lang="it-IT" sz="3200" dirty="0">
                <a:solidFill>
                  <a:srgbClr val="002060"/>
                </a:solidFill>
                <a:effectLst>
                  <a:outerShdw blurRad="38100" dist="38100" dir="2700000" algn="tl">
                    <a:srgbClr val="000000">
                      <a:alpha val="43137"/>
                    </a:srgbClr>
                  </a:outerShdw>
                </a:effectLst>
                <a:latin typeface="Century Gothic" pitchFamily="34" charset="0"/>
              </a:rPr>
              <a:t>REATTIVO DI RORSCHACH</a:t>
            </a:r>
          </a:p>
        </p:txBody>
      </p:sp>
      <p:sp>
        <p:nvSpPr>
          <p:cNvPr id="6" name="CasellaDiTesto 5"/>
          <p:cNvSpPr txBox="1"/>
          <p:nvPr/>
        </p:nvSpPr>
        <p:spPr>
          <a:xfrm>
            <a:off x="611560" y="1215716"/>
            <a:ext cx="5760640" cy="584775"/>
          </a:xfrm>
          <a:prstGeom prst="rect">
            <a:avLst/>
          </a:prstGeom>
          <a:noFill/>
        </p:spPr>
        <p:txBody>
          <a:bodyPr wrap="square" rtlCol="0">
            <a:spAutoFit/>
          </a:bodyPr>
          <a:lstStyle/>
          <a:p>
            <a:r>
              <a:rPr lang="it-IT" sz="3200" dirty="0">
                <a:solidFill>
                  <a:srgbClr val="002060"/>
                </a:solidFill>
                <a:effectLst>
                  <a:outerShdw blurRad="38100" dist="38100" dir="2700000" algn="tl">
                    <a:srgbClr val="000000">
                      <a:alpha val="43137"/>
                    </a:srgbClr>
                  </a:outerShdw>
                </a:effectLst>
                <a:latin typeface="Century Gothic" pitchFamily="34" charset="0"/>
              </a:rPr>
              <a:t>Procedure d’indagine</a:t>
            </a:r>
            <a:endParaRPr lang="it-IT" dirty="0"/>
          </a:p>
        </p:txBody>
      </p:sp>
      <p:sp>
        <p:nvSpPr>
          <p:cNvPr id="7" name="CasellaDiTesto 6"/>
          <p:cNvSpPr txBox="1"/>
          <p:nvPr/>
        </p:nvSpPr>
        <p:spPr>
          <a:xfrm>
            <a:off x="333872" y="1970516"/>
            <a:ext cx="5184576" cy="646331"/>
          </a:xfrm>
          <a:prstGeom prst="rect">
            <a:avLst/>
          </a:prstGeom>
          <a:noFill/>
        </p:spPr>
        <p:txBody>
          <a:bodyPr wrap="square" rtlCol="0">
            <a:spAutoFit/>
          </a:bodyPr>
          <a:lstStyle/>
          <a:p>
            <a:pPr lvl="0"/>
            <a:r>
              <a:rPr lang="it-IT" sz="2800" dirty="0">
                <a:solidFill>
                  <a:prstClr val="white"/>
                </a:solidFill>
                <a:latin typeface="Century Gothic" pitchFamily="34" charset="0"/>
              </a:rPr>
              <a:t>1) </a:t>
            </a:r>
            <a:r>
              <a:rPr lang="it-IT" sz="3600" dirty="0">
                <a:solidFill>
                  <a:prstClr val="white"/>
                </a:solidFill>
                <a:latin typeface="Century Gothic" pitchFamily="34" charset="0"/>
              </a:rPr>
              <a:t>somministrazione:</a:t>
            </a:r>
          </a:p>
        </p:txBody>
      </p:sp>
      <p:sp>
        <p:nvSpPr>
          <p:cNvPr id="8" name="CasellaDiTesto 7"/>
          <p:cNvSpPr txBox="1"/>
          <p:nvPr/>
        </p:nvSpPr>
        <p:spPr>
          <a:xfrm>
            <a:off x="556522" y="2852936"/>
            <a:ext cx="5112568" cy="584775"/>
          </a:xfrm>
          <a:prstGeom prst="rect">
            <a:avLst/>
          </a:prstGeom>
          <a:noFill/>
        </p:spPr>
        <p:txBody>
          <a:bodyPr wrap="square" rtlCol="0">
            <a:spAutoFit/>
          </a:bodyPr>
          <a:lstStyle/>
          <a:p>
            <a:pPr lvl="0"/>
            <a:r>
              <a:rPr lang="it-IT" sz="3200" dirty="0">
                <a:solidFill>
                  <a:prstClr val="white"/>
                </a:solidFill>
                <a:effectLst>
                  <a:outerShdw blurRad="38100" dist="38100" dir="2700000" algn="tl">
                    <a:srgbClr val="000000">
                      <a:alpha val="43137"/>
                    </a:srgbClr>
                  </a:outerShdw>
                </a:effectLst>
                <a:latin typeface="Century Gothic" pitchFamily="34" charset="0"/>
              </a:rPr>
              <a:t>-  Prove supplementari</a:t>
            </a:r>
            <a:r>
              <a:rPr lang="it-IT" sz="3200" dirty="0">
                <a:solidFill>
                  <a:prstClr val="white"/>
                </a:solidFill>
                <a:latin typeface="Century Gothic" pitchFamily="34" charset="0"/>
              </a:rPr>
              <a:t>:</a:t>
            </a:r>
          </a:p>
        </p:txBody>
      </p:sp>
      <p:sp>
        <p:nvSpPr>
          <p:cNvPr id="9" name="CasellaDiTesto 8"/>
          <p:cNvSpPr txBox="1"/>
          <p:nvPr/>
        </p:nvSpPr>
        <p:spPr>
          <a:xfrm>
            <a:off x="1078767" y="3645024"/>
            <a:ext cx="3528392" cy="523220"/>
          </a:xfrm>
          <a:prstGeom prst="rect">
            <a:avLst/>
          </a:prstGeom>
          <a:noFill/>
        </p:spPr>
        <p:txBody>
          <a:bodyPr wrap="square" rtlCol="0">
            <a:spAutoFit/>
          </a:bodyPr>
          <a:lstStyle/>
          <a:p>
            <a:r>
              <a:rPr lang="it-IT" sz="2800" dirty="0">
                <a:solidFill>
                  <a:prstClr val="white"/>
                </a:solidFill>
                <a:latin typeface="Century Gothic" pitchFamily="34" charset="0"/>
              </a:rPr>
              <a:t>* pinacoteca </a:t>
            </a:r>
            <a:endParaRPr lang="it-IT" dirty="0"/>
          </a:p>
        </p:txBody>
      </p:sp>
      <p:sp>
        <p:nvSpPr>
          <p:cNvPr id="10" name="CasellaDiTesto 9"/>
          <p:cNvSpPr txBox="1"/>
          <p:nvPr/>
        </p:nvSpPr>
        <p:spPr>
          <a:xfrm>
            <a:off x="1078767" y="4581128"/>
            <a:ext cx="2376264" cy="523220"/>
          </a:xfrm>
          <a:prstGeom prst="rect">
            <a:avLst/>
          </a:prstGeom>
          <a:noFill/>
        </p:spPr>
        <p:txBody>
          <a:bodyPr wrap="square" rtlCol="0">
            <a:spAutoFit/>
          </a:bodyPr>
          <a:lstStyle/>
          <a:p>
            <a:pPr lvl="0"/>
            <a:r>
              <a:rPr lang="it-IT" sz="2800" dirty="0">
                <a:solidFill>
                  <a:prstClr val="white"/>
                </a:solidFill>
                <a:latin typeface="Century Gothic" pitchFamily="34" charset="0"/>
              </a:rPr>
              <a:t>* seriazione</a:t>
            </a:r>
          </a:p>
        </p:txBody>
      </p:sp>
      <p:sp>
        <p:nvSpPr>
          <p:cNvPr id="11" name="CasellaDiTesto 10"/>
          <p:cNvSpPr txBox="1"/>
          <p:nvPr/>
        </p:nvSpPr>
        <p:spPr>
          <a:xfrm>
            <a:off x="1078767" y="5445224"/>
            <a:ext cx="2485121" cy="523220"/>
          </a:xfrm>
          <a:prstGeom prst="rect">
            <a:avLst/>
          </a:prstGeom>
          <a:noFill/>
        </p:spPr>
        <p:txBody>
          <a:bodyPr wrap="square" rtlCol="0">
            <a:spAutoFit/>
          </a:bodyPr>
          <a:lstStyle/>
          <a:p>
            <a:pPr lvl="0"/>
            <a:r>
              <a:rPr lang="it-IT" sz="2800" dirty="0">
                <a:solidFill>
                  <a:prstClr val="white"/>
                </a:solidFill>
                <a:latin typeface="Century Gothic" pitchFamily="34" charset="0"/>
              </a:rPr>
              <a:t>* inchiesta</a:t>
            </a:r>
          </a:p>
        </p:txBody>
      </p:sp>
    </p:spTree>
    <p:extLst>
      <p:ext uri="{BB962C8B-B14F-4D97-AF65-F5344CB8AC3E}">
        <p14:creationId xmlns:p14="http://schemas.microsoft.com/office/powerpoint/2010/main" xmlns="" val="30780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4003" y="116632"/>
            <a:ext cx="9036496" cy="6624736"/>
          </a:xfrm>
          <a:prstGeom prst="rect">
            <a:avLst/>
          </a:prstGeom>
          <a:ln>
            <a:noFill/>
          </a:ln>
          <a:effectLst>
            <a:softEdge rad="112500"/>
          </a:effectLst>
        </p:spPr>
      </p:pic>
      <p:sp>
        <p:nvSpPr>
          <p:cNvPr id="9" name="CasellaDiTesto 8"/>
          <p:cNvSpPr txBox="1"/>
          <p:nvPr/>
        </p:nvSpPr>
        <p:spPr>
          <a:xfrm>
            <a:off x="395536" y="1412776"/>
            <a:ext cx="3528392" cy="646331"/>
          </a:xfrm>
          <a:prstGeom prst="rect">
            <a:avLst/>
          </a:prstGeom>
          <a:noFill/>
        </p:spPr>
        <p:txBody>
          <a:bodyPr wrap="square" rtlCol="0">
            <a:spAutoFit/>
          </a:bodyPr>
          <a:lstStyle/>
          <a:p>
            <a:r>
              <a:rPr lang="it-IT" sz="3600" dirty="0" smtClean="0">
                <a:solidFill>
                  <a:schemeClr val="bg1"/>
                </a:solidFill>
                <a:latin typeface="Century Gothic" pitchFamily="34" charset="0"/>
              </a:rPr>
              <a:t>Siglatura:</a:t>
            </a:r>
            <a:endParaRPr lang="it-IT" sz="3600" dirty="0">
              <a:solidFill>
                <a:schemeClr val="bg1"/>
              </a:solidFill>
              <a:latin typeface="Century Gothic" pitchFamily="34" charset="0"/>
            </a:endParaRPr>
          </a:p>
        </p:txBody>
      </p:sp>
      <p:sp>
        <p:nvSpPr>
          <p:cNvPr id="10" name="CasellaDiTesto 9"/>
          <p:cNvSpPr txBox="1"/>
          <p:nvPr/>
        </p:nvSpPr>
        <p:spPr>
          <a:xfrm>
            <a:off x="467544" y="2492896"/>
            <a:ext cx="8208912" cy="2000548"/>
          </a:xfrm>
          <a:prstGeom prst="rect">
            <a:avLst/>
          </a:prstGeom>
          <a:noFill/>
        </p:spPr>
        <p:txBody>
          <a:bodyPr wrap="square" rtlCol="0">
            <a:spAutoFit/>
          </a:bodyPr>
          <a:lstStyle/>
          <a:p>
            <a:pPr algn="ctr"/>
            <a:r>
              <a:rPr lang="it-IT" sz="2400" dirty="0" smtClean="0">
                <a:solidFill>
                  <a:schemeClr val="bg1"/>
                </a:solidFill>
                <a:latin typeface="Century Gothic" pitchFamily="34" charset="0"/>
              </a:rPr>
              <a:t>viene effettuata traducendo ogni singola risposta del soggetto in sigle convenzionali in un linguaggio standardizzato. La risposta viene scomposta in modo da essere siglata in </a:t>
            </a:r>
            <a:r>
              <a:rPr lang="it-IT" sz="2800" dirty="0" smtClean="0">
                <a:solidFill>
                  <a:srgbClr val="FF0000"/>
                </a:solidFill>
                <a:latin typeface="Century Gothic" pitchFamily="34" charset="0"/>
              </a:rPr>
              <a:t>5</a:t>
            </a:r>
            <a:r>
              <a:rPr lang="it-IT" sz="2800" dirty="0" smtClean="0">
                <a:solidFill>
                  <a:schemeClr val="bg1"/>
                </a:solidFill>
                <a:latin typeface="Century Gothic" pitchFamily="34" charset="0"/>
              </a:rPr>
              <a:t> categorie </a:t>
            </a:r>
            <a:r>
              <a:rPr lang="it-IT" sz="2400" dirty="0" smtClean="0">
                <a:solidFill>
                  <a:schemeClr val="bg1"/>
                </a:solidFill>
                <a:latin typeface="Century Gothic" pitchFamily="34" charset="0"/>
              </a:rPr>
              <a:t>principali, le cui prime tre sono sempre presenti:</a:t>
            </a:r>
            <a:endParaRPr lang="it-IT" sz="2400" dirty="0">
              <a:solidFill>
                <a:schemeClr val="bg1"/>
              </a:solidFill>
              <a:latin typeface="Century Gothic" pitchFamily="34" charset="0"/>
            </a:endParaRPr>
          </a:p>
        </p:txBody>
      </p:sp>
    </p:spTree>
    <p:extLst>
      <p:ext uri="{BB962C8B-B14F-4D97-AF65-F5344CB8AC3E}">
        <p14:creationId xmlns:p14="http://schemas.microsoft.com/office/powerpoint/2010/main" xmlns="" val="408198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p:txBody>
      </p:sp>
      <p:pic>
        <p:nvPicPr>
          <p:cNvPr id="4" name="Segnaposto contenuto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002" y="0"/>
            <a:ext cx="9119997" cy="6858000"/>
          </a:xfrm>
          <a:prstGeom prst="rect">
            <a:avLst/>
          </a:prstGeom>
          <a:ln>
            <a:noFill/>
          </a:ln>
          <a:effectLst>
            <a:softEdge rad="112500"/>
          </a:effectLst>
        </p:spPr>
      </p:pic>
      <p:sp>
        <p:nvSpPr>
          <p:cNvPr id="6" name="CasellaDiTesto 5"/>
          <p:cNvSpPr txBox="1"/>
          <p:nvPr/>
        </p:nvSpPr>
        <p:spPr>
          <a:xfrm>
            <a:off x="532588" y="981889"/>
            <a:ext cx="8143868" cy="1200329"/>
          </a:xfrm>
          <a:prstGeom prst="rect">
            <a:avLst/>
          </a:prstGeom>
          <a:noFill/>
        </p:spPr>
        <p:txBody>
          <a:bodyPr wrap="square" rtlCol="0">
            <a:spAutoFit/>
          </a:bodyPr>
          <a:lstStyle/>
          <a:p>
            <a:r>
              <a:rPr lang="it-IT" sz="3600" dirty="0">
                <a:solidFill>
                  <a:srgbClr val="FF0000"/>
                </a:solidFill>
                <a:effectLst>
                  <a:outerShdw blurRad="38100" dist="38100" dir="2700000" algn="tl">
                    <a:srgbClr val="000000">
                      <a:alpha val="43137"/>
                    </a:srgbClr>
                  </a:outerShdw>
                </a:effectLst>
                <a:latin typeface="Century Gothic" pitchFamily="34" charset="0"/>
              </a:rPr>
              <a:t>1</a:t>
            </a:r>
            <a:r>
              <a:rPr lang="it-IT" sz="3600" dirty="0">
                <a:solidFill>
                  <a:schemeClr val="bg1"/>
                </a:solidFill>
                <a:effectLst>
                  <a:outerShdw blurRad="38100" dist="38100" dir="2700000" algn="tl">
                    <a:srgbClr val="000000">
                      <a:alpha val="43137"/>
                    </a:srgbClr>
                  </a:outerShdw>
                </a:effectLst>
                <a:latin typeface="Century Gothic" pitchFamily="34" charset="0"/>
              </a:rPr>
              <a:t> -La Localizzazione o Modo di comprensione:</a:t>
            </a:r>
          </a:p>
        </p:txBody>
      </p:sp>
      <p:sp>
        <p:nvSpPr>
          <p:cNvPr id="7" name="CasellaDiTesto 6"/>
          <p:cNvSpPr txBox="1"/>
          <p:nvPr/>
        </p:nvSpPr>
        <p:spPr>
          <a:xfrm>
            <a:off x="401791" y="2780928"/>
            <a:ext cx="8280920" cy="2677656"/>
          </a:xfrm>
          <a:prstGeom prst="rect">
            <a:avLst/>
          </a:prstGeom>
          <a:noFill/>
        </p:spPr>
        <p:txBody>
          <a:bodyPr wrap="square" rtlCol="0">
            <a:spAutoFit/>
          </a:bodyPr>
          <a:lstStyle/>
          <a:p>
            <a:r>
              <a:rPr lang="it-IT" sz="2800" b="1" dirty="0" smtClean="0">
                <a:solidFill>
                  <a:srgbClr val="00B050"/>
                </a:solidFill>
                <a:latin typeface="Century Gothic" pitchFamily="34" charset="0"/>
              </a:rPr>
              <a:t>- G</a:t>
            </a:r>
            <a:r>
              <a:rPr lang="it-IT" sz="2800" dirty="0" smtClean="0">
                <a:solidFill>
                  <a:schemeClr val="bg1"/>
                </a:solidFill>
                <a:latin typeface="Century Gothic" pitchFamily="34" charset="0"/>
              </a:rPr>
              <a:t>   		per </a:t>
            </a:r>
            <a:r>
              <a:rPr lang="it-IT" sz="2800" dirty="0">
                <a:solidFill>
                  <a:schemeClr val="bg1"/>
                </a:solidFill>
                <a:latin typeface="Century Gothic" pitchFamily="34" charset="0"/>
              </a:rPr>
              <a:t>interpretazione </a:t>
            </a:r>
            <a:r>
              <a:rPr lang="it-IT" sz="2800" dirty="0" smtClean="0">
                <a:solidFill>
                  <a:schemeClr val="bg1"/>
                </a:solidFill>
                <a:latin typeface="Century Gothic" pitchFamily="34" charset="0"/>
              </a:rPr>
              <a:t>globale;</a:t>
            </a:r>
            <a:endParaRPr lang="it-IT" sz="2800" dirty="0">
              <a:solidFill>
                <a:schemeClr val="bg1"/>
              </a:solidFill>
              <a:latin typeface="Century Gothic" pitchFamily="34" charset="0"/>
            </a:endParaRPr>
          </a:p>
          <a:p>
            <a:r>
              <a:rPr lang="it-IT" sz="2800" b="1" dirty="0" smtClean="0">
                <a:solidFill>
                  <a:srgbClr val="00B050"/>
                </a:solidFill>
                <a:latin typeface="Century Gothic" pitchFamily="34" charset="0"/>
              </a:rPr>
              <a:t>- </a:t>
            </a:r>
            <a:r>
              <a:rPr lang="it-IT" sz="2800" b="1" dirty="0" err="1" smtClean="0">
                <a:solidFill>
                  <a:srgbClr val="00B050"/>
                </a:solidFill>
                <a:latin typeface="Century Gothic" pitchFamily="34" charset="0"/>
              </a:rPr>
              <a:t>Gi</a:t>
            </a:r>
            <a:r>
              <a:rPr lang="it-IT" sz="2800" dirty="0" smtClean="0">
                <a:solidFill>
                  <a:schemeClr val="bg1"/>
                </a:solidFill>
                <a:latin typeface="Century Gothic" pitchFamily="34" charset="0"/>
              </a:rPr>
              <a:t>   	per </a:t>
            </a:r>
            <a:r>
              <a:rPr lang="it-IT" sz="2800" dirty="0">
                <a:solidFill>
                  <a:schemeClr val="bg1"/>
                </a:solidFill>
                <a:latin typeface="Century Gothic" pitchFamily="34" charset="0"/>
              </a:rPr>
              <a:t>globale inibitorio</a:t>
            </a:r>
            <a:r>
              <a:rPr lang="it-IT" sz="2800" dirty="0" smtClean="0">
                <a:solidFill>
                  <a:schemeClr val="bg1"/>
                </a:solidFill>
                <a:latin typeface="Century Gothic" pitchFamily="34" charset="0"/>
              </a:rPr>
              <a:t>;</a:t>
            </a:r>
            <a:endParaRPr lang="it-IT" sz="2800" dirty="0">
              <a:solidFill>
                <a:schemeClr val="bg1"/>
              </a:solidFill>
              <a:latin typeface="Century Gothic" pitchFamily="34" charset="0"/>
            </a:endParaRPr>
          </a:p>
          <a:p>
            <a:r>
              <a:rPr lang="it-IT" sz="2800" b="1" dirty="0" smtClean="0">
                <a:solidFill>
                  <a:srgbClr val="00B050"/>
                </a:solidFill>
                <a:latin typeface="Century Gothic" pitchFamily="34" charset="0"/>
              </a:rPr>
              <a:t>- D</a:t>
            </a:r>
            <a:r>
              <a:rPr lang="it-IT" sz="2800" dirty="0" smtClean="0">
                <a:solidFill>
                  <a:schemeClr val="bg1"/>
                </a:solidFill>
                <a:latin typeface="Century Gothic" pitchFamily="34" charset="0"/>
              </a:rPr>
              <a:t>    		per dettaglio;</a:t>
            </a:r>
            <a:endParaRPr lang="it-IT" sz="2800" dirty="0">
              <a:solidFill>
                <a:schemeClr val="bg1"/>
              </a:solidFill>
              <a:latin typeface="Century Gothic" pitchFamily="34" charset="0"/>
            </a:endParaRPr>
          </a:p>
          <a:p>
            <a:r>
              <a:rPr lang="it-IT" sz="2800" dirty="0">
                <a:solidFill>
                  <a:schemeClr val="bg1"/>
                </a:solidFill>
                <a:latin typeface="Century Gothic" pitchFamily="34" charset="0"/>
              </a:rPr>
              <a:t>- </a:t>
            </a:r>
            <a:r>
              <a:rPr lang="it-IT" sz="2800" b="1" dirty="0" err="1" smtClean="0">
                <a:solidFill>
                  <a:srgbClr val="00B050"/>
                </a:solidFill>
                <a:latin typeface="Century Gothic" pitchFamily="34" charset="0"/>
              </a:rPr>
              <a:t>Dd</a:t>
            </a:r>
            <a:r>
              <a:rPr lang="it-IT" sz="2800" dirty="0" smtClean="0">
                <a:solidFill>
                  <a:schemeClr val="bg1"/>
                </a:solidFill>
                <a:latin typeface="Century Gothic" pitchFamily="34" charset="0"/>
              </a:rPr>
              <a:t>  		per </a:t>
            </a:r>
            <a:r>
              <a:rPr lang="it-IT" sz="2800" dirty="0">
                <a:solidFill>
                  <a:schemeClr val="bg1"/>
                </a:solidFill>
                <a:latin typeface="Century Gothic" pitchFamily="34" charset="0"/>
              </a:rPr>
              <a:t>dettaglio piccolo;</a:t>
            </a:r>
          </a:p>
          <a:p>
            <a:r>
              <a:rPr lang="it-IT" sz="2800" dirty="0">
                <a:solidFill>
                  <a:schemeClr val="bg1"/>
                </a:solidFill>
                <a:latin typeface="Century Gothic" pitchFamily="34" charset="0"/>
              </a:rPr>
              <a:t>- </a:t>
            </a:r>
            <a:r>
              <a:rPr lang="it-IT" sz="2800" b="1" dirty="0" err="1">
                <a:solidFill>
                  <a:srgbClr val="00B050"/>
                </a:solidFill>
                <a:latin typeface="Century Gothic" pitchFamily="34" charset="0"/>
              </a:rPr>
              <a:t>Dim</a:t>
            </a:r>
            <a:r>
              <a:rPr lang="it-IT" sz="2800" b="1" dirty="0">
                <a:solidFill>
                  <a:srgbClr val="00B050"/>
                </a:solidFill>
                <a:latin typeface="Century Gothic" pitchFamily="34" charset="0"/>
              </a:rPr>
              <a:t> </a:t>
            </a:r>
            <a:r>
              <a:rPr lang="it-IT" sz="2800" dirty="0">
                <a:solidFill>
                  <a:schemeClr val="bg1"/>
                </a:solidFill>
                <a:latin typeface="Century Gothic" pitchFamily="34" charset="0"/>
              </a:rPr>
              <a:t> </a:t>
            </a:r>
            <a:r>
              <a:rPr lang="it-IT" sz="2800" dirty="0" smtClean="0">
                <a:solidFill>
                  <a:schemeClr val="bg1"/>
                </a:solidFill>
                <a:latin typeface="Century Gothic" pitchFamily="34" charset="0"/>
              </a:rPr>
              <a:t>	per </a:t>
            </a:r>
            <a:r>
              <a:rPr lang="it-IT" sz="2800" dirty="0">
                <a:solidFill>
                  <a:schemeClr val="bg1"/>
                </a:solidFill>
                <a:latin typeface="Century Gothic" pitchFamily="34" charset="0"/>
              </a:rPr>
              <a:t>interpretazione di dettaglio </a:t>
            </a:r>
            <a:r>
              <a:rPr lang="it-IT" sz="2800" dirty="0" smtClean="0">
                <a:solidFill>
                  <a:schemeClr val="bg1"/>
                </a:solidFill>
                <a:latin typeface="Century Gothic" pitchFamily="34" charset="0"/>
              </a:rPr>
              <a:t>			bianco</a:t>
            </a:r>
            <a:endParaRPr lang="it-IT" sz="2800" dirty="0">
              <a:solidFill>
                <a:schemeClr val="bg1"/>
              </a:solidFill>
              <a:latin typeface="Century Gothic" pitchFamily="34" charset="0"/>
            </a:endParaRPr>
          </a:p>
        </p:txBody>
      </p:sp>
    </p:spTree>
    <p:extLst>
      <p:ext uri="{BB962C8B-B14F-4D97-AF65-F5344CB8AC3E}">
        <p14:creationId xmlns:p14="http://schemas.microsoft.com/office/powerpoint/2010/main" xmlns="" val="16957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03648" y="1844824"/>
            <a:ext cx="6319269" cy="4525963"/>
          </a:xfrm>
        </p:spPr>
      </p:pic>
      <p:sp>
        <p:nvSpPr>
          <p:cNvPr id="5" name="CasellaDiTesto 4"/>
          <p:cNvSpPr txBox="1"/>
          <p:nvPr/>
        </p:nvSpPr>
        <p:spPr>
          <a:xfrm>
            <a:off x="204327" y="548680"/>
            <a:ext cx="8856984" cy="615553"/>
          </a:xfrm>
          <a:prstGeom prst="rect">
            <a:avLst/>
          </a:prstGeom>
          <a:noFill/>
        </p:spPr>
        <p:txBody>
          <a:bodyPr wrap="square" rtlCol="0">
            <a:spAutoFit/>
          </a:bodyPr>
          <a:lstStyle/>
          <a:p>
            <a:r>
              <a:rPr lang="it-IT" sz="3400" dirty="0" smtClean="0">
                <a:solidFill>
                  <a:schemeClr val="bg1"/>
                </a:solidFill>
                <a:latin typeface="Century Gothic" pitchFamily="34" charset="0"/>
              </a:rPr>
              <a:t>Esempio di Tavola  per la localizzazione</a:t>
            </a:r>
            <a:endParaRPr lang="it-IT" sz="3400" dirty="0">
              <a:solidFill>
                <a:schemeClr val="bg1"/>
              </a:solidFill>
              <a:latin typeface="Century Gothic" pitchFamily="34" charset="0"/>
            </a:endParaRPr>
          </a:p>
        </p:txBody>
      </p:sp>
      <p:sp>
        <p:nvSpPr>
          <p:cNvPr id="6" name="CasellaDiTesto 5"/>
          <p:cNvSpPr txBox="1"/>
          <p:nvPr/>
        </p:nvSpPr>
        <p:spPr>
          <a:xfrm>
            <a:off x="204327" y="5517232"/>
            <a:ext cx="839281" cy="369332"/>
          </a:xfrm>
          <a:prstGeom prst="rect">
            <a:avLst/>
          </a:prstGeom>
          <a:noFill/>
        </p:spPr>
        <p:txBody>
          <a:bodyPr wrap="square" rtlCol="0">
            <a:spAutoFit/>
          </a:bodyPr>
          <a:lstStyle/>
          <a:p>
            <a:r>
              <a:rPr lang="it-IT" dirty="0" smtClean="0">
                <a:solidFill>
                  <a:schemeClr val="bg1"/>
                </a:solidFill>
                <a:latin typeface="Century Gothic" pitchFamily="34" charset="0"/>
              </a:rPr>
              <a:t>Tav. I</a:t>
            </a:r>
            <a:endParaRPr lang="it-IT" dirty="0">
              <a:solidFill>
                <a:schemeClr val="bg1"/>
              </a:solidFill>
              <a:latin typeface="Century Gothic" pitchFamily="34" charset="0"/>
            </a:endParaRPr>
          </a:p>
        </p:txBody>
      </p:sp>
    </p:spTree>
    <p:extLst>
      <p:ext uri="{BB962C8B-B14F-4D97-AF65-F5344CB8AC3E}">
        <p14:creationId xmlns:p14="http://schemas.microsoft.com/office/powerpoint/2010/main" xmlns="" val="2287582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1124744"/>
            <a:ext cx="8208912" cy="523220"/>
          </a:xfrm>
          <a:prstGeom prst="rect">
            <a:avLst/>
          </a:prstGeom>
          <a:noFill/>
        </p:spPr>
        <p:txBody>
          <a:bodyPr wrap="square" rtlCol="0">
            <a:spAutoFit/>
          </a:bodyPr>
          <a:lstStyle/>
          <a:p>
            <a:r>
              <a:rPr lang="it-IT" sz="2800" b="1" dirty="0" smtClean="0">
                <a:solidFill>
                  <a:schemeClr val="bg1"/>
                </a:solidFill>
                <a:latin typeface="Century Gothic" pitchFamily="34" charset="0"/>
              </a:rPr>
              <a:t>1 -</a:t>
            </a:r>
            <a:r>
              <a:rPr lang="it-IT" sz="2800" b="1" dirty="0">
                <a:solidFill>
                  <a:schemeClr val="bg1"/>
                </a:solidFill>
                <a:latin typeface="Century Gothic" pitchFamily="34" charset="0"/>
              </a:rPr>
              <a:t>La Localizzazione o Modo di </a:t>
            </a:r>
            <a:r>
              <a:rPr lang="it-IT" sz="2800" b="1" dirty="0" smtClean="0">
                <a:solidFill>
                  <a:schemeClr val="bg1"/>
                </a:solidFill>
                <a:latin typeface="Century Gothic" pitchFamily="34" charset="0"/>
              </a:rPr>
              <a:t>comprensione:</a:t>
            </a:r>
            <a:endParaRPr lang="it-IT" sz="2800" b="1" dirty="0">
              <a:solidFill>
                <a:schemeClr val="bg1"/>
              </a:solidFill>
              <a:latin typeface="Century Gothic" pitchFamily="34" charset="0"/>
            </a:endParaRPr>
          </a:p>
        </p:txBody>
      </p:sp>
      <p:sp>
        <p:nvSpPr>
          <p:cNvPr id="6" name="CasellaDiTesto 5"/>
          <p:cNvSpPr txBox="1"/>
          <p:nvPr/>
        </p:nvSpPr>
        <p:spPr>
          <a:xfrm>
            <a:off x="755576" y="2132856"/>
            <a:ext cx="7560840" cy="4247317"/>
          </a:xfrm>
          <a:prstGeom prst="rect">
            <a:avLst/>
          </a:prstGeom>
          <a:noFill/>
        </p:spPr>
        <p:txBody>
          <a:bodyPr wrap="square" rtlCol="0">
            <a:spAutoFit/>
          </a:bodyPr>
          <a:lstStyle/>
          <a:p>
            <a:pPr lvl="0"/>
            <a:r>
              <a:rPr lang="it-IT" sz="2800" b="1" dirty="0" smtClean="0">
                <a:solidFill>
                  <a:schemeClr val="bg1"/>
                </a:solidFill>
                <a:latin typeface="Century Gothic" pitchFamily="34" charset="0"/>
              </a:rPr>
              <a:t>- </a:t>
            </a:r>
            <a:r>
              <a:rPr lang="it-IT" sz="2800" b="1" dirty="0" smtClean="0">
                <a:solidFill>
                  <a:srgbClr val="00B050"/>
                </a:solidFill>
                <a:latin typeface="Century Gothic" pitchFamily="34" charset="0"/>
              </a:rPr>
              <a:t>G</a:t>
            </a:r>
            <a:r>
              <a:rPr lang="it-IT" sz="2800" b="1" dirty="0" smtClean="0">
                <a:latin typeface="Century Gothic" pitchFamily="34" charset="0"/>
              </a:rPr>
              <a:t> </a:t>
            </a:r>
            <a:r>
              <a:rPr lang="it-IT" sz="2800" dirty="0" smtClean="0">
                <a:solidFill>
                  <a:schemeClr val="bg1"/>
                </a:solidFill>
                <a:latin typeface="Century Gothic" pitchFamily="34" charset="0"/>
              </a:rPr>
              <a:t>  per </a:t>
            </a:r>
            <a:r>
              <a:rPr lang="it-IT" sz="2800" dirty="0">
                <a:solidFill>
                  <a:schemeClr val="bg1"/>
                </a:solidFill>
                <a:latin typeface="Century Gothic" pitchFamily="34" charset="0"/>
              </a:rPr>
              <a:t>interpretazione globale, viene </a:t>
            </a:r>
            <a:r>
              <a:rPr lang="it-IT" sz="2800" dirty="0" smtClean="0">
                <a:solidFill>
                  <a:schemeClr val="bg1"/>
                </a:solidFill>
                <a:latin typeface="Century Gothic" pitchFamily="34" charset="0"/>
              </a:rPr>
              <a:t>   cioè  percepita </a:t>
            </a:r>
            <a:r>
              <a:rPr lang="it-IT" sz="2800" dirty="0">
                <a:solidFill>
                  <a:schemeClr val="bg1"/>
                </a:solidFill>
                <a:latin typeface="Century Gothic" pitchFamily="34" charset="0"/>
              </a:rPr>
              <a:t>l’intera macchia, niente </a:t>
            </a:r>
            <a:r>
              <a:rPr lang="it-IT" sz="2800" dirty="0" smtClean="0">
                <a:solidFill>
                  <a:schemeClr val="bg1"/>
                </a:solidFill>
                <a:latin typeface="Century Gothic" pitchFamily="34" charset="0"/>
              </a:rPr>
              <a:t>   escluso</a:t>
            </a:r>
            <a:r>
              <a:rPr lang="it-IT" sz="2800" dirty="0">
                <a:solidFill>
                  <a:schemeClr val="bg1"/>
                </a:solidFill>
                <a:latin typeface="Century Gothic" pitchFamily="34" charset="0"/>
              </a:rPr>
              <a:t>;</a:t>
            </a:r>
          </a:p>
          <a:p>
            <a:pPr lvl="0"/>
            <a:r>
              <a:rPr lang="it-IT" sz="2800" b="1" dirty="0" smtClean="0">
                <a:solidFill>
                  <a:schemeClr val="bg1"/>
                </a:solidFill>
                <a:latin typeface="Century Gothic" pitchFamily="34" charset="0"/>
              </a:rPr>
              <a:t>- </a:t>
            </a:r>
            <a:r>
              <a:rPr lang="it-IT" sz="2800" b="1" dirty="0" err="1" smtClean="0">
                <a:solidFill>
                  <a:srgbClr val="00B050"/>
                </a:solidFill>
                <a:latin typeface="Century Gothic" pitchFamily="34" charset="0"/>
              </a:rPr>
              <a:t>Gi</a:t>
            </a:r>
            <a:r>
              <a:rPr lang="it-IT" sz="2800" b="1" dirty="0" smtClean="0">
                <a:solidFill>
                  <a:schemeClr val="bg1"/>
                </a:solidFill>
                <a:latin typeface="Century Gothic" pitchFamily="34" charset="0"/>
              </a:rPr>
              <a:t> </a:t>
            </a:r>
            <a:r>
              <a:rPr lang="it-IT" sz="2800" dirty="0">
                <a:solidFill>
                  <a:schemeClr val="bg1"/>
                </a:solidFill>
                <a:latin typeface="Century Gothic" pitchFamily="34" charset="0"/>
              </a:rPr>
              <a:t>per globale inibitorio;</a:t>
            </a:r>
          </a:p>
          <a:p>
            <a:pPr lvl="0"/>
            <a:r>
              <a:rPr lang="it-IT" sz="2800" b="1" dirty="0" smtClean="0">
                <a:solidFill>
                  <a:schemeClr val="bg1"/>
                </a:solidFill>
                <a:latin typeface="Century Gothic" pitchFamily="34" charset="0"/>
              </a:rPr>
              <a:t>- </a:t>
            </a:r>
            <a:r>
              <a:rPr lang="it-IT" sz="2800" b="1" dirty="0" smtClean="0">
                <a:solidFill>
                  <a:srgbClr val="00B050"/>
                </a:solidFill>
                <a:latin typeface="Century Gothic" pitchFamily="34" charset="0"/>
              </a:rPr>
              <a:t>D</a:t>
            </a:r>
            <a:r>
              <a:rPr lang="it-IT" sz="2800" b="1" dirty="0" smtClean="0">
                <a:solidFill>
                  <a:schemeClr val="bg1"/>
                </a:solidFill>
                <a:latin typeface="Century Gothic" pitchFamily="34" charset="0"/>
              </a:rPr>
              <a:t> </a:t>
            </a:r>
            <a:r>
              <a:rPr lang="it-IT" sz="2800" dirty="0">
                <a:solidFill>
                  <a:schemeClr val="bg1"/>
                </a:solidFill>
                <a:latin typeface="Century Gothic" pitchFamily="34" charset="0"/>
              </a:rPr>
              <a:t>per dettaglio, cioè la porzione più o meno grande della Tavola;</a:t>
            </a:r>
          </a:p>
          <a:p>
            <a:pPr lvl="0"/>
            <a:r>
              <a:rPr lang="it-IT" sz="2800" b="1" dirty="0" smtClean="0">
                <a:solidFill>
                  <a:schemeClr val="bg1"/>
                </a:solidFill>
                <a:latin typeface="Century Gothic" pitchFamily="34" charset="0"/>
              </a:rPr>
              <a:t>- </a:t>
            </a:r>
            <a:r>
              <a:rPr lang="it-IT" sz="2800" b="1" dirty="0" err="1" smtClean="0">
                <a:solidFill>
                  <a:srgbClr val="00B050"/>
                </a:solidFill>
                <a:latin typeface="Century Gothic" pitchFamily="34" charset="0"/>
              </a:rPr>
              <a:t>Dd</a:t>
            </a:r>
            <a:r>
              <a:rPr lang="it-IT" sz="2800" b="1" dirty="0" smtClean="0">
                <a:solidFill>
                  <a:schemeClr val="bg1"/>
                </a:solidFill>
                <a:latin typeface="Century Gothic" pitchFamily="34" charset="0"/>
              </a:rPr>
              <a:t> </a:t>
            </a:r>
            <a:r>
              <a:rPr lang="it-IT" sz="2800" dirty="0">
                <a:solidFill>
                  <a:schemeClr val="bg1"/>
                </a:solidFill>
                <a:latin typeface="Century Gothic" pitchFamily="34" charset="0"/>
              </a:rPr>
              <a:t>per dettaglio piccolo;</a:t>
            </a:r>
          </a:p>
          <a:p>
            <a:pPr lvl="0"/>
            <a:r>
              <a:rPr lang="it-IT" sz="2800" b="1" dirty="0" smtClean="0">
                <a:solidFill>
                  <a:schemeClr val="bg1"/>
                </a:solidFill>
                <a:latin typeface="Century Gothic" pitchFamily="34" charset="0"/>
              </a:rPr>
              <a:t>- </a:t>
            </a:r>
            <a:r>
              <a:rPr lang="it-IT" sz="2800" b="1" dirty="0" err="1" smtClean="0">
                <a:solidFill>
                  <a:srgbClr val="00B050"/>
                </a:solidFill>
                <a:latin typeface="Century Gothic" pitchFamily="34" charset="0"/>
              </a:rPr>
              <a:t>Dim</a:t>
            </a:r>
            <a:r>
              <a:rPr lang="it-IT" sz="2800" b="1" dirty="0" smtClean="0">
                <a:solidFill>
                  <a:schemeClr val="bg1"/>
                </a:solidFill>
                <a:latin typeface="Century Gothic" pitchFamily="34" charset="0"/>
              </a:rPr>
              <a:t>  </a:t>
            </a:r>
            <a:r>
              <a:rPr lang="it-IT" sz="2800" dirty="0">
                <a:solidFill>
                  <a:schemeClr val="bg1"/>
                </a:solidFill>
                <a:latin typeface="Century Gothic" pitchFamily="34" charset="0"/>
              </a:rPr>
              <a:t>per interpretazione di dettaglio </a:t>
            </a:r>
            <a:r>
              <a:rPr lang="it-IT" sz="2800" dirty="0" smtClean="0">
                <a:solidFill>
                  <a:schemeClr val="bg1"/>
                </a:solidFill>
                <a:latin typeface="Century Gothic" pitchFamily="34" charset="0"/>
              </a:rPr>
              <a:t>bianco</a:t>
            </a:r>
            <a:endParaRPr lang="it-IT" sz="2800" dirty="0">
              <a:solidFill>
                <a:schemeClr val="bg1"/>
              </a:solidFill>
              <a:latin typeface="Century Gothic" pitchFamily="34" charset="0"/>
            </a:endParaRPr>
          </a:p>
          <a:p>
            <a:endParaRPr lang="it-IT" dirty="0"/>
          </a:p>
        </p:txBody>
      </p:sp>
      <p:sp>
        <p:nvSpPr>
          <p:cNvPr id="7" name="Segnaposto contenuto 6"/>
          <p:cNvSpPr>
            <a:spLocks noGrp="1"/>
          </p:cNvSpPr>
          <p:nvPr>
            <p:ph idx="1"/>
          </p:nvPr>
        </p:nvSpPr>
        <p:spPr/>
        <p:txBody>
          <a:bodyPr/>
          <a:lstStyle/>
          <a:p>
            <a:endParaRPr lang="it-IT" dirty="0"/>
          </a:p>
        </p:txBody>
      </p:sp>
      <p:pic>
        <p:nvPicPr>
          <p:cNvPr id="8" name="Segnaposto contenuto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036496" cy="6858000"/>
          </a:xfrm>
          <a:prstGeom prst="rect">
            <a:avLst/>
          </a:prstGeom>
          <a:ln>
            <a:noFill/>
          </a:ln>
          <a:effectLst>
            <a:softEdge rad="112500"/>
          </a:effectLst>
        </p:spPr>
      </p:pic>
      <p:sp>
        <p:nvSpPr>
          <p:cNvPr id="9" name="CasellaDiTesto 8"/>
          <p:cNvSpPr txBox="1"/>
          <p:nvPr/>
        </p:nvSpPr>
        <p:spPr>
          <a:xfrm>
            <a:off x="467544" y="678224"/>
            <a:ext cx="8352928" cy="707886"/>
          </a:xfrm>
          <a:prstGeom prst="rect">
            <a:avLst/>
          </a:prstGeom>
          <a:noFill/>
        </p:spPr>
        <p:txBody>
          <a:bodyPr wrap="square" rtlCol="0">
            <a:spAutoFit/>
          </a:bodyPr>
          <a:lstStyle/>
          <a:p>
            <a:r>
              <a:rPr lang="it-IT" sz="3600" dirty="0" smtClean="0">
                <a:solidFill>
                  <a:srgbClr val="FF0000"/>
                </a:solidFill>
                <a:latin typeface="Century Gothic" pitchFamily="34" charset="0"/>
              </a:rPr>
              <a:t>2</a:t>
            </a:r>
            <a:r>
              <a:rPr lang="it-IT" sz="3600" dirty="0" smtClean="0">
                <a:solidFill>
                  <a:schemeClr val="bg1"/>
                </a:solidFill>
                <a:latin typeface="Century Gothic" pitchFamily="34" charset="0"/>
              </a:rPr>
              <a:t> - </a:t>
            </a:r>
            <a:r>
              <a:rPr lang="it-IT" sz="4000" dirty="0" smtClean="0">
                <a:solidFill>
                  <a:schemeClr val="bg1"/>
                </a:solidFill>
                <a:latin typeface="Century Gothic" pitchFamily="34" charset="0"/>
              </a:rPr>
              <a:t>Le determinanti – primarie:</a:t>
            </a:r>
            <a:endParaRPr lang="it-IT" sz="4000" dirty="0">
              <a:solidFill>
                <a:schemeClr val="bg1"/>
              </a:solidFill>
              <a:latin typeface="Century Gothic" pitchFamily="34" charset="0"/>
            </a:endParaRPr>
          </a:p>
        </p:txBody>
      </p:sp>
      <p:sp>
        <p:nvSpPr>
          <p:cNvPr id="10" name="CasellaDiTesto 9"/>
          <p:cNvSpPr txBox="1"/>
          <p:nvPr/>
        </p:nvSpPr>
        <p:spPr>
          <a:xfrm>
            <a:off x="1220011" y="1647964"/>
            <a:ext cx="7128792" cy="1508105"/>
          </a:xfrm>
          <a:prstGeom prst="rect">
            <a:avLst/>
          </a:prstGeom>
          <a:noFill/>
        </p:spPr>
        <p:txBody>
          <a:bodyPr wrap="square" rtlCol="0">
            <a:spAutoFit/>
          </a:bodyPr>
          <a:lstStyle/>
          <a:p>
            <a:pPr marL="457200" indent="-457200">
              <a:buFontTx/>
              <a:buChar char="-"/>
            </a:pPr>
            <a:r>
              <a:rPr lang="it-IT" sz="3200" dirty="0" smtClean="0">
                <a:solidFill>
                  <a:schemeClr val="bg1"/>
                </a:solidFill>
                <a:latin typeface="Century Gothic" pitchFamily="34" charset="0"/>
              </a:rPr>
              <a:t>Risposte di forma: </a:t>
            </a:r>
            <a:r>
              <a:rPr lang="it-IT" sz="3200" dirty="0" smtClean="0">
                <a:solidFill>
                  <a:srgbClr val="FF0000"/>
                </a:solidFill>
                <a:latin typeface="Century Gothic" pitchFamily="34" charset="0"/>
              </a:rPr>
              <a:t>F  (F+    F-  F±)  </a:t>
            </a:r>
          </a:p>
          <a:p>
            <a:pPr algn="just"/>
            <a:r>
              <a:rPr lang="it-IT" sz="2000" dirty="0">
                <a:solidFill>
                  <a:schemeClr val="bg1"/>
                </a:solidFill>
                <a:latin typeface="Century Gothic" pitchFamily="34" charset="0"/>
              </a:rPr>
              <a:t> </a:t>
            </a:r>
            <a:r>
              <a:rPr lang="it-IT" sz="2000" dirty="0" smtClean="0">
                <a:solidFill>
                  <a:schemeClr val="bg1"/>
                </a:solidFill>
                <a:latin typeface="Century Gothic" pitchFamily="34" charset="0"/>
              </a:rPr>
              <a:t> [Esame </a:t>
            </a:r>
            <a:r>
              <a:rPr lang="it-IT" sz="2000" dirty="0">
                <a:solidFill>
                  <a:schemeClr val="bg1"/>
                </a:solidFill>
                <a:latin typeface="Century Gothic" pitchFamily="34" charset="0"/>
              </a:rPr>
              <a:t>di realtà, </a:t>
            </a:r>
            <a:r>
              <a:rPr lang="it-IT" sz="2000" dirty="0" smtClean="0">
                <a:solidFill>
                  <a:schemeClr val="bg1"/>
                </a:solidFill>
                <a:latin typeface="Century Gothic" pitchFamily="34" charset="0"/>
              </a:rPr>
              <a:t>capacità </a:t>
            </a:r>
            <a:r>
              <a:rPr lang="it-IT" sz="2000" dirty="0">
                <a:solidFill>
                  <a:schemeClr val="bg1"/>
                </a:solidFill>
                <a:latin typeface="Century Gothic" pitchFamily="34" charset="0"/>
              </a:rPr>
              <a:t>di </a:t>
            </a:r>
            <a:r>
              <a:rPr lang="it-IT" sz="2000" dirty="0" smtClean="0">
                <a:solidFill>
                  <a:schemeClr val="bg1"/>
                </a:solidFill>
                <a:latin typeface="Century Gothic" pitchFamily="34" charset="0"/>
              </a:rPr>
              <a:t>controllo,   </a:t>
            </a:r>
            <a:r>
              <a:rPr lang="it-IT" sz="2000" dirty="0">
                <a:solidFill>
                  <a:schemeClr val="bg1"/>
                </a:solidFill>
                <a:latin typeface="Century Gothic" pitchFamily="34" charset="0"/>
              </a:rPr>
              <a:t>modalità difensive del soggetto</a:t>
            </a:r>
            <a:r>
              <a:rPr lang="it-IT" sz="2000" dirty="0" smtClean="0">
                <a:solidFill>
                  <a:schemeClr val="bg1"/>
                </a:solidFill>
                <a:latin typeface="Century Gothic" pitchFamily="34" charset="0"/>
              </a:rPr>
              <a:t>.]</a:t>
            </a:r>
          </a:p>
          <a:p>
            <a:endParaRPr lang="it-IT" sz="2000" dirty="0">
              <a:solidFill>
                <a:schemeClr val="bg1"/>
              </a:solidFill>
              <a:latin typeface="Century Gothic" pitchFamily="34" charset="0"/>
            </a:endParaRPr>
          </a:p>
        </p:txBody>
      </p:sp>
      <p:sp>
        <p:nvSpPr>
          <p:cNvPr id="11" name="CasellaDiTesto 10"/>
          <p:cNvSpPr txBox="1"/>
          <p:nvPr/>
        </p:nvSpPr>
        <p:spPr>
          <a:xfrm>
            <a:off x="1295636" y="2564904"/>
            <a:ext cx="7380820" cy="2636619"/>
          </a:xfrm>
          <a:prstGeom prst="rect">
            <a:avLst/>
          </a:prstGeom>
          <a:noFill/>
        </p:spPr>
        <p:txBody>
          <a:bodyPr wrap="square" rtlCol="0">
            <a:spAutoFit/>
          </a:bodyPr>
          <a:lstStyle/>
          <a:p>
            <a:endParaRPr lang="it-IT" sz="2800" dirty="0" smtClean="0">
              <a:solidFill>
                <a:schemeClr val="bg1"/>
              </a:solidFill>
              <a:latin typeface="Century Gothic" pitchFamily="34" charset="0"/>
            </a:endParaRPr>
          </a:p>
          <a:p>
            <a:pPr marL="457200" indent="-457200">
              <a:buFontTx/>
              <a:buChar char="-"/>
            </a:pPr>
            <a:r>
              <a:rPr lang="it-IT" sz="3200" dirty="0" smtClean="0">
                <a:solidFill>
                  <a:schemeClr val="bg1"/>
                </a:solidFill>
                <a:latin typeface="Century Gothic" pitchFamily="34" charset="0"/>
              </a:rPr>
              <a:t>Cinestesie:  </a:t>
            </a:r>
            <a:r>
              <a:rPr lang="it-IT" sz="3200" dirty="0" smtClean="0">
                <a:solidFill>
                  <a:srgbClr val="FF0000"/>
                </a:solidFill>
                <a:latin typeface="Century Gothic" pitchFamily="34" charset="0"/>
              </a:rPr>
              <a:t>M</a:t>
            </a:r>
            <a:r>
              <a:rPr lang="it-IT" sz="3200" dirty="0" smtClean="0">
                <a:solidFill>
                  <a:schemeClr val="bg1"/>
                </a:solidFill>
                <a:latin typeface="Century Gothic" pitchFamily="34" charset="0"/>
              </a:rPr>
              <a:t>   </a:t>
            </a:r>
          </a:p>
          <a:p>
            <a:pPr algn="just">
              <a:lnSpc>
                <a:spcPct val="115000"/>
              </a:lnSpc>
              <a:spcAft>
                <a:spcPts val="1000"/>
              </a:spcAft>
            </a:pPr>
            <a:r>
              <a:rPr lang="it-IT" sz="2000" dirty="0" smtClean="0">
                <a:solidFill>
                  <a:schemeClr val="bg1"/>
                </a:solidFill>
                <a:latin typeface="Century Gothic" pitchFamily="34" charset="0"/>
              </a:rPr>
              <a:t>[I</a:t>
            </a:r>
            <a:r>
              <a:rPr lang="it-IT" sz="2000" dirty="0" smtClean="0">
                <a:solidFill>
                  <a:schemeClr val="bg1"/>
                </a:solidFill>
                <a:latin typeface="Century Gothic" pitchFamily="34" charset="0"/>
                <a:ea typeface="Calibri"/>
                <a:cs typeface="Times New Roman"/>
              </a:rPr>
              <a:t>ntelligenza per versatilità</a:t>
            </a:r>
            <a:r>
              <a:rPr lang="it-IT" sz="2000" dirty="0">
                <a:solidFill>
                  <a:schemeClr val="bg1"/>
                </a:solidFill>
                <a:latin typeface="Century Gothic" pitchFamily="34" charset="0"/>
                <a:ea typeface="Calibri"/>
                <a:cs typeface="Times New Roman"/>
              </a:rPr>
              <a:t>, flessibilità dei processi associativi e percettivi e di ricchezza di ideazione. I</a:t>
            </a:r>
            <a:r>
              <a:rPr lang="it-IT" sz="2000" dirty="0" smtClean="0">
                <a:solidFill>
                  <a:schemeClr val="bg1"/>
                </a:solidFill>
                <a:latin typeface="Century Gothic" pitchFamily="34" charset="0"/>
                <a:ea typeface="Calibri"/>
                <a:cs typeface="Times New Roman"/>
              </a:rPr>
              <a:t>dentità </a:t>
            </a:r>
            <a:r>
              <a:rPr lang="it-IT" sz="2000" dirty="0">
                <a:solidFill>
                  <a:schemeClr val="bg1"/>
                </a:solidFill>
                <a:latin typeface="Century Gothic" pitchFamily="34" charset="0"/>
                <a:ea typeface="Calibri"/>
                <a:cs typeface="Times New Roman"/>
              </a:rPr>
              <a:t>del sé, </a:t>
            </a:r>
            <a:r>
              <a:rPr lang="it-IT" sz="2000" dirty="0" smtClean="0">
                <a:solidFill>
                  <a:schemeClr val="bg1"/>
                </a:solidFill>
                <a:latin typeface="Century Gothic" pitchFamily="34" charset="0"/>
                <a:ea typeface="Calibri"/>
                <a:cs typeface="Times New Roman"/>
              </a:rPr>
              <a:t>identità </a:t>
            </a:r>
            <a:r>
              <a:rPr lang="it-IT" sz="2000" dirty="0">
                <a:solidFill>
                  <a:schemeClr val="bg1"/>
                </a:solidFill>
                <a:latin typeface="Century Gothic" pitchFamily="34" charset="0"/>
                <a:ea typeface="Calibri"/>
                <a:cs typeface="Times New Roman"/>
              </a:rPr>
              <a:t>sessuale, </a:t>
            </a:r>
            <a:r>
              <a:rPr lang="it-IT" sz="2000" dirty="0" smtClean="0">
                <a:solidFill>
                  <a:schemeClr val="bg1"/>
                </a:solidFill>
                <a:latin typeface="Century Gothic" pitchFamily="34" charset="0"/>
                <a:ea typeface="Calibri"/>
                <a:cs typeface="Times New Roman"/>
              </a:rPr>
              <a:t>aspetti </a:t>
            </a:r>
            <a:r>
              <a:rPr lang="it-IT" sz="2000" dirty="0">
                <a:solidFill>
                  <a:schemeClr val="bg1"/>
                </a:solidFill>
                <a:latin typeface="Century Gothic" pitchFamily="34" charset="0"/>
                <a:ea typeface="Calibri"/>
                <a:cs typeface="Times New Roman"/>
              </a:rPr>
              <a:t>affettivi </a:t>
            </a:r>
            <a:r>
              <a:rPr lang="it-IT" sz="2000" dirty="0" smtClean="0">
                <a:solidFill>
                  <a:schemeClr val="bg1"/>
                </a:solidFill>
                <a:latin typeface="Century Gothic" pitchFamily="34" charset="0"/>
                <a:ea typeface="Calibri"/>
                <a:cs typeface="Times New Roman"/>
              </a:rPr>
              <a:t> ecc..]</a:t>
            </a:r>
            <a:endParaRPr lang="it-IT" sz="2000" dirty="0">
              <a:solidFill>
                <a:schemeClr val="bg1"/>
              </a:solidFill>
              <a:latin typeface="Century Gothic" pitchFamily="34" charset="0"/>
              <a:ea typeface="Calibri"/>
              <a:cs typeface="Times New Roman"/>
            </a:endParaRPr>
          </a:p>
          <a:p>
            <a:endParaRPr lang="it-IT" sz="2800" dirty="0">
              <a:solidFill>
                <a:schemeClr val="bg1"/>
              </a:solidFill>
              <a:latin typeface="Century Gothic" pitchFamily="34" charset="0"/>
            </a:endParaRPr>
          </a:p>
        </p:txBody>
      </p:sp>
      <p:sp>
        <p:nvSpPr>
          <p:cNvPr id="12" name="CasellaDiTesto 11"/>
          <p:cNvSpPr txBox="1"/>
          <p:nvPr/>
        </p:nvSpPr>
        <p:spPr>
          <a:xfrm>
            <a:off x="1337794" y="4797152"/>
            <a:ext cx="7164796" cy="1508105"/>
          </a:xfrm>
          <a:prstGeom prst="rect">
            <a:avLst/>
          </a:prstGeom>
          <a:noFill/>
        </p:spPr>
        <p:txBody>
          <a:bodyPr wrap="square" rtlCol="0">
            <a:spAutoFit/>
          </a:bodyPr>
          <a:lstStyle/>
          <a:p>
            <a:pPr marL="457200" indent="-457200">
              <a:buFontTx/>
              <a:buChar char="-"/>
            </a:pPr>
            <a:r>
              <a:rPr lang="it-IT" sz="3200" dirty="0" err="1" smtClean="0">
                <a:solidFill>
                  <a:schemeClr val="bg1"/>
                </a:solidFill>
                <a:latin typeface="Century Gothic" pitchFamily="34" charset="0"/>
              </a:rPr>
              <a:t>Cromestesie</a:t>
            </a:r>
            <a:r>
              <a:rPr lang="it-IT" sz="3200" dirty="0" smtClean="0">
                <a:solidFill>
                  <a:schemeClr val="bg1"/>
                </a:solidFill>
                <a:latin typeface="Century Gothic" pitchFamily="34" charset="0"/>
              </a:rPr>
              <a:t>:  </a:t>
            </a:r>
            <a:r>
              <a:rPr lang="it-IT" sz="3200" dirty="0" smtClean="0">
                <a:solidFill>
                  <a:srgbClr val="FF0000"/>
                </a:solidFill>
                <a:latin typeface="Century Gothic" pitchFamily="34" charset="0"/>
              </a:rPr>
              <a:t>FC    CF   C</a:t>
            </a:r>
          </a:p>
          <a:p>
            <a:r>
              <a:rPr lang="it-IT" sz="2000" dirty="0" smtClean="0">
                <a:solidFill>
                  <a:schemeClr val="bg1"/>
                </a:solidFill>
                <a:latin typeface="Century Gothic" pitchFamily="34" charset="0"/>
              </a:rPr>
              <a:t>[livello </a:t>
            </a:r>
            <a:r>
              <a:rPr lang="it-IT" sz="2000" dirty="0">
                <a:solidFill>
                  <a:schemeClr val="bg1"/>
                </a:solidFill>
                <a:latin typeface="Century Gothic" pitchFamily="34" charset="0"/>
              </a:rPr>
              <a:t>evolutivo e la qualità degli affetti, delle relazioni oggettuali, dell’adattamento sociale ed ambientale ecc</a:t>
            </a:r>
            <a:r>
              <a:rPr lang="it-IT" sz="2000" dirty="0" smtClean="0">
                <a:solidFill>
                  <a:schemeClr val="bg1"/>
                </a:solidFill>
                <a:latin typeface="Century Gothic" pitchFamily="34" charset="0"/>
              </a:rPr>
              <a:t>..]</a:t>
            </a:r>
            <a:endParaRPr lang="it-IT" sz="2000" dirty="0">
              <a:solidFill>
                <a:schemeClr val="bg1"/>
              </a:solidFill>
              <a:latin typeface="Century Gothic" pitchFamily="34" charset="0"/>
            </a:endParaRPr>
          </a:p>
        </p:txBody>
      </p:sp>
    </p:spTree>
    <p:extLst>
      <p:ext uri="{BB962C8B-B14F-4D97-AF65-F5344CB8AC3E}">
        <p14:creationId xmlns:p14="http://schemas.microsoft.com/office/powerpoint/2010/main" xmlns="" val="59546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0">
                                            <p:txEl>
                                              <p:pRg st="0" end="0"/>
                                            </p:txEl>
                                          </p:spTgt>
                                        </p:tgtEl>
                                      </p:cBhvr>
                                    </p:animEffect>
                                    <p:set>
                                      <p:cBhvr>
                                        <p:cTn id="17" dur="1" fill="hold">
                                          <p:stCondLst>
                                            <p:cond delay="499"/>
                                          </p:stCondLst>
                                        </p:cTn>
                                        <p:tgtEl>
                                          <p:spTgt spid="10">
                                            <p:txEl>
                                              <p:pRg st="0" end="0"/>
                                            </p:txEl>
                                          </p:spTgt>
                                        </p:tgtEl>
                                        <p:attrNameLst>
                                          <p:attrName>style.visibility</p:attrName>
                                        </p:attrNameLst>
                                      </p:cBhvr>
                                      <p:to>
                                        <p:strVal val="hidden"/>
                                      </p:to>
                                    </p:set>
                                  </p:childTnLst>
                                </p:cTn>
                              </p:par>
                              <p:par>
                                <p:cTn id="18" presetID="16" presetClass="exit" presetSubtype="21" fill="hold" grpId="0" nodeType="withEffect">
                                  <p:stCondLst>
                                    <p:cond delay="0"/>
                                  </p:stCondLst>
                                  <p:childTnLst>
                                    <p:animEffect transition="out" filter="barn(inVertical)">
                                      <p:cBhvr>
                                        <p:cTn id="19" dur="500"/>
                                        <p:tgtEl>
                                          <p:spTgt spid="10">
                                            <p:txEl>
                                              <p:pRg st="1" end="1"/>
                                            </p:txEl>
                                          </p:spTgt>
                                        </p:tgtEl>
                                      </p:cBhvr>
                                    </p:animEffect>
                                    <p:set>
                                      <p:cBhvr>
                                        <p:cTn id="20" dur="1" fill="hold">
                                          <p:stCondLst>
                                            <p:cond delay="499"/>
                                          </p:stCondLst>
                                        </p:cTn>
                                        <p:tgtEl>
                                          <p:spTgt spid="10">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barn(inVertical)">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barn(inVertical)">
                                      <p:cBhvr>
                                        <p:cTn id="30" dur="5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0" nodeType="clickEffect">
                                  <p:stCondLst>
                                    <p:cond delay="0"/>
                                  </p:stCondLst>
                                  <p:childTnLst>
                                    <p:animEffect transition="out" filter="barn(inVertical)">
                                      <p:cBhvr>
                                        <p:cTn id="34" dur="500"/>
                                        <p:tgtEl>
                                          <p:spTgt spid="11">
                                            <p:txEl>
                                              <p:pRg st="1" end="1"/>
                                            </p:txEl>
                                          </p:spTgt>
                                        </p:tgtEl>
                                      </p:cBhvr>
                                    </p:animEffect>
                                    <p:set>
                                      <p:cBhvr>
                                        <p:cTn id="35" dur="1" fill="hold">
                                          <p:stCondLst>
                                            <p:cond delay="499"/>
                                          </p:stCondLst>
                                        </p:cTn>
                                        <p:tgtEl>
                                          <p:spTgt spid="11">
                                            <p:txEl>
                                              <p:pRg st="1" end="1"/>
                                            </p:txEl>
                                          </p:spTgt>
                                        </p:tgtEl>
                                        <p:attrNameLst>
                                          <p:attrName>style.visibility</p:attrName>
                                        </p:attrNameLst>
                                      </p:cBhvr>
                                      <p:to>
                                        <p:strVal val="hidden"/>
                                      </p:to>
                                    </p:set>
                                  </p:childTnLst>
                                </p:cTn>
                              </p:par>
                              <p:par>
                                <p:cTn id="36" presetID="16" presetClass="exit" presetSubtype="21" fill="hold" grpId="0" nodeType="withEffect">
                                  <p:stCondLst>
                                    <p:cond delay="0"/>
                                  </p:stCondLst>
                                  <p:childTnLst>
                                    <p:animEffect transition="out" filter="barn(inVertical)">
                                      <p:cBhvr>
                                        <p:cTn id="37" dur="500"/>
                                        <p:tgtEl>
                                          <p:spTgt spid="11">
                                            <p:txEl>
                                              <p:pRg st="2" end="2"/>
                                            </p:txEl>
                                          </p:spTgt>
                                        </p:tgtEl>
                                      </p:cBhvr>
                                    </p:animEffect>
                                    <p:set>
                                      <p:cBhvr>
                                        <p:cTn id="38" dur="1" fill="hold">
                                          <p:stCondLst>
                                            <p:cond delay="499"/>
                                          </p:stCondLst>
                                        </p:cTn>
                                        <p:tgtEl>
                                          <p:spTgt spid="11">
                                            <p:txEl>
                                              <p:pRg st="2" end="2"/>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barn(inVertical)">
                                      <p:cBhvr>
                                        <p:cTn id="43" dur="500"/>
                                        <p:tgtEl>
                                          <p:spTgt spid="1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2">
                                            <p:txEl>
                                              <p:pRg st="1" end="1"/>
                                            </p:txEl>
                                          </p:spTgt>
                                        </p:tgtEl>
                                        <p:attrNameLst>
                                          <p:attrName>style.visibility</p:attrName>
                                        </p:attrNameLst>
                                      </p:cBhvr>
                                      <p:to>
                                        <p:strVal val="visible"/>
                                      </p:to>
                                    </p:set>
                                    <p:animEffect transition="in" filter="barn(inVertical)">
                                      <p:cBhvr>
                                        <p:cTn id="48" dur="500"/>
                                        <p:tgtEl>
                                          <p:spTgt spid="12">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grpId="0" nodeType="clickEffect">
                                  <p:stCondLst>
                                    <p:cond delay="0"/>
                                  </p:stCondLst>
                                  <p:childTnLst>
                                    <p:animEffect transition="out" filter="barn(inVertical)">
                                      <p:cBhvr>
                                        <p:cTn id="52" dur="500"/>
                                        <p:tgtEl>
                                          <p:spTgt spid="12">
                                            <p:txEl>
                                              <p:pRg st="0" end="0"/>
                                            </p:txEl>
                                          </p:spTgt>
                                        </p:tgtEl>
                                      </p:cBhvr>
                                    </p:animEffect>
                                    <p:set>
                                      <p:cBhvr>
                                        <p:cTn id="53" dur="1" fill="hold">
                                          <p:stCondLst>
                                            <p:cond delay="499"/>
                                          </p:stCondLst>
                                        </p:cTn>
                                        <p:tgtEl>
                                          <p:spTgt spid="12">
                                            <p:txEl>
                                              <p:pRg st="0" end="0"/>
                                            </p:txEl>
                                          </p:spTgt>
                                        </p:tgtEl>
                                        <p:attrNameLst>
                                          <p:attrName>style.visibility</p:attrName>
                                        </p:attrNameLst>
                                      </p:cBhvr>
                                      <p:to>
                                        <p:strVal val="hidden"/>
                                      </p:to>
                                    </p:set>
                                  </p:childTnLst>
                                </p:cTn>
                              </p:par>
                              <p:par>
                                <p:cTn id="54" presetID="16" presetClass="exit" presetSubtype="21" fill="hold" grpId="0" nodeType="withEffect">
                                  <p:stCondLst>
                                    <p:cond delay="0"/>
                                  </p:stCondLst>
                                  <p:childTnLst>
                                    <p:animEffect transition="out" filter="barn(inVertical)">
                                      <p:cBhvr>
                                        <p:cTn id="55" dur="500"/>
                                        <p:tgtEl>
                                          <p:spTgt spid="12">
                                            <p:txEl>
                                              <p:pRg st="1" end="1"/>
                                            </p:txEl>
                                          </p:spTgt>
                                        </p:tgtEl>
                                      </p:cBhvr>
                                    </p:animEffect>
                                    <p:set>
                                      <p:cBhvr>
                                        <p:cTn id="56" dur="1" fill="hold">
                                          <p:stCondLst>
                                            <p:cond delay="499"/>
                                          </p:stCondLst>
                                        </p:cTn>
                                        <p:tgtEl>
                                          <p:spTgt spid="1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11" grpId="0" build="allAtOnce"/>
      <p:bldP spid="1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Segnaposto contenuto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741368"/>
          </a:xfrm>
          <a:prstGeom prst="rect">
            <a:avLst/>
          </a:prstGeom>
          <a:ln>
            <a:noFill/>
          </a:ln>
          <a:effectLst>
            <a:softEdge rad="112500"/>
          </a:effectLst>
        </p:spPr>
      </p:pic>
      <p:sp>
        <p:nvSpPr>
          <p:cNvPr id="7" name="CasellaDiTesto 6"/>
          <p:cNvSpPr txBox="1"/>
          <p:nvPr/>
        </p:nvSpPr>
        <p:spPr>
          <a:xfrm>
            <a:off x="683568" y="850070"/>
            <a:ext cx="7632848" cy="707886"/>
          </a:xfrm>
          <a:prstGeom prst="rect">
            <a:avLst/>
          </a:prstGeom>
          <a:noFill/>
        </p:spPr>
        <p:txBody>
          <a:bodyPr wrap="square" rtlCol="0">
            <a:spAutoFit/>
          </a:bodyPr>
          <a:lstStyle/>
          <a:p>
            <a:r>
              <a:rPr lang="it-IT" sz="3200" dirty="0" smtClean="0">
                <a:solidFill>
                  <a:srgbClr val="FF0000"/>
                </a:solidFill>
                <a:latin typeface="Century Gothic" pitchFamily="34" charset="0"/>
              </a:rPr>
              <a:t>3 -</a:t>
            </a:r>
            <a:r>
              <a:rPr lang="it-IT" sz="3200" dirty="0" smtClean="0">
                <a:solidFill>
                  <a:schemeClr val="bg1"/>
                </a:solidFill>
                <a:latin typeface="Century Gothic" pitchFamily="34" charset="0"/>
              </a:rPr>
              <a:t> </a:t>
            </a:r>
            <a:r>
              <a:rPr lang="it-IT" sz="4000" dirty="0" smtClean="0">
                <a:solidFill>
                  <a:schemeClr val="bg1"/>
                </a:solidFill>
                <a:latin typeface="Century Gothic" pitchFamily="34" charset="0"/>
              </a:rPr>
              <a:t>Il contenuto:</a:t>
            </a:r>
            <a:endParaRPr lang="it-IT" sz="4000" dirty="0">
              <a:solidFill>
                <a:schemeClr val="bg1"/>
              </a:solidFill>
              <a:latin typeface="Century Gothic" pitchFamily="34" charset="0"/>
            </a:endParaRPr>
          </a:p>
        </p:txBody>
      </p:sp>
      <p:sp>
        <p:nvSpPr>
          <p:cNvPr id="8" name="CasellaDiTesto 7"/>
          <p:cNvSpPr txBox="1"/>
          <p:nvPr/>
        </p:nvSpPr>
        <p:spPr>
          <a:xfrm>
            <a:off x="827584" y="1916832"/>
            <a:ext cx="7920880" cy="2308324"/>
          </a:xfrm>
          <a:prstGeom prst="rect">
            <a:avLst/>
          </a:prstGeom>
          <a:noFill/>
        </p:spPr>
        <p:txBody>
          <a:bodyPr wrap="square" rtlCol="0">
            <a:spAutoFit/>
          </a:bodyPr>
          <a:lstStyle/>
          <a:p>
            <a:pPr algn="just"/>
            <a:r>
              <a:rPr lang="it-IT" sz="2400" dirty="0" smtClean="0">
                <a:solidFill>
                  <a:schemeClr val="bg1"/>
                </a:solidFill>
                <a:latin typeface="Century Gothic" pitchFamily="34" charset="0"/>
              </a:rPr>
              <a:t>…ovvero </a:t>
            </a:r>
            <a:r>
              <a:rPr lang="it-IT" sz="2400" dirty="0">
                <a:solidFill>
                  <a:schemeClr val="bg1"/>
                </a:solidFill>
                <a:latin typeface="Century Gothic" pitchFamily="34" charset="0"/>
              </a:rPr>
              <a:t>il contenuto esplicito della </a:t>
            </a:r>
            <a:r>
              <a:rPr lang="it-IT" sz="2400" dirty="0" smtClean="0">
                <a:solidFill>
                  <a:schemeClr val="bg1"/>
                </a:solidFill>
                <a:latin typeface="Century Gothic" pitchFamily="34" charset="0"/>
              </a:rPr>
              <a:t>risposta; </a:t>
            </a:r>
          </a:p>
          <a:p>
            <a:pPr algn="just"/>
            <a:r>
              <a:rPr lang="it-IT" sz="2400" dirty="0" smtClean="0">
                <a:solidFill>
                  <a:schemeClr val="bg1"/>
                </a:solidFill>
                <a:latin typeface="Century Gothic" pitchFamily="34" charset="0"/>
              </a:rPr>
              <a:t>es</a:t>
            </a:r>
            <a:r>
              <a:rPr lang="it-IT" sz="2400" dirty="0">
                <a:solidFill>
                  <a:schemeClr val="bg1"/>
                </a:solidFill>
                <a:latin typeface="Century Gothic" pitchFamily="34" charset="0"/>
              </a:rPr>
              <a:t>. </a:t>
            </a:r>
            <a:r>
              <a:rPr lang="it-IT" sz="3200" dirty="0" smtClean="0">
                <a:solidFill>
                  <a:srgbClr val="FF0000"/>
                </a:solidFill>
                <a:latin typeface="Century Gothic" pitchFamily="34" charset="0"/>
              </a:rPr>
              <a:t>A</a:t>
            </a:r>
            <a:r>
              <a:rPr lang="it-IT" sz="2400" dirty="0" smtClean="0">
                <a:solidFill>
                  <a:schemeClr val="bg1"/>
                </a:solidFill>
                <a:latin typeface="Century Gothic" pitchFamily="34" charset="0"/>
              </a:rPr>
              <a:t> </a:t>
            </a:r>
            <a:r>
              <a:rPr lang="it-IT" sz="2400" dirty="0">
                <a:solidFill>
                  <a:schemeClr val="bg1"/>
                </a:solidFill>
                <a:latin typeface="Century Gothic" pitchFamily="34" charset="0"/>
              </a:rPr>
              <a:t>per interpretazioni di animali interi, </a:t>
            </a:r>
            <a:r>
              <a:rPr lang="it-IT" sz="3200" dirty="0">
                <a:solidFill>
                  <a:srgbClr val="FF0000"/>
                </a:solidFill>
                <a:latin typeface="Century Gothic" pitchFamily="34" charset="0"/>
              </a:rPr>
              <a:t>H</a:t>
            </a:r>
            <a:r>
              <a:rPr lang="it-IT" sz="2400" dirty="0">
                <a:solidFill>
                  <a:schemeClr val="bg1"/>
                </a:solidFill>
                <a:latin typeface="Century Gothic" pitchFamily="34" charset="0"/>
              </a:rPr>
              <a:t> di figure umane intere, </a:t>
            </a:r>
            <a:r>
              <a:rPr lang="it-IT" sz="3200" dirty="0" err="1">
                <a:solidFill>
                  <a:srgbClr val="FF0000"/>
                </a:solidFill>
                <a:latin typeface="Century Gothic" pitchFamily="34" charset="0"/>
              </a:rPr>
              <a:t>Anat</a:t>
            </a:r>
            <a:r>
              <a:rPr lang="it-IT" sz="2400" dirty="0">
                <a:solidFill>
                  <a:schemeClr val="bg1"/>
                </a:solidFill>
                <a:latin typeface="Century Gothic" pitchFamily="34" charset="0"/>
              </a:rPr>
              <a:t> riferite a parti interne del corpo umano ed animale, </a:t>
            </a:r>
            <a:r>
              <a:rPr lang="it-IT" sz="3200" dirty="0" smtClean="0">
                <a:solidFill>
                  <a:srgbClr val="FF0000"/>
                </a:solidFill>
                <a:latin typeface="Century Gothic" pitchFamily="34" charset="0"/>
              </a:rPr>
              <a:t>Sex</a:t>
            </a:r>
            <a:r>
              <a:rPr lang="it-IT" sz="2400" dirty="0" smtClean="0">
                <a:solidFill>
                  <a:schemeClr val="bg1"/>
                </a:solidFill>
                <a:latin typeface="Century Gothic" pitchFamily="34" charset="0"/>
              </a:rPr>
              <a:t> per organi sessuali </a:t>
            </a:r>
            <a:r>
              <a:rPr lang="it-IT" sz="2400" dirty="0" err="1" smtClean="0">
                <a:solidFill>
                  <a:schemeClr val="bg1"/>
                </a:solidFill>
                <a:latin typeface="Century Gothic" pitchFamily="34" charset="0"/>
              </a:rPr>
              <a:t>ecc</a:t>
            </a:r>
            <a:r>
              <a:rPr lang="it-IT" sz="2400" dirty="0">
                <a:solidFill>
                  <a:schemeClr val="bg1"/>
                </a:solidFill>
                <a:latin typeface="Century Gothic" pitchFamily="34" charset="0"/>
              </a:rPr>
              <a:t>…. .</a:t>
            </a:r>
          </a:p>
        </p:txBody>
      </p:sp>
      <p:sp>
        <p:nvSpPr>
          <p:cNvPr id="9" name="CasellaDiTesto 8"/>
          <p:cNvSpPr txBox="1"/>
          <p:nvPr/>
        </p:nvSpPr>
        <p:spPr>
          <a:xfrm>
            <a:off x="827584" y="4653136"/>
            <a:ext cx="8136904" cy="1938992"/>
          </a:xfrm>
          <a:prstGeom prst="rect">
            <a:avLst/>
          </a:prstGeom>
          <a:noFill/>
        </p:spPr>
        <p:txBody>
          <a:bodyPr wrap="square" rtlCol="0">
            <a:spAutoFit/>
          </a:bodyPr>
          <a:lstStyle/>
          <a:p>
            <a:pPr algn="just"/>
            <a:r>
              <a:rPr lang="it-IT" sz="2400" dirty="0">
                <a:solidFill>
                  <a:schemeClr val="bg1"/>
                </a:solidFill>
                <a:latin typeface="Century Gothic" pitchFamily="34" charset="0"/>
              </a:rPr>
              <a:t>Oltre che per i significati simbolici, i contenuti sono valutati in base alla loro varietà, per quantità e qualità, e rivelano le rappresentazioni mentali del soggetto, l’organizzazione dei pensieri e degli interessi.</a:t>
            </a:r>
          </a:p>
        </p:txBody>
      </p:sp>
    </p:spTree>
    <p:extLst>
      <p:ext uri="{BB962C8B-B14F-4D97-AF65-F5344CB8AC3E}">
        <p14:creationId xmlns:p14="http://schemas.microsoft.com/office/powerpoint/2010/main" xmlns="" val="89893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0" nodeType="clickEffect">
                                  <p:stCondLst>
                                    <p:cond delay="0"/>
                                  </p:stCondLst>
                                  <p:childTnLst>
                                    <p:animEffect transition="out" filter="barn(inVertical)">
                                      <p:cBhvr>
                                        <p:cTn id="14" dur="500"/>
                                        <p:tgtEl>
                                          <p:spTgt spid="8">
                                            <p:txEl>
                                              <p:pRg st="0" end="0"/>
                                            </p:txEl>
                                          </p:spTgt>
                                        </p:tgtEl>
                                      </p:cBhvr>
                                    </p:animEffect>
                                    <p:set>
                                      <p:cBhvr>
                                        <p:cTn id="15" dur="1" fill="hold">
                                          <p:stCondLst>
                                            <p:cond delay="499"/>
                                          </p:stCondLst>
                                        </p:cTn>
                                        <p:tgtEl>
                                          <p:spTgt spid="8">
                                            <p:txEl>
                                              <p:pRg st="0" end="0"/>
                                            </p:txEl>
                                          </p:spTgt>
                                        </p:tgtEl>
                                        <p:attrNameLst>
                                          <p:attrName>style.visibility</p:attrName>
                                        </p:attrNameLst>
                                      </p:cBhvr>
                                      <p:to>
                                        <p:strVal val="hidden"/>
                                      </p:to>
                                    </p:set>
                                  </p:childTnLst>
                                </p:cTn>
                              </p:par>
                              <p:par>
                                <p:cTn id="16" presetID="16" presetClass="exit" presetSubtype="21" fill="hold" grpId="0" nodeType="withEffect">
                                  <p:stCondLst>
                                    <p:cond delay="0"/>
                                  </p:stCondLst>
                                  <p:childTnLst>
                                    <p:animEffect transition="out" filter="barn(inVertical)">
                                      <p:cBhvr>
                                        <p:cTn id="17" dur="500"/>
                                        <p:tgtEl>
                                          <p:spTgt spid="8">
                                            <p:txEl>
                                              <p:pRg st="1" end="1"/>
                                            </p:txEl>
                                          </p:spTgt>
                                        </p:tgtEl>
                                      </p:cBhvr>
                                    </p:animEffect>
                                    <p:set>
                                      <p:cBhvr>
                                        <p:cTn id="18" dur="1" fill="hold">
                                          <p:stCondLst>
                                            <p:cond delay="499"/>
                                          </p:stCondLst>
                                        </p:cTn>
                                        <p:tgtEl>
                                          <p:spTgt spid="8">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0" nodeType="clickEffect">
                                  <p:stCondLst>
                                    <p:cond delay="0"/>
                                  </p:stCondLst>
                                  <p:childTnLst>
                                    <p:animEffect transition="out" filter="barn(inVertical)">
                                      <p:cBhvr>
                                        <p:cTn id="27" dur="500"/>
                                        <p:tgtEl>
                                          <p:spTgt spid="9">
                                            <p:txEl>
                                              <p:pRg st="0" end="0"/>
                                            </p:txEl>
                                          </p:spTgt>
                                        </p:tgtEl>
                                      </p:cBhvr>
                                    </p:animEffect>
                                    <p:set>
                                      <p:cBhvr>
                                        <p:cTn id="28"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p:txBody>
      </p:sp>
      <p:pic>
        <p:nvPicPr>
          <p:cNvPr id="4" name="Segnaposto contenuto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a:noFill/>
          </a:ln>
          <a:effectLst>
            <a:softEdge rad="112500"/>
          </a:effectLst>
        </p:spPr>
      </p:pic>
      <p:sp>
        <p:nvSpPr>
          <p:cNvPr id="5" name="CasellaDiTesto 4"/>
          <p:cNvSpPr txBox="1"/>
          <p:nvPr/>
        </p:nvSpPr>
        <p:spPr>
          <a:xfrm>
            <a:off x="539552" y="908720"/>
            <a:ext cx="7632848" cy="707886"/>
          </a:xfrm>
          <a:prstGeom prst="rect">
            <a:avLst/>
          </a:prstGeom>
          <a:noFill/>
        </p:spPr>
        <p:txBody>
          <a:bodyPr wrap="square" rtlCol="0">
            <a:spAutoFit/>
          </a:bodyPr>
          <a:lstStyle/>
          <a:p>
            <a:r>
              <a:rPr lang="it-IT" sz="4000" dirty="0" smtClean="0">
                <a:solidFill>
                  <a:srgbClr val="FF0000"/>
                </a:solidFill>
                <a:latin typeface="Century Gothic" pitchFamily="34" charset="0"/>
              </a:rPr>
              <a:t>4 – </a:t>
            </a:r>
            <a:r>
              <a:rPr lang="it-IT" sz="4000" dirty="0" smtClean="0">
                <a:solidFill>
                  <a:schemeClr val="bg1"/>
                </a:solidFill>
                <a:latin typeface="Century Gothic" pitchFamily="34" charset="0"/>
              </a:rPr>
              <a:t>La frequenza:</a:t>
            </a:r>
            <a:endParaRPr lang="it-IT" sz="4000" dirty="0">
              <a:solidFill>
                <a:schemeClr val="bg1"/>
              </a:solidFill>
              <a:latin typeface="Century Gothic" pitchFamily="34" charset="0"/>
            </a:endParaRPr>
          </a:p>
        </p:txBody>
      </p:sp>
      <p:sp>
        <p:nvSpPr>
          <p:cNvPr id="6" name="CasellaDiTesto 5"/>
          <p:cNvSpPr txBox="1"/>
          <p:nvPr/>
        </p:nvSpPr>
        <p:spPr>
          <a:xfrm>
            <a:off x="395536" y="1988840"/>
            <a:ext cx="8352928" cy="2246769"/>
          </a:xfrm>
          <a:prstGeom prst="rect">
            <a:avLst/>
          </a:prstGeom>
          <a:noFill/>
        </p:spPr>
        <p:txBody>
          <a:bodyPr wrap="square" rtlCol="0">
            <a:spAutoFit/>
          </a:bodyPr>
          <a:lstStyle/>
          <a:p>
            <a:pPr algn="ctr"/>
            <a:r>
              <a:rPr lang="it-IT" sz="2800" dirty="0" smtClean="0">
                <a:solidFill>
                  <a:schemeClr val="bg1"/>
                </a:solidFill>
                <a:latin typeface="Century Gothic" pitchFamily="34" charset="0"/>
              </a:rPr>
              <a:t>In </a:t>
            </a:r>
            <a:r>
              <a:rPr lang="it-IT" sz="2800" dirty="0">
                <a:solidFill>
                  <a:schemeClr val="bg1"/>
                </a:solidFill>
                <a:latin typeface="Century Gothic" pitchFamily="34" charset="0"/>
              </a:rPr>
              <a:t>relazione alle statistiche nazionali per valutare se una risposta è data frequentemente </a:t>
            </a:r>
            <a:r>
              <a:rPr lang="it-IT" sz="2800" dirty="0">
                <a:solidFill>
                  <a:srgbClr val="FF0000"/>
                </a:solidFill>
                <a:latin typeface="Century Gothic" pitchFamily="34" charset="0"/>
              </a:rPr>
              <a:t>V </a:t>
            </a:r>
            <a:r>
              <a:rPr lang="it-IT" sz="2800" dirty="0">
                <a:solidFill>
                  <a:schemeClr val="bg1"/>
                </a:solidFill>
                <a:latin typeface="Century Gothic" pitchFamily="34" charset="0"/>
              </a:rPr>
              <a:t>dette</a:t>
            </a:r>
            <a:r>
              <a:rPr lang="it-IT" sz="2800" dirty="0">
                <a:solidFill>
                  <a:srgbClr val="FF0000"/>
                </a:solidFill>
                <a:latin typeface="Century Gothic" pitchFamily="34" charset="0"/>
              </a:rPr>
              <a:t> volgari</a:t>
            </a:r>
            <a:r>
              <a:rPr lang="it-IT" sz="2800" dirty="0">
                <a:solidFill>
                  <a:schemeClr val="bg1"/>
                </a:solidFill>
                <a:latin typeface="Century Gothic" pitchFamily="34" charset="0"/>
              </a:rPr>
              <a:t>, meno frequentemente </a:t>
            </a:r>
            <a:r>
              <a:rPr lang="it-IT" sz="2800" dirty="0">
                <a:solidFill>
                  <a:srgbClr val="FF0000"/>
                </a:solidFill>
                <a:latin typeface="Century Gothic" pitchFamily="34" charset="0"/>
              </a:rPr>
              <a:t>(V) </a:t>
            </a:r>
            <a:r>
              <a:rPr lang="it-IT" sz="2800" dirty="0">
                <a:solidFill>
                  <a:schemeClr val="bg1"/>
                </a:solidFill>
                <a:latin typeface="Century Gothic" pitchFamily="34" charset="0"/>
              </a:rPr>
              <a:t>dette</a:t>
            </a:r>
            <a:r>
              <a:rPr lang="it-IT" sz="2800" dirty="0">
                <a:solidFill>
                  <a:srgbClr val="FF0000"/>
                </a:solidFill>
                <a:latin typeface="Century Gothic" pitchFamily="34" charset="0"/>
              </a:rPr>
              <a:t> semi volgari </a:t>
            </a:r>
            <a:r>
              <a:rPr lang="it-IT" sz="2800" dirty="0">
                <a:solidFill>
                  <a:schemeClr val="bg1"/>
                </a:solidFill>
                <a:latin typeface="Century Gothic" pitchFamily="34" charset="0"/>
              </a:rPr>
              <a:t>oppure raramente o quasi mai </a:t>
            </a:r>
            <a:r>
              <a:rPr lang="it-IT" sz="2800" dirty="0">
                <a:solidFill>
                  <a:srgbClr val="FF0000"/>
                </a:solidFill>
                <a:latin typeface="Century Gothic" pitchFamily="34" charset="0"/>
              </a:rPr>
              <a:t>O </a:t>
            </a:r>
            <a:r>
              <a:rPr lang="it-IT" sz="2800" dirty="0">
                <a:solidFill>
                  <a:schemeClr val="bg1"/>
                </a:solidFill>
                <a:latin typeface="Century Gothic" pitchFamily="34" charset="0"/>
              </a:rPr>
              <a:t>dette</a:t>
            </a:r>
            <a:r>
              <a:rPr lang="it-IT" sz="2800" dirty="0">
                <a:solidFill>
                  <a:srgbClr val="FF0000"/>
                </a:solidFill>
                <a:latin typeface="Century Gothic" pitchFamily="34" charset="0"/>
              </a:rPr>
              <a:t> originali</a:t>
            </a:r>
            <a:r>
              <a:rPr lang="it-IT" sz="2800" dirty="0">
                <a:solidFill>
                  <a:schemeClr val="bg1"/>
                </a:solidFill>
                <a:latin typeface="Century Gothic" pitchFamily="34" charset="0"/>
              </a:rPr>
              <a:t>.</a:t>
            </a:r>
          </a:p>
        </p:txBody>
      </p:sp>
      <p:sp>
        <p:nvSpPr>
          <p:cNvPr id="7" name="CasellaDiTesto 6"/>
          <p:cNvSpPr txBox="1"/>
          <p:nvPr/>
        </p:nvSpPr>
        <p:spPr>
          <a:xfrm>
            <a:off x="539552" y="4509120"/>
            <a:ext cx="8208912" cy="1815882"/>
          </a:xfrm>
          <a:prstGeom prst="rect">
            <a:avLst/>
          </a:prstGeom>
          <a:noFill/>
        </p:spPr>
        <p:txBody>
          <a:bodyPr wrap="square" rtlCol="0">
            <a:spAutoFit/>
          </a:bodyPr>
          <a:lstStyle/>
          <a:p>
            <a:pPr algn="ctr"/>
            <a:r>
              <a:rPr lang="it-IT" sz="2800" dirty="0" smtClean="0">
                <a:solidFill>
                  <a:schemeClr val="bg1"/>
                </a:solidFill>
                <a:latin typeface="Century Gothic" pitchFamily="34" charset="0"/>
              </a:rPr>
              <a:t>Indicano  </a:t>
            </a:r>
            <a:r>
              <a:rPr lang="it-IT" sz="2800" dirty="0">
                <a:solidFill>
                  <a:schemeClr val="bg1"/>
                </a:solidFill>
                <a:latin typeface="Century Gothic" pitchFamily="34" charset="0"/>
              </a:rPr>
              <a:t>il funzionamento dei processi percettivo-associativi, la capacità di adattamento all’ambiente, la duttilità di pensiero o la stereotipia </a:t>
            </a:r>
            <a:r>
              <a:rPr lang="it-IT" sz="2800" dirty="0" err="1">
                <a:solidFill>
                  <a:schemeClr val="bg1"/>
                </a:solidFill>
                <a:latin typeface="Century Gothic" pitchFamily="34" charset="0"/>
              </a:rPr>
              <a:t>ecc</a:t>
            </a:r>
            <a:r>
              <a:rPr lang="it-IT" sz="2800" dirty="0">
                <a:solidFill>
                  <a:schemeClr val="bg1"/>
                </a:solidFill>
                <a:latin typeface="Century Gothic" pitchFamily="34" charset="0"/>
              </a:rPr>
              <a:t>…</a:t>
            </a:r>
          </a:p>
        </p:txBody>
      </p:sp>
    </p:spTree>
    <p:extLst>
      <p:ext uri="{BB962C8B-B14F-4D97-AF65-F5344CB8AC3E}">
        <p14:creationId xmlns:p14="http://schemas.microsoft.com/office/powerpoint/2010/main" xmlns="" val="155829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6">
                                            <p:txEl>
                                              <p:pRg st="0" end="0"/>
                                            </p:txEl>
                                          </p:spTgt>
                                        </p:tgtEl>
                                      </p:cBhvr>
                                    </p:animEffect>
                                    <p:set>
                                      <p:cBhvr>
                                        <p:cTn id="12"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7">
                                            <p:txEl>
                                              <p:pRg st="0" end="0"/>
                                            </p:txEl>
                                          </p:spTgt>
                                        </p:tgtEl>
                                      </p:cBhvr>
                                    </p:animEffect>
                                    <p:set>
                                      <p:cBhvr>
                                        <p:cTn id="22"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p:txBody>
          <a:bodyPr/>
          <a:lstStyle/>
          <a:p>
            <a:endParaRPr lang="it-IT" dirty="0"/>
          </a:p>
        </p:txBody>
      </p:sp>
      <p:pic>
        <p:nvPicPr>
          <p:cNvPr id="6" name="Segnaposto contenuto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a:noFill/>
          </a:ln>
          <a:effectLst>
            <a:softEdge rad="112500"/>
          </a:effectLst>
        </p:spPr>
      </p:pic>
      <p:sp>
        <p:nvSpPr>
          <p:cNvPr id="7" name="CasellaDiTesto 6"/>
          <p:cNvSpPr txBox="1"/>
          <p:nvPr/>
        </p:nvSpPr>
        <p:spPr>
          <a:xfrm>
            <a:off x="539552" y="1052736"/>
            <a:ext cx="8064896" cy="707886"/>
          </a:xfrm>
          <a:prstGeom prst="rect">
            <a:avLst/>
          </a:prstGeom>
          <a:noFill/>
        </p:spPr>
        <p:txBody>
          <a:bodyPr wrap="square" rtlCol="0">
            <a:spAutoFit/>
          </a:bodyPr>
          <a:lstStyle/>
          <a:p>
            <a:r>
              <a:rPr lang="it-IT" sz="4000" dirty="0" smtClean="0">
                <a:solidFill>
                  <a:srgbClr val="FF0000"/>
                </a:solidFill>
                <a:latin typeface="Century Gothic" pitchFamily="34" charset="0"/>
              </a:rPr>
              <a:t>5 – </a:t>
            </a:r>
            <a:r>
              <a:rPr lang="it-IT" sz="4000" dirty="0" smtClean="0">
                <a:solidFill>
                  <a:schemeClr val="bg1"/>
                </a:solidFill>
                <a:latin typeface="Century Gothic" pitchFamily="34" charset="0"/>
              </a:rPr>
              <a:t>Le manifestazioni particolari:</a:t>
            </a:r>
            <a:endParaRPr lang="it-IT" sz="4000" dirty="0">
              <a:solidFill>
                <a:schemeClr val="bg1"/>
              </a:solidFill>
              <a:latin typeface="Century Gothic" pitchFamily="34" charset="0"/>
            </a:endParaRPr>
          </a:p>
        </p:txBody>
      </p:sp>
      <p:sp>
        <p:nvSpPr>
          <p:cNvPr id="8" name="CasellaDiTesto 7"/>
          <p:cNvSpPr txBox="1"/>
          <p:nvPr/>
        </p:nvSpPr>
        <p:spPr>
          <a:xfrm>
            <a:off x="539552" y="2348880"/>
            <a:ext cx="8064896" cy="3539430"/>
          </a:xfrm>
          <a:prstGeom prst="rect">
            <a:avLst/>
          </a:prstGeom>
          <a:noFill/>
        </p:spPr>
        <p:txBody>
          <a:bodyPr wrap="square" rtlCol="0">
            <a:spAutoFit/>
          </a:bodyPr>
          <a:lstStyle/>
          <a:p>
            <a:pPr algn="ctr"/>
            <a:r>
              <a:rPr lang="it-IT" sz="2800" dirty="0" smtClean="0">
                <a:solidFill>
                  <a:schemeClr val="bg1"/>
                </a:solidFill>
                <a:latin typeface="Century Gothic" pitchFamily="34" charset="0"/>
              </a:rPr>
              <a:t> </a:t>
            </a:r>
            <a:r>
              <a:rPr lang="it-IT" sz="2800" dirty="0">
                <a:solidFill>
                  <a:schemeClr val="bg1"/>
                </a:solidFill>
                <a:latin typeface="Century Gothic" pitchFamily="34" charset="0"/>
              </a:rPr>
              <a:t>quelle caratteristiche di risposta che non rientrano nelle altre 4 categorie e che, a livello psicodiagnostico, è opportuno rilevare perché forniscono maggiori informazioni delle condizioni psichiche del soggetto e del suo livello evolutivo, da un livello primitivo a uno più patologico comprensivo anche dei disturbi organici.</a:t>
            </a:r>
          </a:p>
        </p:txBody>
      </p:sp>
    </p:spTree>
    <p:extLst>
      <p:ext uri="{BB962C8B-B14F-4D97-AF65-F5344CB8AC3E}">
        <p14:creationId xmlns:p14="http://schemas.microsoft.com/office/powerpoint/2010/main" xmlns="" val="204901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9248" y="10209"/>
            <a:ext cx="9036496" cy="6858000"/>
          </a:xfrm>
          <a:prstGeom prst="rect">
            <a:avLst/>
          </a:prstGeom>
          <a:ln>
            <a:noFill/>
          </a:ln>
          <a:effectLst>
            <a:softEdge rad="112500"/>
          </a:effectLst>
        </p:spPr>
      </p:pic>
      <p:sp>
        <p:nvSpPr>
          <p:cNvPr id="5" name="CasellaDiTesto 4"/>
          <p:cNvSpPr txBox="1"/>
          <p:nvPr/>
        </p:nvSpPr>
        <p:spPr>
          <a:xfrm>
            <a:off x="1763688" y="1628800"/>
            <a:ext cx="5832648" cy="2800767"/>
          </a:xfrm>
          <a:prstGeom prst="rect">
            <a:avLst/>
          </a:prstGeom>
          <a:noFill/>
        </p:spPr>
        <p:txBody>
          <a:bodyPr wrap="square" rtlCol="0">
            <a:spAutoFit/>
          </a:bodyPr>
          <a:lstStyle/>
          <a:p>
            <a:pPr algn="ctr"/>
            <a:r>
              <a:rPr lang="it-IT" sz="4400" dirty="0" smtClean="0">
                <a:solidFill>
                  <a:schemeClr val="bg1"/>
                </a:solidFill>
                <a:latin typeface="Century Gothic" pitchFamily="34" charset="0"/>
              </a:rPr>
              <a:t>Tabella degli indici e  fattori </a:t>
            </a:r>
            <a:r>
              <a:rPr lang="it-IT" sz="4400" dirty="0" err="1" smtClean="0">
                <a:solidFill>
                  <a:schemeClr val="bg1"/>
                </a:solidFill>
                <a:latin typeface="Century Gothic" pitchFamily="34" charset="0"/>
              </a:rPr>
              <a:t>Rorschch</a:t>
            </a:r>
            <a:r>
              <a:rPr lang="it-IT" sz="4400" dirty="0" smtClean="0">
                <a:solidFill>
                  <a:schemeClr val="bg1"/>
                </a:solidFill>
                <a:latin typeface="Century Gothic" pitchFamily="34" charset="0"/>
              </a:rPr>
              <a:t> nei valori medi e in quelli più significativi</a:t>
            </a:r>
            <a:endParaRPr lang="it-IT" sz="4400" dirty="0">
              <a:solidFill>
                <a:schemeClr val="bg1"/>
              </a:solidFill>
              <a:latin typeface="Century Gothic" pitchFamily="34" charset="0"/>
            </a:endParaRPr>
          </a:p>
        </p:txBody>
      </p:sp>
    </p:spTree>
    <p:extLst>
      <p:ext uri="{BB962C8B-B14F-4D97-AF65-F5344CB8AC3E}">
        <p14:creationId xmlns:p14="http://schemas.microsoft.com/office/powerpoint/2010/main" xmlns="" val="1766560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alpha val="91000"/>
          </a:schemeClr>
        </a:solidFill>
        <a:effectLst/>
      </p:bgPr>
    </p:bg>
    <p:spTree>
      <p:nvGrpSpPr>
        <p:cNvPr id="1" name=""/>
        <p:cNvGrpSpPr/>
        <p:nvPr/>
      </p:nvGrpSpPr>
      <p:grpSpPr>
        <a:xfrm>
          <a:off x="0" y="0"/>
          <a:ext cx="0" cy="0"/>
          <a:chOff x="0" y="0"/>
          <a:chExt cx="0" cy="0"/>
        </a:xfrm>
      </p:grpSpPr>
      <p:pic>
        <p:nvPicPr>
          <p:cNvPr id="3" name="Segnaposto contenuto 2"/>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635896" y="116632"/>
            <a:ext cx="5508104" cy="5256584"/>
          </a:xfrm>
        </p:spPr>
      </p:pic>
      <p:sp>
        <p:nvSpPr>
          <p:cNvPr id="5" name="CasellaDiTesto 4"/>
          <p:cNvSpPr txBox="1"/>
          <p:nvPr/>
        </p:nvSpPr>
        <p:spPr>
          <a:xfrm>
            <a:off x="467544" y="620688"/>
            <a:ext cx="4752528" cy="1323439"/>
          </a:xfrm>
          <a:prstGeom prst="rect">
            <a:avLst/>
          </a:prstGeom>
          <a:noFill/>
        </p:spPr>
        <p:txBody>
          <a:bodyPr wrap="square" rtlCol="0">
            <a:spAutoFit/>
          </a:bodyPr>
          <a:lstStyle/>
          <a:p>
            <a:r>
              <a:rPr lang="it-IT" sz="4000" dirty="0" smtClean="0">
                <a:solidFill>
                  <a:schemeClr val="bg1"/>
                </a:solidFill>
                <a:latin typeface="Century Gothic" pitchFamily="34" charset="0"/>
              </a:rPr>
              <a:t>Diagnosi differenziale:</a:t>
            </a:r>
            <a:endParaRPr lang="it-IT" sz="4000" dirty="0">
              <a:solidFill>
                <a:schemeClr val="bg1"/>
              </a:solidFill>
              <a:latin typeface="Century Gothic" pitchFamily="34" charset="0"/>
            </a:endParaRPr>
          </a:p>
        </p:txBody>
      </p:sp>
      <p:sp>
        <p:nvSpPr>
          <p:cNvPr id="6" name="CasellaDiTesto 5"/>
          <p:cNvSpPr txBox="1"/>
          <p:nvPr/>
        </p:nvSpPr>
        <p:spPr>
          <a:xfrm>
            <a:off x="683568" y="2636912"/>
            <a:ext cx="5400600" cy="3539430"/>
          </a:xfrm>
          <a:prstGeom prst="rect">
            <a:avLst/>
          </a:prstGeom>
          <a:noFill/>
        </p:spPr>
        <p:txBody>
          <a:bodyPr wrap="square" rtlCol="0">
            <a:spAutoFit/>
          </a:bodyPr>
          <a:lstStyle/>
          <a:p>
            <a:r>
              <a:rPr lang="it-IT" sz="2800" dirty="0" smtClean="0">
                <a:solidFill>
                  <a:schemeClr val="bg1"/>
                </a:solidFill>
                <a:latin typeface="Century Gothic" pitchFamily="34" charset="0"/>
              </a:rPr>
              <a:t>-   Esame di realtà</a:t>
            </a:r>
          </a:p>
          <a:p>
            <a:pPr marL="457200" indent="-457200">
              <a:buFontTx/>
              <a:buChar char="-"/>
            </a:pPr>
            <a:r>
              <a:rPr lang="it-IT" sz="2800" dirty="0" smtClean="0">
                <a:solidFill>
                  <a:schemeClr val="bg1"/>
                </a:solidFill>
                <a:latin typeface="Century Gothic" pitchFamily="34" charset="0"/>
              </a:rPr>
              <a:t>Affetti</a:t>
            </a:r>
          </a:p>
          <a:p>
            <a:pPr marL="457200" indent="-457200">
              <a:buFontTx/>
              <a:buChar char="-"/>
            </a:pPr>
            <a:r>
              <a:rPr lang="it-IT" sz="2800" dirty="0" smtClean="0">
                <a:solidFill>
                  <a:schemeClr val="bg1"/>
                </a:solidFill>
                <a:latin typeface="Century Gothic" pitchFamily="34" charset="0"/>
              </a:rPr>
              <a:t>Sessualità</a:t>
            </a:r>
          </a:p>
          <a:p>
            <a:pPr marL="457200" indent="-457200">
              <a:buFontTx/>
              <a:buChar char="-"/>
            </a:pPr>
            <a:r>
              <a:rPr lang="it-IT" sz="2800" dirty="0" smtClean="0">
                <a:solidFill>
                  <a:schemeClr val="bg1"/>
                </a:solidFill>
                <a:latin typeface="Century Gothic" pitchFamily="34" charset="0"/>
              </a:rPr>
              <a:t>Rapporto tra Io e Es: processo primario e secondario</a:t>
            </a:r>
          </a:p>
          <a:p>
            <a:pPr marL="457200" indent="-457200">
              <a:buFontTx/>
              <a:buChar char="-"/>
            </a:pPr>
            <a:r>
              <a:rPr lang="it-IT" sz="2800" dirty="0" smtClean="0">
                <a:solidFill>
                  <a:schemeClr val="bg1"/>
                </a:solidFill>
                <a:latin typeface="Century Gothic" pitchFamily="34" charset="0"/>
              </a:rPr>
              <a:t>Super-Io</a:t>
            </a:r>
          </a:p>
          <a:p>
            <a:pPr marL="457200" indent="-457200">
              <a:buFontTx/>
              <a:buChar char="-"/>
            </a:pPr>
            <a:r>
              <a:rPr lang="it-IT" sz="2800" dirty="0" smtClean="0">
                <a:solidFill>
                  <a:schemeClr val="bg1"/>
                </a:solidFill>
                <a:latin typeface="Century Gothic" pitchFamily="34" charset="0"/>
              </a:rPr>
              <a:t>Modalità difensive</a:t>
            </a:r>
            <a:endParaRPr lang="it-IT" sz="2800" dirty="0">
              <a:solidFill>
                <a:schemeClr val="bg1"/>
              </a:solidFill>
              <a:latin typeface="Century Gothic" pitchFamily="34" charset="0"/>
            </a:endParaRPr>
          </a:p>
        </p:txBody>
      </p:sp>
      <p:sp>
        <p:nvSpPr>
          <p:cNvPr id="7" name="CasellaDiTesto 6"/>
          <p:cNvSpPr txBox="1"/>
          <p:nvPr/>
        </p:nvSpPr>
        <p:spPr>
          <a:xfrm>
            <a:off x="5220072" y="6299445"/>
            <a:ext cx="3744416" cy="338554"/>
          </a:xfrm>
          <a:prstGeom prst="rect">
            <a:avLst/>
          </a:prstGeom>
          <a:noFill/>
        </p:spPr>
        <p:txBody>
          <a:bodyPr wrap="square" rtlCol="0">
            <a:spAutoFit/>
          </a:bodyPr>
          <a:lstStyle/>
          <a:p>
            <a:r>
              <a:rPr lang="it-IT" sz="1600" dirty="0" smtClean="0">
                <a:solidFill>
                  <a:schemeClr val="bg1"/>
                </a:solidFill>
                <a:latin typeface="Century Gothic" pitchFamily="34" charset="0"/>
              </a:rPr>
              <a:t>* Dalla Scuola Romana </a:t>
            </a:r>
            <a:r>
              <a:rPr lang="it-IT" sz="1600" dirty="0" err="1" smtClean="0">
                <a:solidFill>
                  <a:schemeClr val="bg1"/>
                </a:solidFill>
                <a:latin typeface="Century Gothic" pitchFamily="34" charset="0"/>
              </a:rPr>
              <a:t>Rorschach</a:t>
            </a:r>
            <a:endParaRPr lang="it-IT" sz="1600" dirty="0">
              <a:solidFill>
                <a:schemeClr val="bg1"/>
              </a:solidFill>
              <a:latin typeface="Century Gothic" pitchFamily="34" charset="0"/>
            </a:endParaRPr>
          </a:p>
        </p:txBody>
      </p:sp>
    </p:spTree>
    <p:extLst>
      <p:ext uri="{BB962C8B-B14F-4D97-AF65-F5344CB8AC3E}">
        <p14:creationId xmlns:p14="http://schemas.microsoft.com/office/powerpoint/2010/main" xmlns="" val="2476654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67544" y="1052736"/>
            <a:ext cx="5400600" cy="4826000"/>
          </a:xfrm>
          <a:prstGeom prst="rect">
            <a:avLst/>
          </a:prstGeom>
          <a:ln>
            <a:noFill/>
          </a:ln>
          <a:effectLst>
            <a:softEdge rad="112500"/>
          </a:effectLst>
        </p:spPr>
      </p:pic>
      <p:sp>
        <p:nvSpPr>
          <p:cNvPr id="6" name="CasellaDiTesto 5"/>
          <p:cNvSpPr txBox="1"/>
          <p:nvPr/>
        </p:nvSpPr>
        <p:spPr>
          <a:xfrm>
            <a:off x="5890457" y="764704"/>
            <a:ext cx="2952328" cy="5632311"/>
          </a:xfrm>
          <a:prstGeom prst="rect">
            <a:avLst/>
          </a:prstGeom>
          <a:noFill/>
        </p:spPr>
        <p:txBody>
          <a:bodyPr wrap="square" rtlCol="0">
            <a:spAutoFit/>
          </a:bodyPr>
          <a:lstStyle/>
          <a:p>
            <a:r>
              <a:rPr lang="it-IT" sz="4000" dirty="0">
                <a:solidFill>
                  <a:schemeClr val="bg1"/>
                </a:solidFill>
                <a:latin typeface="Century Gothic" pitchFamily="34" charset="0"/>
              </a:rPr>
              <a:t>«Bisogna avere il tutto se si vuole studiare con successo le parti».        	</a:t>
            </a:r>
            <a:r>
              <a:rPr lang="it-IT" sz="2800" dirty="0">
                <a:solidFill>
                  <a:schemeClr val="bg1"/>
                </a:solidFill>
                <a:latin typeface="Century Gothic" pitchFamily="34" charset="0"/>
              </a:rPr>
              <a:t>(</a:t>
            </a:r>
            <a:r>
              <a:rPr lang="it-IT" sz="2800" dirty="0" err="1">
                <a:solidFill>
                  <a:schemeClr val="bg1"/>
                </a:solidFill>
                <a:latin typeface="Century Gothic" pitchFamily="34" charset="0"/>
              </a:rPr>
              <a:t>Bohm</a:t>
            </a:r>
            <a:r>
              <a:rPr lang="it-IT" sz="2800" dirty="0">
                <a:solidFill>
                  <a:schemeClr val="bg1"/>
                </a:solidFill>
                <a:latin typeface="Century Gothic" pitchFamily="34" charset="0"/>
              </a:rPr>
              <a:t>)</a:t>
            </a:r>
          </a:p>
        </p:txBody>
      </p:sp>
    </p:spTree>
    <p:extLst>
      <p:ext uri="{BB962C8B-B14F-4D97-AF65-F5344CB8AC3E}">
        <p14:creationId xmlns:p14="http://schemas.microsoft.com/office/powerpoint/2010/main" xmlns="" val="1859114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a:noFill/>
          </a:ln>
          <a:effectLst>
            <a:softEdge rad="112500"/>
          </a:effectLst>
        </p:spPr>
      </p:pic>
      <p:sp>
        <p:nvSpPr>
          <p:cNvPr id="9" name="CasellaDiTesto 8"/>
          <p:cNvSpPr txBox="1"/>
          <p:nvPr/>
        </p:nvSpPr>
        <p:spPr>
          <a:xfrm>
            <a:off x="323528" y="332656"/>
            <a:ext cx="5256584" cy="769441"/>
          </a:xfrm>
          <a:prstGeom prst="rect">
            <a:avLst/>
          </a:prstGeom>
          <a:noFill/>
        </p:spPr>
        <p:txBody>
          <a:bodyPr wrap="square" rtlCol="0">
            <a:spAutoFit/>
          </a:bodyPr>
          <a:lstStyle/>
          <a:p>
            <a:r>
              <a:rPr lang="it-IT" sz="4400" dirty="0" smtClean="0">
                <a:solidFill>
                  <a:schemeClr val="bg1"/>
                </a:solidFill>
                <a:latin typeface="Century Gothic" pitchFamily="34" charset="0"/>
              </a:rPr>
              <a:t>Analisi grafologica</a:t>
            </a:r>
            <a:endParaRPr lang="it-IT" sz="4400" dirty="0">
              <a:solidFill>
                <a:schemeClr val="bg1"/>
              </a:solidFill>
              <a:latin typeface="Century Gothic" pitchFamily="34" charset="0"/>
            </a:endParaRPr>
          </a:p>
        </p:txBody>
      </p:sp>
      <p:sp>
        <p:nvSpPr>
          <p:cNvPr id="10" name="CasellaDiTesto 9"/>
          <p:cNvSpPr txBox="1"/>
          <p:nvPr/>
        </p:nvSpPr>
        <p:spPr>
          <a:xfrm>
            <a:off x="503548" y="1367190"/>
            <a:ext cx="4896544" cy="523220"/>
          </a:xfrm>
          <a:prstGeom prst="rect">
            <a:avLst/>
          </a:prstGeom>
          <a:noFill/>
        </p:spPr>
        <p:txBody>
          <a:bodyPr wrap="square" rtlCol="0">
            <a:spAutoFit/>
          </a:bodyPr>
          <a:lstStyle/>
          <a:p>
            <a:r>
              <a:rPr lang="it-IT" sz="2800" dirty="0" smtClean="0">
                <a:solidFill>
                  <a:schemeClr val="bg1"/>
                </a:solidFill>
                <a:latin typeface="Century Gothic" pitchFamily="34" charset="0"/>
              </a:rPr>
              <a:t>Procedura d’indagine:</a:t>
            </a:r>
            <a:endParaRPr lang="it-IT" sz="2800" dirty="0">
              <a:solidFill>
                <a:schemeClr val="bg1"/>
              </a:solidFill>
              <a:latin typeface="Century Gothic" pitchFamily="34" charset="0"/>
            </a:endParaRPr>
          </a:p>
        </p:txBody>
      </p:sp>
      <p:sp>
        <p:nvSpPr>
          <p:cNvPr id="11" name="CasellaDiTesto 10"/>
          <p:cNvSpPr txBox="1"/>
          <p:nvPr/>
        </p:nvSpPr>
        <p:spPr>
          <a:xfrm>
            <a:off x="683568" y="4869160"/>
            <a:ext cx="7416824" cy="769441"/>
          </a:xfrm>
          <a:prstGeom prst="rect">
            <a:avLst/>
          </a:prstGeom>
          <a:noFill/>
        </p:spPr>
        <p:txBody>
          <a:bodyPr wrap="square" rtlCol="0">
            <a:spAutoFit/>
          </a:bodyPr>
          <a:lstStyle/>
          <a:p>
            <a:r>
              <a:rPr lang="it-IT" sz="4400" dirty="0" smtClean="0">
                <a:latin typeface="Century Gothic" pitchFamily="34" charset="0"/>
              </a:rPr>
              <a:t>- Somministrazione</a:t>
            </a:r>
            <a:endParaRPr lang="it-IT" sz="4400" dirty="0">
              <a:latin typeface="Century Gothic" pitchFamily="34" charset="0"/>
            </a:endParaRPr>
          </a:p>
        </p:txBody>
      </p:sp>
      <p:sp>
        <p:nvSpPr>
          <p:cNvPr id="12" name="CasellaDiTesto 11"/>
          <p:cNvSpPr txBox="1"/>
          <p:nvPr/>
        </p:nvSpPr>
        <p:spPr>
          <a:xfrm>
            <a:off x="323528" y="5638601"/>
            <a:ext cx="8712968" cy="707886"/>
          </a:xfrm>
          <a:prstGeom prst="rect">
            <a:avLst/>
          </a:prstGeom>
          <a:noFill/>
        </p:spPr>
        <p:txBody>
          <a:bodyPr wrap="square" rtlCol="0">
            <a:spAutoFit/>
          </a:bodyPr>
          <a:lstStyle/>
          <a:p>
            <a:r>
              <a:rPr lang="it-IT" dirty="0" smtClean="0"/>
              <a:t>   </a:t>
            </a:r>
            <a:r>
              <a:rPr lang="it-IT" sz="4000" dirty="0" smtClean="0"/>
              <a:t>- </a:t>
            </a:r>
            <a:r>
              <a:rPr lang="it-IT" sz="4000" dirty="0" smtClean="0">
                <a:latin typeface="Century Gothic" pitchFamily="34" charset="0"/>
              </a:rPr>
              <a:t>Rilevazione segni  -  </a:t>
            </a:r>
            <a:r>
              <a:rPr lang="it-IT" sz="4000" dirty="0" err="1" smtClean="0">
                <a:latin typeface="Century Gothic" pitchFamily="34" charset="0"/>
              </a:rPr>
              <a:t>grafometria</a:t>
            </a:r>
            <a:endParaRPr lang="it-IT" sz="4000" dirty="0"/>
          </a:p>
        </p:txBody>
      </p:sp>
    </p:spTree>
    <p:extLst>
      <p:ext uri="{BB962C8B-B14F-4D97-AF65-F5344CB8AC3E}">
        <p14:creationId xmlns:p14="http://schemas.microsoft.com/office/powerpoint/2010/main" xmlns="" val="374384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1">
                                            <p:txEl>
                                              <p:pRg st="0" end="0"/>
                                            </p:txEl>
                                          </p:spTgt>
                                        </p:tgtEl>
                                      </p:cBhvr>
                                    </p:animEffect>
                                    <p:set>
                                      <p:cBhvr>
                                        <p:cTn id="17"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116632"/>
            <a:ext cx="8928992" cy="6624736"/>
          </a:xfrm>
          <a:prstGeom prst="rect">
            <a:avLst/>
          </a:prstGeom>
          <a:ln>
            <a:noFill/>
          </a:ln>
          <a:effectLst>
            <a:softEdge rad="112500"/>
          </a:effectLst>
        </p:spPr>
      </p:pic>
      <p:sp>
        <p:nvSpPr>
          <p:cNvPr id="2" name="CasellaDiTesto 1"/>
          <p:cNvSpPr txBox="1"/>
          <p:nvPr/>
        </p:nvSpPr>
        <p:spPr>
          <a:xfrm>
            <a:off x="4427984" y="1916832"/>
            <a:ext cx="4104456" cy="2308324"/>
          </a:xfrm>
          <a:prstGeom prst="rect">
            <a:avLst/>
          </a:prstGeom>
          <a:noFill/>
        </p:spPr>
        <p:txBody>
          <a:bodyPr wrap="square" rtlCol="0">
            <a:spAutoFit/>
          </a:bodyPr>
          <a:lstStyle/>
          <a:p>
            <a:r>
              <a:rPr lang="it-IT" sz="4800" dirty="0" smtClean="0">
                <a:latin typeface="Century Gothic" pitchFamily="34" charset="0"/>
              </a:rPr>
              <a:t>Elaborazione di analisi di personalità</a:t>
            </a:r>
            <a:endParaRPr lang="it-IT" sz="4800" dirty="0">
              <a:latin typeface="Century Gothic" pitchFamily="34" charset="0"/>
            </a:endParaRPr>
          </a:p>
        </p:txBody>
      </p:sp>
    </p:spTree>
    <p:extLst>
      <p:ext uri="{BB962C8B-B14F-4D97-AF65-F5344CB8AC3E}">
        <p14:creationId xmlns:p14="http://schemas.microsoft.com/office/powerpoint/2010/main" xmlns="" val="2775178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42000"/>
          </a:schemeClr>
        </a:solidFill>
        <a:effectLst/>
      </p:bgPr>
    </p:bg>
    <p:spTree>
      <p:nvGrpSpPr>
        <p:cNvPr id="1" name=""/>
        <p:cNvGrpSpPr/>
        <p:nvPr/>
      </p:nvGrpSpPr>
      <p:grpSpPr>
        <a:xfrm>
          <a:off x="0" y="0"/>
          <a:ext cx="0" cy="0"/>
          <a:chOff x="0" y="0"/>
          <a:chExt cx="0" cy="0"/>
        </a:xfrm>
      </p:grpSpPr>
      <p:pic>
        <p:nvPicPr>
          <p:cNvPr id="8" name="Segnaposto contenuto 7"/>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198" y="15815"/>
            <a:ext cx="4930524" cy="3341177"/>
          </a:xfrm>
          <a:prstGeom prst="rect">
            <a:avLst/>
          </a:prstGeom>
          <a:ln>
            <a:noFill/>
          </a:ln>
          <a:effectLst>
            <a:softEdge rad="112500"/>
          </a:effectLst>
        </p:spPr>
      </p:pic>
      <p:pic>
        <p:nvPicPr>
          <p:cNvPr id="6" name="Immagin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51920" y="692696"/>
            <a:ext cx="5220072" cy="5256584"/>
          </a:xfrm>
          <a:prstGeom prst="rect">
            <a:avLst/>
          </a:prstGeom>
          <a:ln>
            <a:noFill/>
          </a:ln>
          <a:effectLst>
            <a:softEdge rad="112500"/>
          </a:effectLst>
        </p:spPr>
      </p:pic>
      <p:sp>
        <p:nvSpPr>
          <p:cNvPr id="9" name="CasellaDiTesto 8"/>
          <p:cNvSpPr txBox="1"/>
          <p:nvPr/>
        </p:nvSpPr>
        <p:spPr>
          <a:xfrm>
            <a:off x="107504" y="3501007"/>
            <a:ext cx="4104456" cy="3170099"/>
          </a:xfrm>
          <a:prstGeom prst="rect">
            <a:avLst/>
          </a:prstGeom>
          <a:noFill/>
        </p:spPr>
        <p:txBody>
          <a:bodyPr wrap="square" rtlCol="0">
            <a:spAutoFit/>
          </a:bodyPr>
          <a:lstStyle/>
          <a:p>
            <a:r>
              <a:rPr lang="it-IT" sz="4000" b="1" dirty="0" smtClean="0">
                <a:latin typeface="Century Gothic" pitchFamily="34" charset="0"/>
              </a:rPr>
              <a:t>Comparazione tra indagine grafologica e reattivo di </a:t>
            </a:r>
            <a:r>
              <a:rPr lang="it-IT" sz="4000" b="1" dirty="0" err="1" smtClean="0">
                <a:latin typeface="Century Gothic" pitchFamily="34" charset="0"/>
              </a:rPr>
              <a:t>Rorschach</a:t>
            </a:r>
            <a:endParaRPr lang="it-IT" sz="4000" b="1" dirty="0">
              <a:latin typeface="Century Gothic" pitchFamily="34" charset="0"/>
            </a:endParaRPr>
          </a:p>
        </p:txBody>
      </p:sp>
    </p:spTree>
    <p:extLst>
      <p:ext uri="{BB962C8B-B14F-4D97-AF65-F5344CB8AC3E}">
        <p14:creationId xmlns:p14="http://schemas.microsoft.com/office/powerpoint/2010/main" xmlns="" val="771366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xmlns="" val="782470974"/>
              </p:ext>
            </p:extLst>
          </p:nvPr>
        </p:nvGraphicFramePr>
        <p:xfrm>
          <a:off x="323528" y="260648"/>
          <a:ext cx="8568952" cy="6408712"/>
        </p:xfrm>
        <a:graphic>
          <a:graphicData uri="http://schemas.openxmlformats.org/drawingml/2006/table">
            <a:tbl>
              <a:tblPr firstCol="1" bandCol="1">
                <a:tableStyleId>{16D9F66E-5EB9-4882-86FB-DCBF35E3C3E4}</a:tableStyleId>
              </a:tblPr>
              <a:tblGrid>
                <a:gridCol w="4320480"/>
                <a:gridCol w="4248472"/>
              </a:tblGrid>
              <a:tr h="1134894">
                <a:tc>
                  <a:txBody>
                    <a:bodyPr/>
                    <a:lstStyle/>
                    <a:p>
                      <a:r>
                        <a:rPr lang="it-IT" sz="2800" b="0" dirty="0" smtClean="0">
                          <a:effectLst>
                            <a:outerShdw blurRad="38100" dist="38100" dir="2700000" algn="tl">
                              <a:srgbClr val="000000">
                                <a:alpha val="43137"/>
                              </a:srgbClr>
                            </a:outerShdw>
                          </a:effectLst>
                          <a:latin typeface="Century Gothic" pitchFamily="34" charset="0"/>
                        </a:rPr>
                        <a:t>Analisi</a:t>
                      </a:r>
                      <a:r>
                        <a:rPr lang="it-IT" sz="2800" dirty="0" smtClean="0">
                          <a:effectLst>
                            <a:outerShdw blurRad="38100" dist="38100" dir="2700000" algn="tl">
                              <a:srgbClr val="000000">
                                <a:alpha val="43137"/>
                              </a:srgbClr>
                            </a:outerShdw>
                          </a:effectLst>
                          <a:latin typeface="Century Gothic" pitchFamily="34" charset="0"/>
                        </a:rPr>
                        <a:t> </a:t>
                      </a:r>
                      <a:r>
                        <a:rPr lang="it-IT" sz="2800" b="0" dirty="0" smtClean="0">
                          <a:effectLst>
                            <a:outerShdw blurRad="38100" dist="38100" dir="2700000" algn="tl">
                              <a:srgbClr val="000000">
                                <a:alpha val="43137"/>
                              </a:srgbClr>
                            </a:outerShdw>
                          </a:effectLst>
                          <a:latin typeface="Century Gothic" pitchFamily="34" charset="0"/>
                        </a:rPr>
                        <a:t>grafologica</a:t>
                      </a:r>
                      <a:endParaRPr lang="it-IT" sz="2800" b="0" dirty="0">
                        <a:effectLst>
                          <a:outerShdw blurRad="38100" dist="38100" dir="2700000" algn="tl">
                            <a:srgbClr val="000000">
                              <a:alpha val="43137"/>
                            </a:srgbClr>
                          </a:outerShdw>
                        </a:effectLst>
                        <a:latin typeface="Century Gothic" pitchFamily="34" charset="0"/>
                      </a:endParaRPr>
                    </a:p>
                  </a:txBody>
                  <a:tcPr>
                    <a:solidFill>
                      <a:schemeClr val="accent4">
                        <a:lumMod val="40000"/>
                        <a:lumOff val="60000"/>
                      </a:schemeClr>
                    </a:solidFill>
                  </a:tcPr>
                </a:tc>
                <a:tc>
                  <a:txBody>
                    <a:bodyPr/>
                    <a:lstStyle/>
                    <a:p>
                      <a:r>
                        <a:rPr lang="it-IT" sz="2800" dirty="0" smtClean="0">
                          <a:effectLst>
                            <a:outerShdw blurRad="38100" dist="38100" dir="2700000" algn="tl">
                              <a:srgbClr val="000000">
                                <a:alpha val="43137"/>
                              </a:srgbClr>
                            </a:outerShdw>
                          </a:effectLst>
                          <a:latin typeface="Century Gothic" pitchFamily="34" charset="0"/>
                        </a:rPr>
                        <a:t>Reattivo di </a:t>
                      </a:r>
                      <a:r>
                        <a:rPr lang="it-IT" sz="2800" dirty="0" err="1" smtClean="0">
                          <a:effectLst>
                            <a:outerShdw blurRad="38100" dist="38100" dir="2700000" algn="tl">
                              <a:srgbClr val="000000">
                                <a:alpha val="43137"/>
                              </a:srgbClr>
                            </a:outerShdw>
                          </a:effectLst>
                          <a:latin typeface="Century Gothic" pitchFamily="34" charset="0"/>
                        </a:rPr>
                        <a:t>Rorschach</a:t>
                      </a:r>
                      <a:endParaRPr lang="it-IT" sz="2800" dirty="0">
                        <a:effectLst>
                          <a:outerShdw blurRad="38100" dist="38100" dir="2700000" algn="tl">
                            <a:srgbClr val="000000">
                              <a:alpha val="43137"/>
                            </a:srgbClr>
                          </a:outerShdw>
                        </a:effectLst>
                        <a:latin typeface="Century Gothic" pitchFamily="34" charset="0"/>
                      </a:endParaRPr>
                    </a:p>
                  </a:txBody>
                  <a:tcPr>
                    <a:solidFill>
                      <a:schemeClr val="accent2">
                        <a:lumMod val="40000"/>
                        <a:lumOff val="60000"/>
                      </a:schemeClr>
                    </a:solidFill>
                  </a:tcPr>
                </a:tc>
              </a:tr>
              <a:tr h="605276">
                <a:tc>
                  <a:txBody>
                    <a:bodyPr/>
                    <a:lstStyle/>
                    <a:p>
                      <a:pPr algn="l">
                        <a:lnSpc>
                          <a:spcPct val="115000"/>
                        </a:lnSpc>
                        <a:spcAft>
                          <a:spcPts val="1000"/>
                        </a:spcAft>
                      </a:pPr>
                      <a:r>
                        <a:rPr lang="it-IT" sz="2400" b="0" dirty="0">
                          <a:effectLst>
                            <a:outerShdw blurRad="38100" dist="38100" dir="2700000" algn="tl">
                              <a:srgbClr val="000000">
                                <a:alpha val="43137"/>
                              </a:srgbClr>
                            </a:outerShdw>
                          </a:effectLst>
                          <a:latin typeface="Century Gothic" pitchFamily="34" charset="0"/>
                          <a:ea typeface="Calibri"/>
                          <a:cs typeface="Times New Roman"/>
                        </a:rPr>
                        <a:t>Somministrazione: </a:t>
                      </a:r>
                      <a:endParaRPr lang="it-IT" sz="2400" b="0" dirty="0">
                        <a:effectLst/>
                        <a:latin typeface="Century Gothic" pitchFamily="34" charset="0"/>
                        <a:ea typeface="Times New Roman"/>
                        <a:cs typeface="Times New Roman"/>
                      </a:endParaRPr>
                    </a:p>
                  </a:txBody>
                  <a:tcPr marL="89535" marR="89535" marT="0" marB="0"/>
                </a:tc>
                <a:tc>
                  <a:txBody>
                    <a:bodyPr/>
                    <a:lstStyle/>
                    <a:p>
                      <a:r>
                        <a:rPr lang="it-IT" sz="2400" dirty="0" smtClean="0">
                          <a:effectLst>
                            <a:outerShdw blurRad="38100" dist="38100" dir="2700000" algn="tl">
                              <a:srgbClr val="000000">
                                <a:alpha val="43137"/>
                              </a:srgbClr>
                            </a:outerShdw>
                          </a:effectLst>
                          <a:latin typeface="Century Gothic" pitchFamily="34" charset="0"/>
                        </a:rPr>
                        <a:t>Somministrazione:</a:t>
                      </a:r>
                      <a:endParaRPr lang="it-IT" sz="2400" dirty="0">
                        <a:effectLst>
                          <a:outerShdw blurRad="38100" dist="38100" dir="2700000" algn="tl">
                            <a:srgbClr val="000000">
                              <a:alpha val="43137"/>
                            </a:srgbClr>
                          </a:outerShdw>
                        </a:effectLst>
                        <a:latin typeface="Century Gothic" pitchFamily="34" charset="0"/>
                      </a:endParaRPr>
                    </a:p>
                  </a:txBody>
                  <a:tcPr/>
                </a:tc>
              </a:tr>
              <a:tr h="1134894">
                <a:tc>
                  <a:txBody>
                    <a:bodyPr/>
                    <a:lstStyle/>
                    <a:p>
                      <a:pPr algn="l">
                        <a:lnSpc>
                          <a:spcPct val="115000"/>
                        </a:lnSpc>
                        <a:spcAft>
                          <a:spcPts val="1000"/>
                        </a:spcAft>
                      </a:pPr>
                      <a:endParaRPr lang="it-IT" sz="2000" b="0" dirty="0">
                        <a:effectLst/>
                        <a:latin typeface="Century Gothic" pitchFamily="34" charset="0"/>
                        <a:ea typeface="Times New Roman"/>
                        <a:cs typeface="Times New Roman"/>
                      </a:endParaRPr>
                    </a:p>
                  </a:txBody>
                  <a:tcPr marL="89535" marR="89535" marT="0" marB="0"/>
                </a:tc>
                <a:tc>
                  <a:txBody>
                    <a:bodyPr/>
                    <a:lstStyle/>
                    <a:p>
                      <a:endParaRPr lang="it-IT" dirty="0"/>
                    </a:p>
                  </a:txBody>
                  <a:tcPr/>
                </a:tc>
              </a:tr>
              <a:tr h="1301400">
                <a:tc>
                  <a:txBody>
                    <a:bodyPr/>
                    <a:lstStyle/>
                    <a:p>
                      <a:pPr algn="l">
                        <a:lnSpc>
                          <a:spcPct val="115000"/>
                        </a:lnSpc>
                        <a:spcAft>
                          <a:spcPts val="1000"/>
                        </a:spcAft>
                      </a:pPr>
                      <a:endParaRPr lang="it-IT" sz="2000" b="0" dirty="0">
                        <a:effectLst/>
                        <a:latin typeface="Century Gothic" pitchFamily="34" charset="0"/>
                        <a:ea typeface="Times New Roman"/>
                        <a:cs typeface="Times New Roman"/>
                      </a:endParaRPr>
                    </a:p>
                  </a:txBody>
                  <a:tcPr marL="89535" marR="89535" marT="0" marB="0"/>
                </a:tc>
                <a:tc>
                  <a:txBody>
                    <a:bodyPr/>
                    <a:lstStyle/>
                    <a:p>
                      <a:endParaRPr lang="it-IT" dirty="0"/>
                    </a:p>
                  </a:txBody>
                  <a:tcPr/>
                </a:tc>
              </a:tr>
              <a:tr h="720080">
                <a:tc>
                  <a:txBody>
                    <a:bodyPr/>
                    <a:lstStyle/>
                    <a:p>
                      <a:pPr algn="l">
                        <a:lnSpc>
                          <a:spcPct val="115000"/>
                        </a:lnSpc>
                        <a:spcAft>
                          <a:spcPts val="1000"/>
                        </a:spcAft>
                      </a:pPr>
                      <a:endParaRPr lang="it-IT" sz="2000" b="0" dirty="0">
                        <a:effectLst/>
                        <a:latin typeface="Century Gothic" pitchFamily="34" charset="0"/>
                        <a:ea typeface="Times New Roman"/>
                        <a:cs typeface="Times New Roman"/>
                      </a:endParaRPr>
                    </a:p>
                  </a:txBody>
                  <a:tcPr marL="89535" marR="89535" marT="0" marB="0"/>
                </a:tc>
                <a:tc>
                  <a:txBody>
                    <a:bodyPr/>
                    <a:lstStyle/>
                    <a:p>
                      <a:endParaRPr lang="it-IT" dirty="0"/>
                    </a:p>
                  </a:txBody>
                  <a:tcPr/>
                </a:tc>
              </a:tr>
              <a:tr h="1512168">
                <a:tc>
                  <a:txBody>
                    <a:bodyPr/>
                    <a:lstStyle/>
                    <a:p>
                      <a:pPr algn="l">
                        <a:lnSpc>
                          <a:spcPct val="115000"/>
                        </a:lnSpc>
                        <a:spcAft>
                          <a:spcPts val="1000"/>
                        </a:spcAft>
                      </a:pPr>
                      <a:endParaRPr lang="it-IT" sz="2000" b="0" dirty="0">
                        <a:effectLst/>
                        <a:latin typeface="Century Gothic" pitchFamily="34" charset="0"/>
                        <a:ea typeface="Times New Roman"/>
                        <a:cs typeface="Times New Roman"/>
                      </a:endParaRPr>
                    </a:p>
                  </a:txBody>
                  <a:tcPr marL="89535" marR="89535" marT="0" marB="0"/>
                </a:tc>
                <a:tc>
                  <a:txBody>
                    <a:bodyPr/>
                    <a:lstStyle/>
                    <a:p>
                      <a:endParaRPr lang="it-IT" dirty="0"/>
                    </a:p>
                  </a:txBody>
                  <a:tcPr/>
                </a:tc>
              </a:tr>
            </a:tbl>
          </a:graphicData>
        </a:graphic>
      </p:graphicFrame>
      <p:sp>
        <p:nvSpPr>
          <p:cNvPr id="5" name="CasellaDiTesto 4"/>
          <p:cNvSpPr txBox="1"/>
          <p:nvPr/>
        </p:nvSpPr>
        <p:spPr>
          <a:xfrm>
            <a:off x="539552" y="2132856"/>
            <a:ext cx="3960440" cy="707886"/>
          </a:xfrm>
          <a:prstGeom prst="rect">
            <a:avLst/>
          </a:prstGeom>
          <a:noFill/>
        </p:spPr>
        <p:txBody>
          <a:bodyPr wrap="square" rtlCol="0">
            <a:spAutoFit/>
          </a:bodyPr>
          <a:lstStyle/>
          <a:p>
            <a:pPr algn="just"/>
            <a:r>
              <a:rPr lang="it-IT" sz="2000" dirty="0" smtClean="0">
                <a:latin typeface="Century Gothic" pitchFamily="34" charset="0"/>
              </a:rPr>
              <a:t>- </a:t>
            </a:r>
            <a:r>
              <a:rPr lang="it-IT" sz="2000" dirty="0">
                <a:latin typeface="Century Gothic" pitchFamily="34" charset="0"/>
              </a:rPr>
              <a:t>non occorre una particolare abilità del somministratore;</a:t>
            </a:r>
          </a:p>
        </p:txBody>
      </p:sp>
      <p:sp>
        <p:nvSpPr>
          <p:cNvPr id="6" name="CasellaDiTesto 5"/>
          <p:cNvSpPr txBox="1"/>
          <p:nvPr/>
        </p:nvSpPr>
        <p:spPr>
          <a:xfrm>
            <a:off x="4685591" y="2132856"/>
            <a:ext cx="3888432" cy="1015663"/>
          </a:xfrm>
          <a:prstGeom prst="rect">
            <a:avLst/>
          </a:prstGeom>
          <a:noFill/>
        </p:spPr>
        <p:txBody>
          <a:bodyPr wrap="square" rtlCol="0">
            <a:spAutoFit/>
          </a:bodyPr>
          <a:lstStyle/>
          <a:p>
            <a:r>
              <a:rPr lang="it-IT" sz="2000" dirty="0" smtClean="0">
                <a:latin typeface="Century Gothic" pitchFamily="34" charset="0"/>
              </a:rPr>
              <a:t>- il </a:t>
            </a:r>
            <a:r>
              <a:rPr lang="it-IT" sz="2000" dirty="0">
                <a:latin typeface="Century Gothic" pitchFamily="34" charset="0"/>
              </a:rPr>
              <a:t>somministratore deve essere preparato e </a:t>
            </a:r>
            <a:r>
              <a:rPr lang="it-IT" sz="2000" dirty="0" smtClean="0">
                <a:latin typeface="Century Gothic" pitchFamily="34" charset="0"/>
              </a:rPr>
              <a:t>professionale;</a:t>
            </a:r>
            <a:endParaRPr lang="it-IT" sz="2000" dirty="0">
              <a:latin typeface="Century Gothic" pitchFamily="34" charset="0"/>
            </a:endParaRPr>
          </a:p>
        </p:txBody>
      </p:sp>
      <p:sp>
        <p:nvSpPr>
          <p:cNvPr id="9" name="CasellaDiTesto 8"/>
          <p:cNvSpPr txBox="1"/>
          <p:nvPr/>
        </p:nvSpPr>
        <p:spPr>
          <a:xfrm>
            <a:off x="539552" y="3178607"/>
            <a:ext cx="4053239" cy="1015663"/>
          </a:xfrm>
          <a:prstGeom prst="rect">
            <a:avLst/>
          </a:prstGeom>
          <a:noFill/>
        </p:spPr>
        <p:txBody>
          <a:bodyPr wrap="square" rtlCol="0">
            <a:spAutoFit/>
          </a:bodyPr>
          <a:lstStyle/>
          <a:p>
            <a:r>
              <a:rPr lang="it-IT" sz="2000" dirty="0" smtClean="0">
                <a:latin typeface="Century Gothic" pitchFamily="34" charset="0"/>
              </a:rPr>
              <a:t>-  </a:t>
            </a:r>
            <a:r>
              <a:rPr lang="it-IT" sz="2000" dirty="0">
                <a:latin typeface="Century Gothic" pitchFamily="34" charset="0"/>
              </a:rPr>
              <a:t>non ha modalità invasive;</a:t>
            </a:r>
          </a:p>
          <a:p>
            <a:r>
              <a:rPr lang="it-IT" sz="2000" dirty="0" smtClean="0">
                <a:latin typeface="Century Gothic" pitchFamily="34" charset="0"/>
              </a:rPr>
              <a:t>non </a:t>
            </a:r>
            <a:r>
              <a:rPr lang="it-IT" sz="2000" dirty="0">
                <a:latin typeface="Century Gothic" pitchFamily="34" charset="0"/>
              </a:rPr>
              <a:t>è indispensabile la </a:t>
            </a:r>
            <a:r>
              <a:rPr lang="it-IT" sz="2000" dirty="0" smtClean="0">
                <a:latin typeface="Century Gothic" pitchFamily="34" charset="0"/>
              </a:rPr>
              <a:t>  presenza </a:t>
            </a:r>
            <a:r>
              <a:rPr lang="it-IT" sz="2000" dirty="0">
                <a:latin typeface="Century Gothic" pitchFamily="34" charset="0"/>
              </a:rPr>
              <a:t>di un somministratore;</a:t>
            </a:r>
          </a:p>
        </p:txBody>
      </p:sp>
      <p:sp>
        <p:nvSpPr>
          <p:cNvPr id="10" name="CasellaDiTesto 9"/>
          <p:cNvSpPr txBox="1"/>
          <p:nvPr/>
        </p:nvSpPr>
        <p:spPr>
          <a:xfrm>
            <a:off x="4659358" y="3148519"/>
            <a:ext cx="3888432" cy="1323439"/>
          </a:xfrm>
          <a:prstGeom prst="rect">
            <a:avLst/>
          </a:prstGeom>
          <a:noFill/>
        </p:spPr>
        <p:txBody>
          <a:bodyPr wrap="square" rtlCol="0">
            <a:spAutoFit/>
          </a:bodyPr>
          <a:lstStyle/>
          <a:p>
            <a:r>
              <a:rPr lang="it-IT" sz="2000" dirty="0" smtClean="0">
                <a:latin typeface="Century Gothic" pitchFamily="34" charset="0"/>
              </a:rPr>
              <a:t>- il </a:t>
            </a:r>
            <a:r>
              <a:rPr lang="it-IT" sz="2000" dirty="0">
                <a:latin typeface="Century Gothic" pitchFamily="34" charset="0"/>
              </a:rPr>
              <a:t>somministratore deve porre domande specifiche e che non influenzino in alcun modo il soggetto;</a:t>
            </a:r>
          </a:p>
        </p:txBody>
      </p:sp>
      <p:sp>
        <p:nvSpPr>
          <p:cNvPr id="11" name="CasellaDiTesto 10"/>
          <p:cNvSpPr txBox="1"/>
          <p:nvPr/>
        </p:nvSpPr>
        <p:spPr>
          <a:xfrm>
            <a:off x="539552" y="4471958"/>
            <a:ext cx="4053239" cy="707886"/>
          </a:xfrm>
          <a:prstGeom prst="rect">
            <a:avLst/>
          </a:prstGeom>
          <a:noFill/>
        </p:spPr>
        <p:txBody>
          <a:bodyPr wrap="square" rtlCol="0">
            <a:spAutoFit/>
          </a:bodyPr>
          <a:lstStyle/>
          <a:p>
            <a:r>
              <a:rPr lang="it-IT" sz="2000" dirty="0" smtClean="0">
                <a:latin typeface="Century Gothic" pitchFamily="34" charset="0"/>
              </a:rPr>
              <a:t>- ha </a:t>
            </a:r>
            <a:r>
              <a:rPr lang="it-IT" sz="2000" dirty="0">
                <a:latin typeface="Century Gothic" pitchFamily="34" charset="0"/>
              </a:rPr>
              <a:t>poche e semplici direttive da seguire;</a:t>
            </a:r>
          </a:p>
        </p:txBody>
      </p:sp>
      <p:sp>
        <p:nvSpPr>
          <p:cNvPr id="12" name="CasellaDiTesto 11"/>
          <p:cNvSpPr txBox="1"/>
          <p:nvPr/>
        </p:nvSpPr>
        <p:spPr>
          <a:xfrm>
            <a:off x="4685591" y="4471958"/>
            <a:ext cx="3632513" cy="400110"/>
          </a:xfrm>
          <a:prstGeom prst="rect">
            <a:avLst/>
          </a:prstGeom>
          <a:noFill/>
        </p:spPr>
        <p:txBody>
          <a:bodyPr wrap="square" rtlCol="0">
            <a:spAutoFit/>
          </a:bodyPr>
          <a:lstStyle/>
          <a:p>
            <a:r>
              <a:rPr lang="it-IT" sz="2000" dirty="0" smtClean="0">
                <a:latin typeface="Century Gothic" pitchFamily="34" charset="0"/>
              </a:rPr>
              <a:t>- richiede </a:t>
            </a:r>
            <a:r>
              <a:rPr lang="it-IT" sz="2000" dirty="0">
                <a:latin typeface="Century Gothic" pitchFamily="34" charset="0"/>
              </a:rPr>
              <a:t>diverse prove ;</a:t>
            </a:r>
          </a:p>
        </p:txBody>
      </p:sp>
      <p:sp>
        <p:nvSpPr>
          <p:cNvPr id="13" name="CasellaDiTesto 12"/>
          <p:cNvSpPr txBox="1"/>
          <p:nvPr/>
        </p:nvSpPr>
        <p:spPr>
          <a:xfrm>
            <a:off x="539552" y="5217100"/>
            <a:ext cx="3960440" cy="1015663"/>
          </a:xfrm>
          <a:prstGeom prst="rect">
            <a:avLst/>
          </a:prstGeom>
          <a:noFill/>
        </p:spPr>
        <p:txBody>
          <a:bodyPr wrap="square" rtlCol="0">
            <a:spAutoFit/>
          </a:bodyPr>
          <a:lstStyle/>
          <a:p>
            <a:r>
              <a:rPr lang="it-IT" sz="2000" dirty="0" smtClean="0">
                <a:latin typeface="Century Gothic" pitchFamily="34" charset="0"/>
              </a:rPr>
              <a:t>- non </a:t>
            </a:r>
            <a:r>
              <a:rPr lang="it-IT" sz="2000" dirty="0">
                <a:latin typeface="Century Gothic" pitchFamily="34" charset="0"/>
              </a:rPr>
              <a:t>subisce l’influenza culturale e psicologica del somministratore;</a:t>
            </a:r>
          </a:p>
        </p:txBody>
      </p:sp>
      <p:sp>
        <p:nvSpPr>
          <p:cNvPr id="14" name="CasellaDiTesto 13"/>
          <p:cNvSpPr txBox="1"/>
          <p:nvPr/>
        </p:nvSpPr>
        <p:spPr>
          <a:xfrm>
            <a:off x="4643674" y="5171258"/>
            <a:ext cx="4104790" cy="1323439"/>
          </a:xfrm>
          <a:prstGeom prst="rect">
            <a:avLst/>
          </a:prstGeom>
          <a:noFill/>
        </p:spPr>
        <p:txBody>
          <a:bodyPr wrap="square" rtlCol="0">
            <a:spAutoFit/>
          </a:bodyPr>
          <a:lstStyle/>
          <a:p>
            <a:r>
              <a:rPr lang="it-IT" sz="2000" dirty="0" smtClean="0">
                <a:latin typeface="Century Gothic" pitchFamily="34" charset="0"/>
              </a:rPr>
              <a:t>- il </a:t>
            </a:r>
            <a:r>
              <a:rPr lang="it-IT" sz="2000" dirty="0">
                <a:latin typeface="Century Gothic" pitchFamily="34" charset="0"/>
              </a:rPr>
              <a:t>somministratore può incorrere in interpretazioni errate se influenzate dalla propria percezione;</a:t>
            </a:r>
          </a:p>
        </p:txBody>
      </p:sp>
    </p:spTree>
    <p:extLst>
      <p:ext uri="{BB962C8B-B14F-4D97-AF65-F5344CB8AC3E}">
        <p14:creationId xmlns:p14="http://schemas.microsoft.com/office/powerpoint/2010/main" xmlns="" val="9785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5">
                                            <p:txEl>
                                              <p:pRg st="0" end="0"/>
                                            </p:txEl>
                                          </p:spTgt>
                                        </p:tgtEl>
                                      </p:cBhvr>
                                    </p:animEffect>
                                    <p:set>
                                      <p:cBhvr>
                                        <p:cTn id="17"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6">
                                            <p:txEl>
                                              <p:pRg st="0" end="0"/>
                                            </p:txEl>
                                          </p:spTgt>
                                        </p:tgtEl>
                                      </p:cBhvr>
                                    </p:animEffect>
                                    <p:set>
                                      <p:cBhvr>
                                        <p:cTn id="22"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arn(inVertical)">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barn(inVertical)">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0" nodeType="clickEffect">
                                  <p:stCondLst>
                                    <p:cond delay="0"/>
                                  </p:stCondLst>
                                  <p:childTnLst>
                                    <p:animEffect transition="out" filter="barn(inVertical)">
                                      <p:cBhvr>
                                        <p:cTn id="39" dur="500"/>
                                        <p:tgtEl>
                                          <p:spTgt spid="9">
                                            <p:txEl>
                                              <p:pRg st="0" end="0"/>
                                            </p:txEl>
                                          </p:spTgt>
                                        </p:tgtEl>
                                      </p:cBhvr>
                                    </p:animEffect>
                                    <p:set>
                                      <p:cBhvr>
                                        <p:cTn id="40" dur="1" fill="hold">
                                          <p:stCondLst>
                                            <p:cond delay="499"/>
                                          </p:stCondLst>
                                        </p:cTn>
                                        <p:tgtEl>
                                          <p:spTgt spid="9">
                                            <p:txEl>
                                              <p:pRg st="0" end="0"/>
                                            </p:txEl>
                                          </p:spTgt>
                                        </p:tgtEl>
                                        <p:attrNameLst>
                                          <p:attrName>style.visibility</p:attrName>
                                        </p:attrNameLst>
                                      </p:cBhvr>
                                      <p:to>
                                        <p:strVal val="hidden"/>
                                      </p:to>
                                    </p:set>
                                  </p:childTnLst>
                                </p:cTn>
                              </p:par>
                              <p:par>
                                <p:cTn id="41" presetID="16" presetClass="exit" presetSubtype="21" fill="hold" grpId="0" nodeType="withEffect">
                                  <p:stCondLst>
                                    <p:cond delay="0"/>
                                  </p:stCondLst>
                                  <p:childTnLst>
                                    <p:animEffect transition="out" filter="barn(inVertical)">
                                      <p:cBhvr>
                                        <p:cTn id="42" dur="500"/>
                                        <p:tgtEl>
                                          <p:spTgt spid="9">
                                            <p:txEl>
                                              <p:pRg st="1" end="1"/>
                                            </p:txEl>
                                          </p:spTgt>
                                        </p:tgtEl>
                                      </p:cBhvr>
                                    </p:animEffect>
                                    <p:set>
                                      <p:cBhvr>
                                        <p:cTn id="43" dur="1" fill="hold">
                                          <p:stCondLst>
                                            <p:cond delay="499"/>
                                          </p:stCondLst>
                                        </p:cTn>
                                        <p:tgtEl>
                                          <p:spTgt spid="9">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xit" presetSubtype="21" fill="hold" grpId="0" nodeType="clickEffect">
                                  <p:stCondLst>
                                    <p:cond delay="0"/>
                                  </p:stCondLst>
                                  <p:childTnLst>
                                    <p:animEffect transition="out" filter="barn(inVertical)">
                                      <p:cBhvr>
                                        <p:cTn id="47" dur="500"/>
                                        <p:tgtEl>
                                          <p:spTgt spid="10">
                                            <p:txEl>
                                              <p:pRg st="0" end="0"/>
                                            </p:txEl>
                                          </p:spTgt>
                                        </p:tgtEl>
                                      </p:cBhvr>
                                    </p:animEffect>
                                    <p:set>
                                      <p:cBhvr>
                                        <p:cTn id="48"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barn(inVertical)">
                                      <p:cBhvr>
                                        <p:cTn id="53" dur="500"/>
                                        <p:tgtEl>
                                          <p:spTgt spid="11">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2">
                                            <p:txEl>
                                              <p:pRg st="0" end="0"/>
                                            </p:txEl>
                                          </p:spTgt>
                                        </p:tgtEl>
                                        <p:attrNameLst>
                                          <p:attrName>style.visibility</p:attrName>
                                        </p:attrNameLst>
                                      </p:cBhvr>
                                      <p:to>
                                        <p:strVal val="visible"/>
                                      </p:to>
                                    </p:set>
                                    <p:animEffect transition="in" filter="barn(inVertical)">
                                      <p:cBhvr>
                                        <p:cTn id="58" dur="500"/>
                                        <p:tgtEl>
                                          <p:spTgt spid="1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xit" presetSubtype="21" fill="hold" grpId="0" nodeType="clickEffect">
                                  <p:stCondLst>
                                    <p:cond delay="0"/>
                                  </p:stCondLst>
                                  <p:childTnLst>
                                    <p:animEffect transition="out" filter="barn(inVertical)">
                                      <p:cBhvr>
                                        <p:cTn id="62" dur="500"/>
                                        <p:tgtEl>
                                          <p:spTgt spid="11">
                                            <p:txEl>
                                              <p:pRg st="0" end="0"/>
                                            </p:txEl>
                                          </p:spTgt>
                                        </p:tgtEl>
                                      </p:cBhvr>
                                    </p:animEffect>
                                    <p:set>
                                      <p:cBhvr>
                                        <p:cTn id="63"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6" presetClass="exit" presetSubtype="21" fill="hold" grpId="0" nodeType="clickEffect">
                                  <p:stCondLst>
                                    <p:cond delay="0"/>
                                  </p:stCondLst>
                                  <p:childTnLst>
                                    <p:animEffect transition="out" filter="barn(inVertical)">
                                      <p:cBhvr>
                                        <p:cTn id="67" dur="500"/>
                                        <p:tgtEl>
                                          <p:spTgt spid="12">
                                            <p:txEl>
                                              <p:pRg st="0" end="0"/>
                                            </p:txEl>
                                          </p:spTgt>
                                        </p:tgtEl>
                                      </p:cBhvr>
                                    </p:animEffect>
                                    <p:set>
                                      <p:cBhvr>
                                        <p:cTn id="68"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13">
                                            <p:txEl>
                                              <p:pRg st="0" end="0"/>
                                            </p:txEl>
                                          </p:spTgt>
                                        </p:tgtEl>
                                        <p:attrNameLst>
                                          <p:attrName>style.visibility</p:attrName>
                                        </p:attrNameLst>
                                      </p:cBhvr>
                                      <p:to>
                                        <p:strVal val="visible"/>
                                      </p:to>
                                    </p:set>
                                    <p:animEffect transition="in" filter="barn(inVertical)">
                                      <p:cBhvr>
                                        <p:cTn id="73" dur="500"/>
                                        <p:tgtEl>
                                          <p:spTgt spid="13">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14">
                                            <p:txEl>
                                              <p:pRg st="0" end="0"/>
                                            </p:txEl>
                                          </p:spTgt>
                                        </p:tgtEl>
                                        <p:attrNameLst>
                                          <p:attrName>style.visibility</p:attrName>
                                        </p:attrNameLst>
                                      </p:cBhvr>
                                      <p:to>
                                        <p:strVal val="visible"/>
                                      </p:to>
                                    </p:set>
                                    <p:animEffect transition="in" filter="barn(inVertical)">
                                      <p:cBhvr>
                                        <p:cTn id="78" dur="500"/>
                                        <p:tgtEl>
                                          <p:spTgt spid="14">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xit" presetSubtype="21" fill="hold" grpId="0" nodeType="clickEffect">
                                  <p:stCondLst>
                                    <p:cond delay="0"/>
                                  </p:stCondLst>
                                  <p:childTnLst>
                                    <p:animEffect transition="out" filter="barn(inVertical)">
                                      <p:cBhvr>
                                        <p:cTn id="82" dur="500"/>
                                        <p:tgtEl>
                                          <p:spTgt spid="13">
                                            <p:txEl>
                                              <p:pRg st="0" end="0"/>
                                            </p:txEl>
                                          </p:spTgt>
                                        </p:tgtEl>
                                      </p:cBhvr>
                                    </p:animEffect>
                                    <p:set>
                                      <p:cBhvr>
                                        <p:cTn id="83" dur="1" fill="hold">
                                          <p:stCondLst>
                                            <p:cond delay="499"/>
                                          </p:stCondLst>
                                        </p:cTn>
                                        <p:tgtEl>
                                          <p:spTgt spid="13">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xit" presetSubtype="21" fill="hold" grpId="0" nodeType="clickEffect">
                                  <p:stCondLst>
                                    <p:cond delay="0"/>
                                  </p:stCondLst>
                                  <p:childTnLst>
                                    <p:animEffect transition="out" filter="barn(inVertical)">
                                      <p:cBhvr>
                                        <p:cTn id="87" dur="500"/>
                                        <p:tgtEl>
                                          <p:spTgt spid="14">
                                            <p:txEl>
                                              <p:pRg st="0" end="0"/>
                                            </p:txEl>
                                          </p:spTgt>
                                        </p:tgtEl>
                                      </p:cBhvr>
                                    </p:animEffect>
                                    <p:set>
                                      <p:cBhvr>
                                        <p:cTn id="88" dur="1" fill="hold">
                                          <p:stCondLst>
                                            <p:cond delay="499"/>
                                          </p:stCondLst>
                                        </p:cTn>
                                        <p:tgtEl>
                                          <p:spTgt spid="1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9" grpId="0" build="allAtOnce"/>
      <p:bldP spid="10" grpId="0" build="allAtOnce"/>
      <p:bldP spid="11" grpId="0" build="allAtOnce"/>
      <p:bldP spid="12" grpId="0" build="allAtOnce"/>
      <p:bldP spid="13" grpId="0" build="allAtOnce"/>
      <p:bldP spid="1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a:p>
        </p:txBody>
      </p:sp>
      <p:graphicFrame>
        <p:nvGraphicFramePr>
          <p:cNvPr id="5" name="Segnaposto contenuto 3"/>
          <p:cNvGraphicFramePr>
            <a:graphicFrameLocks/>
          </p:cNvGraphicFramePr>
          <p:nvPr>
            <p:extLst>
              <p:ext uri="{D42A27DB-BD31-4B8C-83A1-F6EECF244321}">
                <p14:modId xmlns:p14="http://schemas.microsoft.com/office/powerpoint/2010/main" xmlns="" val="580144048"/>
              </p:ext>
            </p:extLst>
          </p:nvPr>
        </p:nvGraphicFramePr>
        <p:xfrm>
          <a:off x="323528" y="260648"/>
          <a:ext cx="8568952" cy="6408712"/>
        </p:xfrm>
        <a:graphic>
          <a:graphicData uri="http://schemas.openxmlformats.org/drawingml/2006/table">
            <a:tbl>
              <a:tblPr firstCol="1" bandCol="1">
                <a:tableStyleId>{16D9F66E-5EB9-4882-86FB-DCBF35E3C3E4}</a:tableStyleId>
              </a:tblPr>
              <a:tblGrid>
                <a:gridCol w="4248472"/>
                <a:gridCol w="4320480"/>
              </a:tblGrid>
              <a:tr h="1174483">
                <a:tc>
                  <a:txBody>
                    <a:bodyPr/>
                    <a:lstStyle/>
                    <a:p>
                      <a:r>
                        <a:rPr lang="it-IT" sz="2800" b="0" dirty="0" smtClean="0">
                          <a:effectLst>
                            <a:outerShdw blurRad="38100" dist="38100" dir="2700000" algn="tl">
                              <a:srgbClr val="000000">
                                <a:alpha val="43137"/>
                              </a:srgbClr>
                            </a:outerShdw>
                          </a:effectLst>
                          <a:latin typeface="Century Gothic" pitchFamily="34" charset="0"/>
                        </a:rPr>
                        <a:t>Analisi</a:t>
                      </a:r>
                      <a:r>
                        <a:rPr lang="it-IT" sz="2800" dirty="0" smtClean="0">
                          <a:effectLst>
                            <a:outerShdw blurRad="38100" dist="38100" dir="2700000" algn="tl">
                              <a:srgbClr val="000000">
                                <a:alpha val="43137"/>
                              </a:srgbClr>
                            </a:outerShdw>
                          </a:effectLst>
                          <a:latin typeface="Century Gothic" pitchFamily="34" charset="0"/>
                        </a:rPr>
                        <a:t> </a:t>
                      </a:r>
                      <a:r>
                        <a:rPr lang="it-IT" sz="2800" b="0" dirty="0" smtClean="0">
                          <a:effectLst>
                            <a:outerShdw blurRad="38100" dist="38100" dir="2700000" algn="tl">
                              <a:srgbClr val="000000">
                                <a:alpha val="43137"/>
                              </a:srgbClr>
                            </a:outerShdw>
                          </a:effectLst>
                          <a:latin typeface="Century Gothic" pitchFamily="34" charset="0"/>
                        </a:rPr>
                        <a:t>grafologica</a:t>
                      </a:r>
                      <a:endParaRPr lang="it-IT" sz="2800" b="0" dirty="0">
                        <a:effectLst>
                          <a:outerShdw blurRad="38100" dist="38100" dir="2700000" algn="tl">
                            <a:srgbClr val="000000">
                              <a:alpha val="43137"/>
                            </a:srgbClr>
                          </a:outerShdw>
                        </a:effectLst>
                        <a:latin typeface="Century Gothic" pitchFamily="34" charset="0"/>
                      </a:endParaRPr>
                    </a:p>
                  </a:txBody>
                  <a:tcPr>
                    <a:solidFill>
                      <a:schemeClr val="accent4">
                        <a:lumMod val="40000"/>
                        <a:lumOff val="60000"/>
                      </a:schemeClr>
                    </a:solidFill>
                  </a:tcPr>
                </a:tc>
                <a:tc>
                  <a:txBody>
                    <a:bodyPr/>
                    <a:lstStyle/>
                    <a:p>
                      <a:r>
                        <a:rPr lang="it-IT" sz="2800" dirty="0" smtClean="0">
                          <a:effectLst>
                            <a:outerShdw blurRad="38100" dist="38100" dir="2700000" algn="tl">
                              <a:srgbClr val="000000">
                                <a:alpha val="43137"/>
                              </a:srgbClr>
                            </a:outerShdw>
                          </a:effectLst>
                          <a:latin typeface="Century Gothic" pitchFamily="34" charset="0"/>
                        </a:rPr>
                        <a:t>Reattivo di </a:t>
                      </a:r>
                      <a:r>
                        <a:rPr lang="it-IT" sz="2800" dirty="0" err="1" smtClean="0">
                          <a:effectLst>
                            <a:outerShdw blurRad="38100" dist="38100" dir="2700000" algn="tl">
                              <a:srgbClr val="000000">
                                <a:alpha val="43137"/>
                              </a:srgbClr>
                            </a:outerShdw>
                          </a:effectLst>
                          <a:latin typeface="Century Gothic" pitchFamily="34" charset="0"/>
                        </a:rPr>
                        <a:t>Rorschach</a:t>
                      </a:r>
                      <a:endParaRPr lang="it-IT" sz="2800" dirty="0">
                        <a:effectLst>
                          <a:outerShdw blurRad="38100" dist="38100" dir="2700000" algn="tl">
                            <a:srgbClr val="000000">
                              <a:alpha val="43137"/>
                            </a:srgbClr>
                          </a:outerShdw>
                        </a:effectLst>
                        <a:latin typeface="Century Gothic" pitchFamily="34" charset="0"/>
                      </a:endParaRPr>
                    </a:p>
                  </a:txBody>
                  <a:tcPr>
                    <a:solidFill>
                      <a:schemeClr val="accent2">
                        <a:lumMod val="40000"/>
                        <a:lumOff val="60000"/>
                      </a:schemeClr>
                    </a:solidFill>
                  </a:tcPr>
                </a:tc>
              </a:tr>
              <a:tr h="626390">
                <a:tc>
                  <a:txBody>
                    <a:bodyPr/>
                    <a:lstStyle/>
                    <a:p>
                      <a:pPr algn="l">
                        <a:lnSpc>
                          <a:spcPct val="115000"/>
                        </a:lnSpc>
                        <a:spcAft>
                          <a:spcPts val="1000"/>
                        </a:spcAft>
                      </a:pPr>
                      <a:r>
                        <a:rPr lang="it-IT" sz="2400" b="0" dirty="0">
                          <a:effectLst>
                            <a:outerShdw blurRad="38100" dist="38100" dir="2700000" algn="tl">
                              <a:srgbClr val="000000">
                                <a:alpha val="43137"/>
                              </a:srgbClr>
                            </a:outerShdw>
                          </a:effectLst>
                          <a:latin typeface="Century Gothic" pitchFamily="34" charset="0"/>
                          <a:ea typeface="Calibri"/>
                          <a:cs typeface="Times New Roman"/>
                        </a:rPr>
                        <a:t>Somministrazione: </a:t>
                      </a:r>
                      <a:endParaRPr lang="it-IT" sz="2400" b="0" dirty="0">
                        <a:effectLst/>
                        <a:latin typeface="Century Gothic" pitchFamily="34" charset="0"/>
                        <a:ea typeface="Times New Roman"/>
                        <a:cs typeface="Times New Roman"/>
                      </a:endParaRPr>
                    </a:p>
                  </a:txBody>
                  <a:tcPr marL="89535" marR="89535" marT="0" marB="0"/>
                </a:tc>
                <a:tc>
                  <a:txBody>
                    <a:bodyPr/>
                    <a:lstStyle/>
                    <a:p>
                      <a:r>
                        <a:rPr lang="it-IT" sz="2400" dirty="0" smtClean="0">
                          <a:effectLst>
                            <a:outerShdw blurRad="38100" dist="38100" dir="2700000" algn="tl">
                              <a:srgbClr val="000000">
                                <a:alpha val="43137"/>
                              </a:srgbClr>
                            </a:outerShdw>
                          </a:effectLst>
                          <a:latin typeface="Century Gothic" pitchFamily="34" charset="0"/>
                        </a:rPr>
                        <a:t>Somministrazione:</a:t>
                      </a:r>
                      <a:endParaRPr lang="it-IT" sz="2400" dirty="0">
                        <a:effectLst>
                          <a:outerShdw blurRad="38100" dist="38100" dir="2700000" algn="tl">
                            <a:srgbClr val="000000">
                              <a:alpha val="43137"/>
                            </a:srgbClr>
                          </a:outerShdw>
                        </a:effectLst>
                        <a:latin typeface="Century Gothic" pitchFamily="34" charset="0"/>
                      </a:endParaRPr>
                    </a:p>
                  </a:txBody>
                  <a:tcPr/>
                </a:tc>
              </a:tr>
              <a:tr h="881843">
                <a:tc>
                  <a:txBody>
                    <a:bodyPr/>
                    <a:lstStyle/>
                    <a:p>
                      <a:pPr algn="l">
                        <a:lnSpc>
                          <a:spcPct val="115000"/>
                        </a:lnSpc>
                        <a:spcAft>
                          <a:spcPts val="1000"/>
                        </a:spcAft>
                      </a:pPr>
                      <a:endParaRPr lang="it-IT" sz="2000" b="0" dirty="0">
                        <a:effectLst/>
                        <a:latin typeface="Century Gothic" pitchFamily="34" charset="0"/>
                        <a:ea typeface="Times New Roman"/>
                        <a:cs typeface="Times New Roman"/>
                      </a:endParaRPr>
                    </a:p>
                  </a:txBody>
                  <a:tcPr marL="89535" marR="89535" marT="0" marB="0"/>
                </a:tc>
                <a:tc>
                  <a:txBody>
                    <a:bodyPr/>
                    <a:lstStyle/>
                    <a:p>
                      <a:endParaRPr lang="it-IT" dirty="0"/>
                    </a:p>
                  </a:txBody>
                  <a:tcPr/>
                </a:tc>
              </a:tr>
              <a:tr h="1117799">
                <a:tc>
                  <a:txBody>
                    <a:bodyPr/>
                    <a:lstStyle/>
                    <a:p>
                      <a:pPr algn="l">
                        <a:lnSpc>
                          <a:spcPct val="115000"/>
                        </a:lnSpc>
                        <a:spcAft>
                          <a:spcPts val="1000"/>
                        </a:spcAft>
                      </a:pPr>
                      <a:endParaRPr lang="it-IT" sz="2000" b="0" dirty="0">
                        <a:effectLst/>
                        <a:latin typeface="Century Gothic" pitchFamily="34" charset="0"/>
                        <a:ea typeface="Times New Roman"/>
                        <a:cs typeface="Times New Roman"/>
                      </a:endParaRPr>
                    </a:p>
                  </a:txBody>
                  <a:tcPr marL="89535" marR="89535" marT="0" marB="0"/>
                </a:tc>
                <a:tc>
                  <a:txBody>
                    <a:bodyPr/>
                    <a:lstStyle/>
                    <a:p>
                      <a:endParaRPr lang="it-IT" dirty="0"/>
                    </a:p>
                  </a:txBody>
                  <a:tcPr/>
                </a:tc>
              </a:tr>
              <a:tr h="1043279">
                <a:tc>
                  <a:txBody>
                    <a:bodyPr/>
                    <a:lstStyle/>
                    <a:p>
                      <a:pPr algn="l">
                        <a:lnSpc>
                          <a:spcPct val="115000"/>
                        </a:lnSpc>
                        <a:spcAft>
                          <a:spcPts val="1000"/>
                        </a:spcAft>
                      </a:pPr>
                      <a:endParaRPr lang="it-IT" sz="2000" b="0" dirty="0">
                        <a:effectLst/>
                        <a:latin typeface="Century Gothic" pitchFamily="34" charset="0"/>
                        <a:ea typeface="Times New Roman"/>
                        <a:cs typeface="Times New Roman"/>
                      </a:endParaRPr>
                    </a:p>
                  </a:txBody>
                  <a:tcPr marL="89535" marR="89535" marT="0" marB="0"/>
                </a:tc>
                <a:tc>
                  <a:txBody>
                    <a:bodyPr/>
                    <a:lstStyle/>
                    <a:p>
                      <a:endParaRPr lang="it-IT" dirty="0"/>
                    </a:p>
                  </a:txBody>
                  <a:tcPr/>
                </a:tc>
              </a:tr>
              <a:tr h="1564918">
                <a:tc>
                  <a:txBody>
                    <a:bodyPr/>
                    <a:lstStyle/>
                    <a:p>
                      <a:pPr algn="l">
                        <a:lnSpc>
                          <a:spcPct val="115000"/>
                        </a:lnSpc>
                        <a:spcAft>
                          <a:spcPts val="1000"/>
                        </a:spcAft>
                      </a:pPr>
                      <a:endParaRPr lang="it-IT" sz="2000" b="0" dirty="0">
                        <a:effectLst/>
                        <a:latin typeface="Century Gothic" pitchFamily="34" charset="0"/>
                        <a:ea typeface="Times New Roman"/>
                        <a:cs typeface="Times New Roman"/>
                      </a:endParaRPr>
                    </a:p>
                  </a:txBody>
                  <a:tcPr marL="89535" marR="89535" marT="0" marB="0"/>
                </a:tc>
                <a:tc>
                  <a:txBody>
                    <a:bodyPr/>
                    <a:lstStyle/>
                    <a:p>
                      <a:endParaRPr lang="it-IT" dirty="0"/>
                    </a:p>
                  </a:txBody>
                  <a:tcPr/>
                </a:tc>
              </a:tr>
            </a:tbl>
          </a:graphicData>
        </a:graphic>
      </p:graphicFrame>
      <p:sp>
        <p:nvSpPr>
          <p:cNvPr id="6" name="CasellaDiTesto 5"/>
          <p:cNvSpPr txBox="1"/>
          <p:nvPr/>
        </p:nvSpPr>
        <p:spPr>
          <a:xfrm>
            <a:off x="539552" y="2030760"/>
            <a:ext cx="3744416" cy="707886"/>
          </a:xfrm>
          <a:prstGeom prst="rect">
            <a:avLst/>
          </a:prstGeom>
          <a:noFill/>
        </p:spPr>
        <p:txBody>
          <a:bodyPr wrap="square" rtlCol="0">
            <a:spAutoFit/>
          </a:bodyPr>
          <a:lstStyle/>
          <a:p>
            <a:r>
              <a:rPr lang="it-IT" sz="2000" dirty="0" smtClean="0">
                <a:latin typeface="Century Gothic" pitchFamily="34" charset="0"/>
              </a:rPr>
              <a:t>- riduce </a:t>
            </a:r>
            <a:r>
              <a:rPr lang="it-IT" sz="2000" dirty="0">
                <a:latin typeface="Century Gothic" pitchFamily="34" charset="0"/>
              </a:rPr>
              <a:t>il fattore </a:t>
            </a:r>
            <a:r>
              <a:rPr lang="it-IT" sz="2000" dirty="0" err="1">
                <a:latin typeface="Century Gothic" pitchFamily="34" charset="0"/>
              </a:rPr>
              <a:t>stressogeno</a:t>
            </a:r>
            <a:r>
              <a:rPr lang="it-IT" sz="2000" dirty="0">
                <a:latin typeface="Century Gothic" pitchFamily="34" charset="0"/>
              </a:rPr>
              <a:t> del soggetto da analizzare;</a:t>
            </a:r>
          </a:p>
        </p:txBody>
      </p:sp>
      <p:sp>
        <p:nvSpPr>
          <p:cNvPr id="7" name="CasellaDiTesto 6"/>
          <p:cNvSpPr txBox="1"/>
          <p:nvPr/>
        </p:nvSpPr>
        <p:spPr>
          <a:xfrm>
            <a:off x="4716016" y="2030760"/>
            <a:ext cx="3816424" cy="707886"/>
          </a:xfrm>
          <a:prstGeom prst="rect">
            <a:avLst/>
          </a:prstGeom>
          <a:noFill/>
        </p:spPr>
        <p:txBody>
          <a:bodyPr wrap="square" rtlCol="0">
            <a:spAutoFit/>
          </a:bodyPr>
          <a:lstStyle/>
          <a:p>
            <a:r>
              <a:rPr lang="it-IT" sz="2000" dirty="0" smtClean="0">
                <a:latin typeface="Century Gothic" pitchFamily="34" charset="0"/>
              </a:rPr>
              <a:t>- può </a:t>
            </a:r>
            <a:r>
              <a:rPr lang="it-IT" sz="2000" dirty="0">
                <a:latin typeface="Century Gothic" pitchFamily="34" charset="0"/>
              </a:rPr>
              <a:t>risultare stressante per l’esaminando;</a:t>
            </a:r>
          </a:p>
        </p:txBody>
      </p:sp>
      <p:sp>
        <p:nvSpPr>
          <p:cNvPr id="8" name="CasellaDiTesto 7"/>
          <p:cNvSpPr txBox="1"/>
          <p:nvPr/>
        </p:nvSpPr>
        <p:spPr>
          <a:xfrm>
            <a:off x="437049" y="3000646"/>
            <a:ext cx="4320480" cy="707886"/>
          </a:xfrm>
          <a:prstGeom prst="rect">
            <a:avLst/>
          </a:prstGeom>
          <a:noFill/>
        </p:spPr>
        <p:txBody>
          <a:bodyPr wrap="square" rtlCol="0">
            <a:spAutoFit/>
          </a:bodyPr>
          <a:lstStyle/>
          <a:p>
            <a:r>
              <a:rPr lang="it-IT" sz="2000" dirty="0" smtClean="0">
                <a:latin typeface="Century Gothic" pitchFamily="34" charset="0"/>
              </a:rPr>
              <a:t>- permette </a:t>
            </a:r>
            <a:r>
              <a:rPr lang="it-IT" sz="2000" dirty="0">
                <a:latin typeface="Century Gothic" pitchFamily="34" charset="0"/>
              </a:rPr>
              <a:t>un immediato studio longitudinale del soggetto;</a:t>
            </a:r>
          </a:p>
        </p:txBody>
      </p:sp>
      <p:sp>
        <p:nvSpPr>
          <p:cNvPr id="9" name="CasellaDiTesto 8"/>
          <p:cNvSpPr txBox="1"/>
          <p:nvPr/>
        </p:nvSpPr>
        <p:spPr>
          <a:xfrm>
            <a:off x="4697288" y="2964492"/>
            <a:ext cx="4248472" cy="1015663"/>
          </a:xfrm>
          <a:prstGeom prst="rect">
            <a:avLst/>
          </a:prstGeom>
          <a:noFill/>
        </p:spPr>
        <p:txBody>
          <a:bodyPr wrap="square" rtlCol="0">
            <a:spAutoFit/>
          </a:bodyPr>
          <a:lstStyle/>
          <a:p>
            <a:r>
              <a:rPr lang="it-IT" sz="2000" dirty="0" smtClean="0">
                <a:latin typeface="Century Gothic" pitchFamily="34" charset="0"/>
              </a:rPr>
              <a:t>- fornisce </a:t>
            </a:r>
            <a:r>
              <a:rPr lang="it-IT" sz="2000" dirty="0">
                <a:latin typeface="Century Gothic" pitchFamily="34" charset="0"/>
              </a:rPr>
              <a:t>dati diagnostici del soggetto relativi al solo periodo della somministrazione;</a:t>
            </a:r>
          </a:p>
        </p:txBody>
      </p:sp>
      <p:sp>
        <p:nvSpPr>
          <p:cNvPr id="10" name="CasellaDiTesto 9"/>
          <p:cNvSpPr txBox="1"/>
          <p:nvPr/>
        </p:nvSpPr>
        <p:spPr>
          <a:xfrm>
            <a:off x="423324" y="4187695"/>
            <a:ext cx="4192896" cy="707886"/>
          </a:xfrm>
          <a:prstGeom prst="rect">
            <a:avLst/>
          </a:prstGeom>
          <a:noFill/>
        </p:spPr>
        <p:txBody>
          <a:bodyPr wrap="square" rtlCol="0">
            <a:spAutoFit/>
          </a:bodyPr>
          <a:lstStyle/>
          <a:p>
            <a:r>
              <a:rPr lang="it-IT" sz="2000" dirty="0" smtClean="0">
                <a:latin typeface="Century Gothic" pitchFamily="34" charset="0"/>
              </a:rPr>
              <a:t>- può </a:t>
            </a:r>
            <a:r>
              <a:rPr lang="it-IT" sz="2000" dirty="0">
                <a:latin typeface="Century Gothic" pitchFamily="34" charset="0"/>
              </a:rPr>
              <a:t>essere fatto in qualsiasi luogo;</a:t>
            </a:r>
          </a:p>
        </p:txBody>
      </p:sp>
      <p:sp>
        <p:nvSpPr>
          <p:cNvPr id="11" name="CasellaDiTesto 10"/>
          <p:cNvSpPr txBox="1"/>
          <p:nvPr/>
        </p:nvSpPr>
        <p:spPr>
          <a:xfrm>
            <a:off x="4607496" y="4033807"/>
            <a:ext cx="4338264" cy="1015663"/>
          </a:xfrm>
          <a:prstGeom prst="rect">
            <a:avLst/>
          </a:prstGeom>
          <a:noFill/>
        </p:spPr>
        <p:txBody>
          <a:bodyPr wrap="square" rtlCol="0">
            <a:spAutoFit/>
          </a:bodyPr>
          <a:lstStyle/>
          <a:p>
            <a:r>
              <a:rPr lang="it-IT" sz="2000" dirty="0" smtClean="0">
                <a:latin typeface="Century Gothic" pitchFamily="34" charset="0"/>
              </a:rPr>
              <a:t>- richiede </a:t>
            </a:r>
            <a:r>
              <a:rPr lang="it-IT" sz="2000" dirty="0">
                <a:latin typeface="Century Gothic" pitchFamily="34" charset="0"/>
              </a:rPr>
              <a:t>uno spazio appropriato ed un tempo approssimativo di circa 50 minuti</a:t>
            </a:r>
            <a:r>
              <a:rPr lang="it-IT" dirty="0"/>
              <a:t>;</a:t>
            </a:r>
          </a:p>
        </p:txBody>
      </p:sp>
      <p:sp>
        <p:nvSpPr>
          <p:cNvPr id="12" name="CasellaDiTesto 11"/>
          <p:cNvSpPr txBox="1"/>
          <p:nvPr/>
        </p:nvSpPr>
        <p:spPr>
          <a:xfrm>
            <a:off x="539552" y="5157192"/>
            <a:ext cx="3960440" cy="707886"/>
          </a:xfrm>
          <a:prstGeom prst="rect">
            <a:avLst/>
          </a:prstGeom>
          <a:noFill/>
        </p:spPr>
        <p:txBody>
          <a:bodyPr wrap="square" rtlCol="0">
            <a:spAutoFit/>
          </a:bodyPr>
          <a:lstStyle/>
          <a:p>
            <a:r>
              <a:rPr lang="it-IT" sz="2000" dirty="0" smtClean="0">
                <a:latin typeface="Century Gothic" pitchFamily="34" charset="0"/>
              </a:rPr>
              <a:t>- utilizza </a:t>
            </a:r>
            <a:r>
              <a:rPr lang="it-IT" sz="2000" dirty="0">
                <a:latin typeface="Century Gothic" pitchFamily="34" charset="0"/>
              </a:rPr>
              <a:t>solo fogli bianchi e una penna;</a:t>
            </a:r>
          </a:p>
        </p:txBody>
      </p:sp>
      <p:sp>
        <p:nvSpPr>
          <p:cNvPr id="13" name="CasellaDiTesto 12"/>
          <p:cNvSpPr txBox="1"/>
          <p:nvPr/>
        </p:nvSpPr>
        <p:spPr>
          <a:xfrm>
            <a:off x="4607496" y="5049470"/>
            <a:ext cx="4229744" cy="1631216"/>
          </a:xfrm>
          <a:prstGeom prst="rect">
            <a:avLst/>
          </a:prstGeom>
          <a:noFill/>
        </p:spPr>
        <p:txBody>
          <a:bodyPr wrap="square" rtlCol="0">
            <a:spAutoFit/>
          </a:bodyPr>
          <a:lstStyle/>
          <a:p>
            <a:r>
              <a:rPr lang="it-IT" sz="2000" dirty="0" smtClean="0">
                <a:latin typeface="Century Gothic" pitchFamily="34" charset="0"/>
              </a:rPr>
              <a:t>- utilizza </a:t>
            </a:r>
            <a:r>
              <a:rPr lang="it-IT" sz="2000" dirty="0">
                <a:latin typeface="Century Gothic" pitchFamily="34" charset="0"/>
              </a:rPr>
              <a:t>le Tavole del </a:t>
            </a:r>
            <a:r>
              <a:rPr lang="it-IT" sz="2000" dirty="0" err="1">
                <a:latin typeface="Century Gothic" pitchFamily="34" charset="0"/>
              </a:rPr>
              <a:t>Rorschach</a:t>
            </a:r>
            <a:r>
              <a:rPr lang="it-IT" sz="2000" dirty="0">
                <a:latin typeface="Century Gothic" pitchFamily="34" charset="0"/>
              </a:rPr>
              <a:t>, le Tavole acromatiche e </a:t>
            </a:r>
            <a:r>
              <a:rPr lang="it-IT" sz="2000" dirty="0" err="1">
                <a:latin typeface="Century Gothic" pitchFamily="34" charset="0"/>
              </a:rPr>
              <a:t>achiaroscurali</a:t>
            </a:r>
            <a:r>
              <a:rPr lang="it-IT" sz="2000" dirty="0">
                <a:latin typeface="Century Gothic" pitchFamily="34" charset="0"/>
              </a:rPr>
              <a:t>, fogli bianchi, fogli di velina, un timer, fogli bianchi, penne; </a:t>
            </a:r>
          </a:p>
        </p:txBody>
      </p:sp>
    </p:spTree>
    <p:extLst>
      <p:ext uri="{BB962C8B-B14F-4D97-AF65-F5344CB8AC3E}">
        <p14:creationId xmlns:p14="http://schemas.microsoft.com/office/powerpoint/2010/main" xmlns="" val="208770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6">
                                            <p:txEl>
                                              <p:pRg st="0" end="0"/>
                                            </p:txEl>
                                          </p:spTgt>
                                        </p:tgtEl>
                                      </p:cBhvr>
                                    </p:animEffect>
                                    <p:set>
                                      <p:cBhvr>
                                        <p:cTn id="17"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7">
                                            <p:txEl>
                                              <p:pRg st="0" end="0"/>
                                            </p:txEl>
                                          </p:spTgt>
                                        </p:tgtEl>
                                      </p:cBhvr>
                                    </p:animEffect>
                                    <p:set>
                                      <p:cBhvr>
                                        <p:cTn id="22"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8">
                                            <p:txEl>
                                              <p:pRg st="0" end="0"/>
                                            </p:txEl>
                                          </p:spTgt>
                                        </p:tgtEl>
                                      </p:cBhvr>
                                    </p:animEffect>
                                    <p:set>
                                      <p:cBhvr>
                                        <p:cTn id="37"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9">
                                            <p:txEl>
                                              <p:pRg st="0" end="0"/>
                                            </p:txEl>
                                          </p:spTgt>
                                        </p:tgtEl>
                                      </p:cBhvr>
                                    </p:animEffect>
                                    <p:set>
                                      <p:cBhvr>
                                        <p:cTn id="42"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barn(inVertical)">
                                      <p:cBhvr>
                                        <p:cTn id="47" dur="500"/>
                                        <p:tgtEl>
                                          <p:spTgt spid="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barn(inVertical)">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21" fill="hold" grpId="0" nodeType="clickEffect">
                                  <p:stCondLst>
                                    <p:cond delay="0"/>
                                  </p:stCondLst>
                                  <p:childTnLst>
                                    <p:animEffect transition="out" filter="barn(inVertical)">
                                      <p:cBhvr>
                                        <p:cTn id="56" dur="500"/>
                                        <p:tgtEl>
                                          <p:spTgt spid="10">
                                            <p:txEl>
                                              <p:pRg st="0" end="0"/>
                                            </p:txEl>
                                          </p:spTgt>
                                        </p:tgtEl>
                                      </p:cBhvr>
                                    </p:animEffect>
                                    <p:set>
                                      <p:cBhvr>
                                        <p:cTn id="57"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6" presetClass="exit" presetSubtype="21" fill="hold" grpId="0" nodeType="clickEffect">
                                  <p:stCondLst>
                                    <p:cond delay="0"/>
                                  </p:stCondLst>
                                  <p:childTnLst>
                                    <p:animEffect transition="out" filter="barn(inVertical)">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Effect transition="in" filter="barn(inVertical)">
                                      <p:cBhvr>
                                        <p:cTn id="67" dur="500"/>
                                        <p:tgtEl>
                                          <p:spTgt spid="1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3">
                                            <p:txEl>
                                              <p:pRg st="0" end="0"/>
                                            </p:txEl>
                                          </p:spTgt>
                                        </p:tgtEl>
                                        <p:attrNameLst>
                                          <p:attrName>style.visibility</p:attrName>
                                        </p:attrNameLst>
                                      </p:cBhvr>
                                      <p:to>
                                        <p:strVal val="visible"/>
                                      </p:to>
                                    </p:set>
                                    <p:animEffect transition="in" filter="barn(inVertical)">
                                      <p:cBhvr>
                                        <p:cTn id="7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P spid="9" grpId="0" build="allAtOnce"/>
      <p:bldP spid="10" grpId="0" build="allAtOnce"/>
      <p:bldP spid="11"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endParaRPr lang="it-IT" dirty="0"/>
          </a:p>
        </p:txBody>
      </p:sp>
      <p:graphicFrame>
        <p:nvGraphicFramePr>
          <p:cNvPr id="8" name="Segnaposto contenuto 3"/>
          <p:cNvGraphicFramePr>
            <a:graphicFrameLocks/>
          </p:cNvGraphicFramePr>
          <p:nvPr>
            <p:extLst>
              <p:ext uri="{D42A27DB-BD31-4B8C-83A1-F6EECF244321}">
                <p14:modId xmlns:p14="http://schemas.microsoft.com/office/powerpoint/2010/main" xmlns="" val="3820935022"/>
              </p:ext>
            </p:extLst>
          </p:nvPr>
        </p:nvGraphicFramePr>
        <p:xfrm>
          <a:off x="323528" y="260648"/>
          <a:ext cx="8568952" cy="6336704"/>
        </p:xfrm>
        <a:graphic>
          <a:graphicData uri="http://schemas.openxmlformats.org/drawingml/2006/table">
            <a:tbl>
              <a:tblPr firstCol="1" bandCol="1">
                <a:tableStyleId>{16D9F66E-5EB9-4882-86FB-DCBF35E3C3E4}</a:tableStyleId>
              </a:tblPr>
              <a:tblGrid>
                <a:gridCol w="4320480"/>
                <a:gridCol w="4248472"/>
              </a:tblGrid>
              <a:tr h="1048649">
                <a:tc>
                  <a:txBody>
                    <a:bodyPr/>
                    <a:lstStyle/>
                    <a:p>
                      <a:r>
                        <a:rPr lang="it-IT" sz="2800" b="0" dirty="0" smtClean="0">
                          <a:effectLst>
                            <a:outerShdw blurRad="38100" dist="38100" dir="2700000" algn="tl">
                              <a:srgbClr val="000000">
                                <a:alpha val="43137"/>
                              </a:srgbClr>
                            </a:outerShdw>
                          </a:effectLst>
                          <a:latin typeface="Century Gothic" pitchFamily="34" charset="0"/>
                        </a:rPr>
                        <a:t>Analisi</a:t>
                      </a:r>
                      <a:r>
                        <a:rPr lang="it-IT" sz="2800" dirty="0" smtClean="0">
                          <a:effectLst>
                            <a:outerShdw blurRad="38100" dist="38100" dir="2700000" algn="tl">
                              <a:srgbClr val="000000">
                                <a:alpha val="43137"/>
                              </a:srgbClr>
                            </a:outerShdw>
                          </a:effectLst>
                          <a:latin typeface="Century Gothic" pitchFamily="34" charset="0"/>
                        </a:rPr>
                        <a:t> </a:t>
                      </a:r>
                      <a:r>
                        <a:rPr lang="it-IT" sz="2800" b="0" dirty="0" smtClean="0">
                          <a:effectLst>
                            <a:outerShdw blurRad="38100" dist="38100" dir="2700000" algn="tl">
                              <a:srgbClr val="000000">
                                <a:alpha val="43137"/>
                              </a:srgbClr>
                            </a:outerShdw>
                          </a:effectLst>
                          <a:latin typeface="Century Gothic" pitchFamily="34" charset="0"/>
                        </a:rPr>
                        <a:t>grafologica</a:t>
                      </a:r>
                      <a:endParaRPr lang="it-IT" sz="2800" b="0" dirty="0">
                        <a:effectLst>
                          <a:outerShdw blurRad="38100" dist="38100" dir="2700000" algn="tl">
                            <a:srgbClr val="000000">
                              <a:alpha val="43137"/>
                            </a:srgbClr>
                          </a:outerShdw>
                        </a:effectLst>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it-IT" sz="2800" dirty="0" smtClean="0">
                          <a:effectLst>
                            <a:outerShdw blurRad="38100" dist="38100" dir="2700000" algn="tl">
                              <a:srgbClr val="000000">
                                <a:alpha val="43137"/>
                              </a:srgbClr>
                            </a:outerShdw>
                          </a:effectLst>
                          <a:latin typeface="Century Gothic" pitchFamily="34" charset="0"/>
                        </a:rPr>
                        <a:t>Reattivo di </a:t>
                      </a:r>
                      <a:r>
                        <a:rPr lang="it-IT" sz="2800" dirty="0" err="1" smtClean="0">
                          <a:effectLst>
                            <a:outerShdw blurRad="38100" dist="38100" dir="2700000" algn="tl">
                              <a:srgbClr val="000000">
                                <a:alpha val="43137"/>
                              </a:srgbClr>
                            </a:outerShdw>
                          </a:effectLst>
                          <a:latin typeface="Century Gothic" pitchFamily="34" charset="0"/>
                        </a:rPr>
                        <a:t>Rorschach</a:t>
                      </a:r>
                      <a:endParaRPr lang="it-IT" sz="2800" dirty="0">
                        <a:effectLst>
                          <a:outerShdw blurRad="38100" dist="38100" dir="2700000" algn="tl">
                            <a:srgbClr val="000000">
                              <a:alpha val="43137"/>
                            </a:srgbClr>
                          </a:outerShdw>
                        </a:effectLst>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559279">
                <a:tc>
                  <a:txBody>
                    <a:bodyPr/>
                    <a:lstStyle/>
                    <a:p>
                      <a:pPr algn="l">
                        <a:lnSpc>
                          <a:spcPct val="115000"/>
                        </a:lnSpc>
                        <a:spcAft>
                          <a:spcPts val="1000"/>
                        </a:spcAft>
                      </a:pPr>
                      <a:r>
                        <a:rPr lang="it-IT" sz="2400" b="0" dirty="0" smtClean="0">
                          <a:effectLst>
                            <a:outerShdw blurRad="38100" dist="38100" dir="2700000" algn="tl">
                              <a:srgbClr val="000000">
                                <a:alpha val="43137"/>
                              </a:srgbClr>
                            </a:outerShdw>
                          </a:effectLst>
                          <a:latin typeface="Century Gothic" pitchFamily="34" charset="0"/>
                          <a:ea typeface="Calibri"/>
                          <a:cs typeface="Times New Roman"/>
                        </a:rPr>
                        <a:t>Elaborazione:</a:t>
                      </a:r>
                      <a:endParaRPr lang="it-IT" sz="2400" b="0" dirty="0">
                        <a:effectLst/>
                        <a:latin typeface="Century Gothic" pitchFamily="34" charset="0"/>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it-IT" sz="2400" dirty="0" smtClean="0">
                          <a:effectLst>
                            <a:outerShdw blurRad="38100" dist="38100" dir="2700000" algn="tl">
                              <a:srgbClr val="000000">
                                <a:alpha val="43137"/>
                              </a:srgbClr>
                            </a:outerShdw>
                          </a:effectLst>
                          <a:latin typeface="Century Gothic" pitchFamily="34" charset="0"/>
                        </a:rPr>
                        <a:t>Elaborazione:</a:t>
                      </a:r>
                      <a:endParaRPr lang="it-IT" sz="2400" dirty="0">
                        <a:effectLst>
                          <a:outerShdw blurRad="38100" dist="38100" dir="2700000" algn="tl">
                            <a:srgbClr val="000000">
                              <a:alpha val="43137"/>
                            </a:srgbClr>
                          </a:outerShdw>
                        </a:effectLst>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1992472">
                <a:tc>
                  <a:txBody>
                    <a:bodyPr/>
                    <a:lstStyle/>
                    <a:p>
                      <a:pPr algn="l">
                        <a:lnSpc>
                          <a:spcPct val="115000"/>
                        </a:lnSpc>
                        <a:spcAft>
                          <a:spcPts val="1000"/>
                        </a:spcAft>
                      </a:pPr>
                      <a:endParaRPr lang="it-IT" sz="2000" b="0" dirty="0">
                        <a:effectLst/>
                        <a:latin typeface="Century Gothic" pitchFamily="34" charset="0"/>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736304">
                <a:tc>
                  <a:txBody>
                    <a:bodyPr/>
                    <a:lstStyle/>
                    <a:p>
                      <a:pPr algn="l">
                        <a:lnSpc>
                          <a:spcPct val="115000"/>
                        </a:lnSpc>
                        <a:spcAft>
                          <a:spcPts val="1000"/>
                        </a:spcAft>
                      </a:pPr>
                      <a:endParaRPr lang="it-IT" sz="2000" b="0" dirty="0">
                        <a:effectLst/>
                        <a:latin typeface="Century Gothic" pitchFamily="34" charset="0"/>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9" name="CasellaDiTesto 8"/>
          <p:cNvSpPr txBox="1"/>
          <p:nvPr/>
        </p:nvSpPr>
        <p:spPr>
          <a:xfrm>
            <a:off x="395536" y="1988840"/>
            <a:ext cx="4104456" cy="1015663"/>
          </a:xfrm>
          <a:prstGeom prst="rect">
            <a:avLst/>
          </a:prstGeom>
          <a:noFill/>
        </p:spPr>
        <p:txBody>
          <a:bodyPr wrap="square" rtlCol="0">
            <a:spAutoFit/>
          </a:bodyPr>
          <a:lstStyle/>
          <a:p>
            <a:r>
              <a:rPr lang="it-IT" sz="2000" dirty="0" smtClean="0">
                <a:latin typeface="Century Gothic" pitchFamily="34" charset="0"/>
              </a:rPr>
              <a:t>- viene </a:t>
            </a:r>
            <a:r>
              <a:rPr lang="it-IT" sz="2000" dirty="0">
                <a:latin typeface="Century Gothic" pitchFamily="34" charset="0"/>
              </a:rPr>
              <a:t>effettuata una particolare e specifica misurazione dei segni grafici;</a:t>
            </a:r>
          </a:p>
        </p:txBody>
      </p:sp>
      <p:sp>
        <p:nvSpPr>
          <p:cNvPr id="10" name="CasellaDiTesto 9"/>
          <p:cNvSpPr txBox="1"/>
          <p:nvPr/>
        </p:nvSpPr>
        <p:spPr>
          <a:xfrm>
            <a:off x="4709864" y="1982146"/>
            <a:ext cx="4254624" cy="1323439"/>
          </a:xfrm>
          <a:prstGeom prst="rect">
            <a:avLst/>
          </a:prstGeom>
          <a:noFill/>
        </p:spPr>
        <p:txBody>
          <a:bodyPr wrap="square" rtlCol="0">
            <a:spAutoFit/>
          </a:bodyPr>
          <a:lstStyle/>
          <a:p>
            <a:r>
              <a:rPr lang="it-IT" sz="2000" dirty="0" smtClean="0">
                <a:latin typeface="Century Gothic" pitchFamily="34" charset="0"/>
              </a:rPr>
              <a:t>- viene </a:t>
            </a:r>
            <a:r>
              <a:rPr lang="it-IT" sz="2000" dirty="0">
                <a:latin typeface="Century Gothic" pitchFamily="34" charset="0"/>
              </a:rPr>
              <a:t>effettuata una particolare e specifica siglatura di tutte le risposte date dal soggetto;</a:t>
            </a:r>
          </a:p>
        </p:txBody>
      </p:sp>
      <p:sp>
        <p:nvSpPr>
          <p:cNvPr id="11" name="CasellaDiTesto 10"/>
          <p:cNvSpPr txBox="1"/>
          <p:nvPr/>
        </p:nvSpPr>
        <p:spPr>
          <a:xfrm>
            <a:off x="364569" y="4221088"/>
            <a:ext cx="4104456" cy="1323439"/>
          </a:xfrm>
          <a:prstGeom prst="rect">
            <a:avLst/>
          </a:prstGeom>
          <a:noFill/>
        </p:spPr>
        <p:txBody>
          <a:bodyPr wrap="square" rtlCol="0">
            <a:spAutoFit/>
          </a:bodyPr>
          <a:lstStyle/>
          <a:p>
            <a:r>
              <a:rPr lang="it-IT" sz="2000" dirty="0" smtClean="0">
                <a:latin typeface="Century Gothic" pitchFamily="34" charset="0"/>
              </a:rPr>
              <a:t>- in </a:t>
            </a:r>
            <a:r>
              <a:rPr lang="it-IT" sz="2000" dirty="0">
                <a:latin typeface="Century Gothic" pitchFamily="34" charset="0"/>
              </a:rPr>
              <a:t>base alla misurazione viene redatta un’analisi dei tratti principali di personalità del soggetto in esame;</a:t>
            </a:r>
          </a:p>
        </p:txBody>
      </p:sp>
      <p:sp>
        <p:nvSpPr>
          <p:cNvPr id="13" name="CasellaDiTesto 12"/>
          <p:cNvSpPr txBox="1"/>
          <p:nvPr/>
        </p:nvSpPr>
        <p:spPr>
          <a:xfrm>
            <a:off x="4709864" y="4221088"/>
            <a:ext cx="4038600" cy="1938992"/>
          </a:xfrm>
          <a:prstGeom prst="rect">
            <a:avLst/>
          </a:prstGeom>
          <a:noFill/>
        </p:spPr>
        <p:txBody>
          <a:bodyPr wrap="square" rtlCol="0">
            <a:spAutoFit/>
          </a:bodyPr>
          <a:lstStyle/>
          <a:p>
            <a:r>
              <a:rPr lang="it-IT" sz="2000" dirty="0" smtClean="0">
                <a:latin typeface="Century Gothic" pitchFamily="34" charset="0"/>
              </a:rPr>
              <a:t>- tutte </a:t>
            </a:r>
            <a:r>
              <a:rPr lang="it-IT" sz="2000" dirty="0">
                <a:latin typeface="Century Gothic" pitchFamily="34" charset="0"/>
              </a:rPr>
              <a:t>le sigle e i codici rilevati vengono rielaborati in un prospetto specifico di codici;</a:t>
            </a:r>
          </a:p>
          <a:p>
            <a:r>
              <a:rPr lang="it-IT" sz="2000" dirty="0" smtClean="0">
                <a:latin typeface="Century Gothic" pitchFamily="34" charset="0"/>
              </a:rPr>
              <a:t>- in </a:t>
            </a:r>
            <a:r>
              <a:rPr lang="it-IT" sz="2000" dirty="0">
                <a:latin typeface="Century Gothic" pitchFamily="34" charset="0"/>
              </a:rPr>
              <a:t>base al risultato viene elaborata una diagnosi di personalità;</a:t>
            </a:r>
          </a:p>
        </p:txBody>
      </p:sp>
    </p:spTree>
    <p:extLst>
      <p:ext uri="{BB962C8B-B14F-4D97-AF65-F5344CB8AC3E}">
        <p14:creationId xmlns:p14="http://schemas.microsoft.com/office/powerpoint/2010/main" xmlns="" val="361744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9">
                                            <p:txEl>
                                              <p:pRg st="0" end="0"/>
                                            </p:txEl>
                                          </p:spTgt>
                                        </p:tgtEl>
                                      </p:cBhvr>
                                    </p:animEffect>
                                    <p:set>
                                      <p:cBhvr>
                                        <p:cTn id="17"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0">
                                            <p:txEl>
                                              <p:pRg st="0" end="0"/>
                                            </p:txEl>
                                          </p:spTgt>
                                        </p:tgtEl>
                                      </p:cBhvr>
                                    </p:animEffect>
                                    <p:set>
                                      <p:cBhvr>
                                        <p:cTn id="22"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arn(inVertical)">
                                      <p:cBhvr>
                                        <p:cTn id="32" dur="500"/>
                                        <p:tgtEl>
                                          <p:spTgt spid="13">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barn(inVertical)">
                                      <p:cBhvr>
                                        <p:cTn id="3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p:txBody>
      </p:sp>
      <p:graphicFrame>
        <p:nvGraphicFramePr>
          <p:cNvPr id="5" name="Segnaposto contenuto 3"/>
          <p:cNvGraphicFramePr>
            <a:graphicFrameLocks/>
          </p:cNvGraphicFramePr>
          <p:nvPr>
            <p:extLst>
              <p:ext uri="{D42A27DB-BD31-4B8C-83A1-F6EECF244321}">
                <p14:modId xmlns:p14="http://schemas.microsoft.com/office/powerpoint/2010/main" xmlns="" val="1374526367"/>
              </p:ext>
            </p:extLst>
          </p:nvPr>
        </p:nvGraphicFramePr>
        <p:xfrm>
          <a:off x="323528" y="260648"/>
          <a:ext cx="8568952" cy="6183496"/>
        </p:xfrm>
        <a:graphic>
          <a:graphicData uri="http://schemas.openxmlformats.org/drawingml/2006/table">
            <a:tbl>
              <a:tblPr firstCol="1" bandCol="1">
                <a:tableStyleId>{16D9F66E-5EB9-4882-86FB-DCBF35E3C3E4}</a:tableStyleId>
              </a:tblPr>
              <a:tblGrid>
                <a:gridCol w="4320480"/>
                <a:gridCol w="4248472"/>
              </a:tblGrid>
              <a:tr h="720080">
                <a:tc>
                  <a:txBody>
                    <a:bodyPr/>
                    <a:lstStyle/>
                    <a:p>
                      <a:r>
                        <a:rPr lang="it-IT" sz="2800" b="0" dirty="0" smtClean="0">
                          <a:effectLst>
                            <a:outerShdw blurRad="38100" dist="38100" dir="2700000" algn="tl">
                              <a:srgbClr val="000000">
                                <a:alpha val="43137"/>
                              </a:srgbClr>
                            </a:outerShdw>
                          </a:effectLst>
                          <a:latin typeface="Century Gothic" pitchFamily="34" charset="0"/>
                        </a:rPr>
                        <a:t>Analisi</a:t>
                      </a:r>
                      <a:r>
                        <a:rPr lang="it-IT" sz="2800" dirty="0" smtClean="0">
                          <a:effectLst>
                            <a:outerShdw blurRad="38100" dist="38100" dir="2700000" algn="tl">
                              <a:srgbClr val="000000">
                                <a:alpha val="43137"/>
                              </a:srgbClr>
                            </a:outerShdw>
                          </a:effectLst>
                          <a:latin typeface="Century Gothic" pitchFamily="34" charset="0"/>
                        </a:rPr>
                        <a:t> </a:t>
                      </a:r>
                      <a:r>
                        <a:rPr lang="it-IT" sz="2800" b="0" dirty="0" smtClean="0">
                          <a:effectLst>
                            <a:outerShdw blurRad="38100" dist="38100" dir="2700000" algn="tl">
                              <a:srgbClr val="000000">
                                <a:alpha val="43137"/>
                              </a:srgbClr>
                            </a:outerShdw>
                          </a:effectLst>
                          <a:latin typeface="Century Gothic" pitchFamily="34" charset="0"/>
                        </a:rPr>
                        <a:t>grafologica</a:t>
                      </a:r>
                      <a:endParaRPr lang="it-IT" sz="2800" b="0" dirty="0">
                        <a:effectLst>
                          <a:outerShdw blurRad="38100" dist="38100" dir="2700000" algn="tl">
                            <a:srgbClr val="000000">
                              <a:alpha val="43137"/>
                            </a:srgbClr>
                          </a:outerShdw>
                        </a:effectLst>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it-IT" sz="2800" dirty="0" smtClean="0">
                          <a:effectLst>
                            <a:outerShdw blurRad="38100" dist="38100" dir="2700000" algn="tl">
                              <a:srgbClr val="000000">
                                <a:alpha val="43137"/>
                              </a:srgbClr>
                            </a:outerShdw>
                          </a:effectLst>
                          <a:latin typeface="Century Gothic" pitchFamily="34" charset="0"/>
                        </a:rPr>
                        <a:t>Reattivo di </a:t>
                      </a:r>
                      <a:r>
                        <a:rPr lang="it-IT" sz="2800" dirty="0" err="1" smtClean="0">
                          <a:effectLst>
                            <a:outerShdw blurRad="38100" dist="38100" dir="2700000" algn="tl">
                              <a:srgbClr val="000000">
                                <a:alpha val="43137"/>
                              </a:srgbClr>
                            </a:outerShdw>
                          </a:effectLst>
                          <a:latin typeface="Century Gothic" pitchFamily="34" charset="0"/>
                        </a:rPr>
                        <a:t>Rorschach</a:t>
                      </a:r>
                      <a:endParaRPr lang="it-IT" sz="2800" dirty="0">
                        <a:effectLst>
                          <a:outerShdw blurRad="38100" dist="38100" dir="2700000" algn="tl">
                            <a:srgbClr val="000000">
                              <a:alpha val="43137"/>
                            </a:srgbClr>
                          </a:outerShdw>
                        </a:effectLst>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648072">
                <a:tc>
                  <a:txBody>
                    <a:bodyPr/>
                    <a:lstStyle/>
                    <a:p>
                      <a:pPr algn="l">
                        <a:lnSpc>
                          <a:spcPct val="115000"/>
                        </a:lnSpc>
                        <a:spcAft>
                          <a:spcPts val="1000"/>
                        </a:spcAft>
                      </a:pPr>
                      <a:r>
                        <a:rPr lang="it-IT" sz="2400" b="0" dirty="0" smtClean="0">
                          <a:effectLst>
                            <a:outerShdw blurRad="38100" dist="38100" dir="2700000" algn="tl">
                              <a:srgbClr val="000000">
                                <a:alpha val="43137"/>
                              </a:srgbClr>
                            </a:outerShdw>
                          </a:effectLst>
                          <a:latin typeface="Century Gothic" pitchFamily="34" charset="0"/>
                          <a:ea typeface="Times New Roman"/>
                          <a:cs typeface="Times New Roman"/>
                        </a:rPr>
                        <a:t>Referto</a:t>
                      </a:r>
                      <a:r>
                        <a:rPr lang="it-IT" sz="2400" b="0" baseline="0" dirty="0" smtClean="0">
                          <a:effectLst>
                            <a:outerShdw blurRad="38100" dist="38100" dir="2700000" algn="tl">
                              <a:srgbClr val="000000">
                                <a:alpha val="43137"/>
                              </a:srgbClr>
                            </a:outerShdw>
                          </a:effectLst>
                          <a:latin typeface="Century Gothic" pitchFamily="34" charset="0"/>
                          <a:ea typeface="Times New Roman"/>
                          <a:cs typeface="Times New Roman"/>
                        </a:rPr>
                        <a:t> analisi:</a:t>
                      </a:r>
                      <a:endParaRPr lang="it-IT" sz="2400" b="0" dirty="0">
                        <a:effectLst/>
                        <a:latin typeface="Century Gothic" pitchFamily="34" charset="0"/>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it-IT" sz="2400" dirty="0" smtClean="0">
                          <a:effectLst>
                            <a:outerShdw blurRad="38100" dist="38100" dir="2700000" algn="tl">
                              <a:srgbClr val="000000">
                                <a:alpha val="43137"/>
                              </a:srgbClr>
                            </a:outerShdw>
                          </a:effectLst>
                          <a:latin typeface="Century Gothic" pitchFamily="34" charset="0"/>
                        </a:rPr>
                        <a:t>Diagnosi</a:t>
                      </a:r>
                      <a:endParaRPr lang="it-IT" sz="2400" dirty="0">
                        <a:effectLst>
                          <a:outerShdw blurRad="38100" dist="38100" dir="2700000" algn="tl">
                            <a:srgbClr val="000000">
                              <a:alpha val="43137"/>
                            </a:srgbClr>
                          </a:outerShdw>
                        </a:effectLst>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4815344">
                <a:tc>
                  <a:txBody>
                    <a:bodyPr/>
                    <a:lstStyle/>
                    <a:p>
                      <a:pPr algn="l">
                        <a:lnSpc>
                          <a:spcPct val="115000"/>
                        </a:lnSpc>
                        <a:spcAft>
                          <a:spcPts val="1000"/>
                        </a:spcAft>
                      </a:pPr>
                      <a:endParaRPr lang="it-IT" sz="2000" b="0" dirty="0">
                        <a:effectLst/>
                        <a:latin typeface="Century Gothic" pitchFamily="34" charset="0"/>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
        <p:nvSpPr>
          <p:cNvPr id="6" name="CasellaDiTesto 5"/>
          <p:cNvSpPr txBox="1"/>
          <p:nvPr/>
        </p:nvSpPr>
        <p:spPr>
          <a:xfrm>
            <a:off x="425691" y="1844824"/>
            <a:ext cx="3858277" cy="3785652"/>
          </a:xfrm>
          <a:prstGeom prst="rect">
            <a:avLst/>
          </a:prstGeom>
          <a:noFill/>
        </p:spPr>
        <p:txBody>
          <a:bodyPr wrap="square" rtlCol="0">
            <a:spAutoFit/>
          </a:bodyPr>
          <a:lstStyle/>
          <a:p>
            <a:pPr algn="ctr"/>
            <a:r>
              <a:rPr lang="it-IT" sz="2000" dirty="0" smtClean="0">
                <a:latin typeface="Century Gothic" pitchFamily="34" charset="0"/>
              </a:rPr>
              <a:t>Si rilevano le </a:t>
            </a:r>
            <a:r>
              <a:rPr lang="it-IT" sz="2000" dirty="0">
                <a:latin typeface="Century Gothic" pitchFamily="34" charset="0"/>
              </a:rPr>
              <a:t>caratteristiche di personalità del </a:t>
            </a:r>
            <a:r>
              <a:rPr lang="it-IT" sz="2000" dirty="0" smtClean="0">
                <a:latin typeface="Century Gothic" pitchFamily="34" charset="0"/>
              </a:rPr>
              <a:t>soggetto: aspetti </a:t>
            </a:r>
            <a:r>
              <a:rPr lang="it-IT" sz="2000" dirty="0">
                <a:latin typeface="Century Gothic" pitchFamily="34" charset="0"/>
              </a:rPr>
              <a:t>intellettivi, </a:t>
            </a:r>
            <a:r>
              <a:rPr lang="it-IT" sz="2000" dirty="0" smtClean="0">
                <a:latin typeface="Century Gothic" pitchFamily="34" charset="0"/>
              </a:rPr>
              <a:t>comportamentali, affettivi, psicologici e sociali.  </a:t>
            </a:r>
            <a:r>
              <a:rPr lang="it-IT" sz="2000" dirty="0">
                <a:latin typeface="Century Gothic" pitchFamily="34" charset="0"/>
              </a:rPr>
              <a:t>In relazione a ciò </a:t>
            </a:r>
            <a:r>
              <a:rPr lang="it-IT" sz="2000" dirty="0" smtClean="0">
                <a:latin typeface="Century Gothic" pitchFamily="34" charset="0"/>
              </a:rPr>
              <a:t> </a:t>
            </a:r>
            <a:r>
              <a:rPr lang="it-IT" sz="2000" dirty="0">
                <a:latin typeface="Century Gothic" pitchFamily="34" charset="0"/>
              </a:rPr>
              <a:t>si rilevano eventuali difficoltà, disagi, carenze e deficit associabili, in comparazione ad altri test e diagnosi, agli aspetti psicopatologici ed organici del soggetto.</a:t>
            </a:r>
          </a:p>
        </p:txBody>
      </p:sp>
      <p:sp>
        <p:nvSpPr>
          <p:cNvPr id="7" name="CasellaDiTesto 6"/>
          <p:cNvSpPr txBox="1"/>
          <p:nvPr/>
        </p:nvSpPr>
        <p:spPr>
          <a:xfrm>
            <a:off x="4716016" y="1844824"/>
            <a:ext cx="4104456" cy="3785652"/>
          </a:xfrm>
          <a:prstGeom prst="rect">
            <a:avLst/>
          </a:prstGeom>
          <a:noFill/>
        </p:spPr>
        <p:txBody>
          <a:bodyPr wrap="square" rtlCol="0">
            <a:spAutoFit/>
          </a:bodyPr>
          <a:lstStyle/>
          <a:p>
            <a:pPr algn="ctr"/>
            <a:r>
              <a:rPr lang="it-IT" sz="2000" dirty="0">
                <a:latin typeface="Century Gothic" pitchFamily="34" charset="0"/>
              </a:rPr>
              <a:t>In base alla teoria di riferimento (prevalentemente di impronta psicoanalitica) vengono rilevate le funzioni autonome primarie e secondarie dell’Io del soggetto, le relazioni oggettuali interiorizzate, lo stile affettivo e le modalità difensive. Il quadro completo permette l’identificazione di patologie e disturbi psicologici o organici.</a:t>
            </a:r>
          </a:p>
        </p:txBody>
      </p:sp>
    </p:spTree>
    <p:extLst>
      <p:ext uri="{BB962C8B-B14F-4D97-AF65-F5344CB8AC3E}">
        <p14:creationId xmlns:p14="http://schemas.microsoft.com/office/powerpoint/2010/main" xmlns="" val="143783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95536" y="404664"/>
            <a:ext cx="7776864" cy="6120680"/>
          </a:xfrm>
        </p:spPr>
      </p:pic>
      <p:sp>
        <p:nvSpPr>
          <p:cNvPr id="5" name="CasellaDiTesto 4"/>
          <p:cNvSpPr txBox="1"/>
          <p:nvPr/>
        </p:nvSpPr>
        <p:spPr>
          <a:xfrm>
            <a:off x="1691680" y="727829"/>
            <a:ext cx="6192688" cy="646331"/>
          </a:xfrm>
          <a:prstGeom prst="rect">
            <a:avLst/>
          </a:prstGeom>
          <a:noFill/>
        </p:spPr>
        <p:txBody>
          <a:bodyPr wrap="square" rtlCol="0">
            <a:spAutoFit/>
          </a:bodyPr>
          <a:lstStyle/>
          <a:p>
            <a:r>
              <a:rPr lang="it-IT" sz="3600" dirty="0" smtClean="0">
                <a:solidFill>
                  <a:schemeClr val="bg1"/>
                </a:solidFill>
                <a:latin typeface="Century Gothic" pitchFamily="34" charset="0"/>
              </a:rPr>
              <a:t>Similitudini e particolarità</a:t>
            </a:r>
            <a:endParaRPr lang="it-IT" sz="3600" dirty="0">
              <a:solidFill>
                <a:schemeClr val="bg1"/>
              </a:solidFill>
              <a:latin typeface="Century Gothic" pitchFamily="34" charset="0"/>
            </a:endParaRPr>
          </a:p>
        </p:txBody>
      </p:sp>
      <p:sp>
        <p:nvSpPr>
          <p:cNvPr id="6" name="CasellaDiTesto 5"/>
          <p:cNvSpPr txBox="1"/>
          <p:nvPr/>
        </p:nvSpPr>
        <p:spPr>
          <a:xfrm>
            <a:off x="4644008" y="1988840"/>
            <a:ext cx="3960440" cy="1384995"/>
          </a:xfrm>
          <a:prstGeom prst="rect">
            <a:avLst/>
          </a:prstGeom>
          <a:noFill/>
        </p:spPr>
        <p:txBody>
          <a:bodyPr wrap="square" rtlCol="0">
            <a:spAutoFit/>
          </a:bodyPr>
          <a:lstStyle/>
          <a:p>
            <a:r>
              <a:rPr lang="it-IT" sz="3600" dirty="0" smtClean="0">
                <a:solidFill>
                  <a:schemeClr val="bg1"/>
                </a:solidFill>
                <a:latin typeface="Century Gothic" pitchFamily="34" charset="0"/>
              </a:rPr>
              <a:t>L’importanza </a:t>
            </a:r>
          </a:p>
          <a:p>
            <a:r>
              <a:rPr lang="it-IT" sz="3600" dirty="0" smtClean="0">
                <a:solidFill>
                  <a:schemeClr val="bg1"/>
                </a:solidFill>
                <a:latin typeface="Century Gothic" pitchFamily="34" charset="0"/>
              </a:rPr>
              <a:t>del  </a:t>
            </a:r>
            <a:r>
              <a:rPr lang="it-IT" sz="4800" dirty="0" smtClean="0">
                <a:solidFill>
                  <a:schemeClr val="bg1"/>
                </a:solidFill>
                <a:latin typeface="Century Gothic" pitchFamily="34" charset="0"/>
              </a:rPr>
              <a:t>bianco</a:t>
            </a:r>
            <a:endParaRPr lang="it-IT" sz="4800" dirty="0">
              <a:solidFill>
                <a:schemeClr val="bg1"/>
              </a:solidFill>
              <a:latin typeface="Century Gothic" pitchFamily="34" charset="0"/>
            </a:endParaRPr>
          </a:p>
        </p:txBody>
      </p:sp>
    </p:spTree>
    <p:extLst>
      <p:ext uri="{BB962C8B-B14F-4D97-AF65-F5344CB8AC3E}">
        <p14:creationId xmlns:p14="http://schemas.microsoft.com/office/powerpoint/2010/main" xmlns="" val="3287965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8712968" cy="6408712"/>
          </a:xfrm>
        </p:spPr>
      </p:pic>
      <p:sp>
        <p:nvSpPr>
          <p:cNvPr id="5" name="CasellaDiTesto 4"/>
          <p:cNvSpPr txBox="1"/>
          <p:nvPr/>
        </p:nvSpPr>
        <p:spPr>
          <a:xfrm>
            <a:off x="395536" y="476672"/>
            <a:ext cx="3312368" cy="1015663"/>
          </a:xfrm>
          <a:prstGeom prst="rect">
            <a:avLst/>
          </a:prstGeom>
          <a:noFill/>
        </p:spPr>
        <p:txBody>
          <a:bodyPr wrap="square" rtlCol="0">
            <a:spAutoFit/>
          </a:bodyPr>
          <a:lstStyle/>
          <a:p>
            <a:r>
              <a:rPr lang="it-IT" sz="6000" b="1" dirty="0" smtClean="0">
                <a:latin typeface="Century Gothic" pitchFamily="34" charset="0"/>
              </a:rPr>
              <a:t>C’b</a:t>
            </a:r>
            <a:endParaRPr lang="it-IT" sz="6000" b="1" dirty="0">
              <a:latin typeface="Century Gothic" pitchFamily="34" charset="0"/>
            </a:endParaRPr>
          </a:p>
        </p:txBody>
      </p:sp>
      <p:sp>
        <p:nvSpPr>
          <p:cNvPr id="6" name="CasellaDiTesto 5"/>
          <p:cNvSpPr txBox="1"/>
          <p:nvPr/>
        </p:nvSpPr>
        <p:spPr>
          <a:xfrm>
            <a:off x="611560" y="1844824"/>
            <a:ext cx="7200800" cy="646331"/>
          </a:xfrm>
          <a:prstGeom prst="rect">
            <a:avLst/>
          </a:prstGeom>
          <a:noFill/>
        </p:spPr>
        <p:txBody>
          <a:bodyPr wrap="square" rtlCol="0">
            <a:spAutoFit/>
          </a:bodyPr>
          <a:lstStyle/>
          <a:p>
            <a:r>
              <a:rPr lang="it-IT" sz="3600" b="1" dirty="0" smtClean="0">
                <a:latin typeface="Century Gothic" pitchFamily="34" charset="0"/>
              </a:rPr>
              <a:t>- Affettività fredda e distante;</a:t>
            </a:r>
            <a:endParaRPr lang="it-IT" sz="3600" b="1" dirty="0">
              <a:latin typeface="Century Gothic" pitchFamily="34" charset="0"/>
            </a:endParaRPr>
          </a:p>
        </p:txBody>
      </p:sp>
      <p:sp>
        <p:nvSpPr>
          <p:cNvPr id="7" name="CasellaDiTesto 6"/>
          <p:cNvSpPr txBox="1"/>
          <p:nvPr/>
        </p:nvSpPr>
        <p:spPr>
          <a:xfrm>
            <a:off x="611560" y="3068959"/>
            <a:ext cx="6840760" cy="646331"/>
          </a:xfrm>
          <a:prstGeom prst="rect">
            <a:avLst/>
          </a:prstGeom>
          <a:noFill/>
        </p:spPr>
        <p:txBody>
          <a:bodyPr wrap="square" rtlCol="0">
            <a:spAutoFit/>
          </a:bodyPr>
          <a:lstStyle/>
          <a:p>
            <a:r>
              <a:rPr lang="it-IT" sz="3600" b="1" dirty="0" smtClean="0">
                <a:latin typeface="Century Gothic" pitchFamily="34" charset="0"/>
              </a:rPr>
              <a:t>- Atteggiamento formale;</a:t>
            </a:r>
            <a:endParaRPr lang="it-IT" sz="3600" b="1" dirty="0">
              <a:latin typeface="Century Gothic" pitchFamily="34" charset="0"/>
            </a:endParaRPr>
          </a:p>
        </p:txBody>
      </p:sp>
      <p:sp>
        <p:nvSpPr>
          <p:cNvPr id="8" name="CasellaDiTesto 7"/>
          <p:cNvSpPr txBox="1"/>
          <p:nvPr/>
        </p:nvSpPr>
        <p:spPr>
          <a:xfrm>
            <a:off x="637254" y="4437112"/>
            <a:ext cx="7560840" cy="646331"/>
          </a:xfrm>
          <a:prstGeom prst="rect">
            <a:avLst/>
          </a:prstGeom>
          <a:noFill/>
        </p:spPr>
        <p:txBody>
          <a:bodyPr wrap="square" rtlCol="0">
            <a:spAutoFit/>
          </a:bodyPr>
          <a:lstStyle/>
          <a:p>
            <a:r>
              <a:rPr lang="it-IT" sz="3600" b="1" dirty="0" smtClean="0">
                <a:latin typeface="Century Gothic" pitchFamily="34" charset="0"/>
              </a:rPr>
              <a:t>- Adattamento cauto e ansioso</a:t>
            </a:r>
            <a:endParaRPr lang="it-IT" sz="3600" b="1" dirty="0">
              <a:latin typeface="Century Gothic" pitchFamily="34" charset="0"/>
            </a:endParaRPr>
          </a:p>
        </p:txBody>
      </p:sp>
    </p:spTree>
    <p:extLst>
      <p:ext uri="{BB962C8B-B14F-4D97-AF65-F5344CB8AC3E}">
        <p14:creationId xmlns:p14="http://schemas.microsoft.com/office/powerpoint/2010/main" xmlns="" val="325887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5000">
              <a:schemeClr val="accent4">
                <a:lumMod val="50000"/>
              </a:schemeClr>
            </a:gs>
            <a:gs pos="75000">
              <a:schemeClr val="tx2">
                <a:lumMod val="5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764704"/>
            <a:ext cx="4914900" cy="5040560"/>
          </a:xfrm>
        </p:spPr>
      </p:pic>
      <p:sp>
        <p:nvSpPr>
          <p:cNvPr id="5" name="CasellaDiTesto 4"/>
          <p:cNvSpPr txBox="1"/>
          <p:nvPr/>
        </p:nvSpPr>
        <p:spPr>
          <a:xfrm>
            <a:off x="5436096" y="404664"/>
            <a:ext cx="3456384" cy="1077218"/>
          </a:xfrm>
          <a:prstGeom prst="rect">
            <a:avLst/>
          </a:prstGeom>
          <a:noFill/>
        </p:spPr>
        <p:txBody>
          <a:bodyPr wrap="square" rtlCol="0">
            <a:spAutoFit/>
          </a:bodyPr>
          <a:lstStyle/>
          <a:p>
            <a:r>
              <a:rPr lang="it-IT" sz="3200" dirty="0" smtClean="0">
                <a:solidFill>
                  <a:schemeClr val="bg1"/>
                </a:solidFill>
                <a:latin typeface="Century Gothic" pitchFamily="34" charset="0"/>
              </a:rPr>
              <a:t>Presenza di margini </a:t>
            </a:r>
          </a:p>
        </p:txBody>
      </p:sp>
      <p:sp>
        <p:nvSpPr>
          <p:cNvPr id="7" name="CasellaDiTesto 6"/>
          <p:cNvSpPr txBox="1"/>
          <p:nvPr/>
        </p:nvSpPr>
        <p:spPr>
          <a:xfrm>
            <a:off x="5436096" y="1916832"/>
            <a:ext cx="3528392" cy="3539430"/>
          </a:xfrm>
          <a:prstGeom prst="rect">
            <a:avLst/>
          </a:prstGeom>
          <a:noFill/>
        </p:spPr>
        <p:txBody>
          <a:bodyPr wrap="square" rtlCol="0">
            <a:spAutoFit/>
          </a:bodyPr>
          <a:lstStyle/>
          <a:p>
            <a:pPr marL="457200" indent="-457200">
              <a:buFontTx/>
              <a:buChar char="-"/>
            </a:pPr>
            <a:r>
              <a:rPr lang="it-IT" sz="3200" dirty="0">
                <a:solidFill>
                  <a:schemeClr val="bg1"/>
                </a:solidFill>
                <a:latin typeface="Century Gothic" pitchFamily="34" charset="0"/>
              </a:rPr>
              <a:t>c</a:t>
            </a:r>
            <a:r>
              <a:rPr lang="it-IT" sz="3200" dirty="0" smtClean="0">
                <a:solidFill>
                  <a:schemeClr val="bg1"/>
                </a:solidFill>
                <a:latin typeface="Century Gothic" pitchFamily="34" charset="0"/>
              </a:rPr>
              <a:t>hiusura in sé stessi;</a:t>
            </a:r>
          </a:p>
          <a:p>
            <a:pPr marL="457200" indent="-457200">
              <a:buFontTx/>
              <a:buChar char="-"/>
            </a:pPr>
            <a:r>
              <a:rPr lang="it-IT" sz="3200" dirty="0" smtClean="0">
                <a:solidFill>
                  <a:schemeClr val="bg1"/>
                </a:solidFill>
                <a:latin typeface="Century Gothic" pitchFamily="34" charset="0"/>
              </a:rPr>
              <a:t>Io ipertrofico;</a:t>
            </a:r>
          </a:p>
          <a:p>
            <a:pPr marL="457200" indent="-457200">
              <a:buFontTx/>
              <a:buChar char="-"/>
            </a:pPr>
            <a:r>
              <a:rPr lang="it-IT" sz="3200" dirty="0">
                <a:solidFill>
                  <a:schemeClr val="bg1"/>
                </a:solidFill>
                <a:latin typeface="Century Gothic" pitchFamily="34" charset="0"/>
              </a:rPr>
              <a:t>p</a:t>
            </a:r>
            <a:r>
              <a:rPr lang="it-IT" sz="3200" dirty="0" smtClean="0">
                <a:solidFill>
                  <a:schemeClr val="bg1"/>
                </a:solidFill>
                <a:latin typeface="Century Gothic" pitchFamily="34" charset="0"/>
              </a:rPr>
              <a:t>resente;</a:t>
            </a:r>
          </a:p>
          <a:p>
            <a:pPr marL="457200" indent="-457200">
              <a:buFontTx/>
              <a:buChar char="-"/>
            </a:pPr>
            <a:r>
              <a:rPr lang="it-IT" sz="3200" dirty="0">
                <a:solidFill>
                  <a:schemeClr val="bg1"/>
                </a:solidFill>
                <a:latin typeface="Century Gothic" pitchFamily="34" charset="0"/>
              </a:rPr>
              <a:t>d</a:t>
            </a:r>
            <a:r>
              <a:rPr lang="it-IT" sz="3200" dirty="0" smtClean="0">
                <a:solidFill>
                  <a:schemeClr val="bg1"/>
                </a:solidFill>
                <a:latin typeface="Century Gothic" pitchFamily="34" charset="0"/>
              </a:rPr>
              <a:t>ifficoltà di andare verso l’altro…</a:t>
            </a:r>
            <a:endParaRPr lang="it-IT" sz="3200" dirty="0">
              <a:solidFill>
                <a:schemeClr val="bg1"/>
              </a:solidFill>
              <a:latin typeface="Century Gothic" pitchFamily="34" charset="0"/>
            </a:endParaRPr>
          </a:p>
        </p:txBody>
      </p:sp>
      <p:sp>
        <p:nvSpPr>
          <p:cNvPr id="8" name="CasellaDiTesto 7"/>
          <p:cNvSpPr txBox="1"/>
          <p:nvPr/>
        </p:nvSpPr>
        <p:spPr>
          <a:xfrm>
            <a:off x="2915816" y="6165304"/>
            <a:ext cx="5976664" cy="369332"/>
          </a:xfrm>
          <a:prstGeom prst="rect">
            <a:avLst/>
          </a:prstGeom>
          <a:noFill/>
        </p:spPr>
        <p:txBody>
          <a:bodyPr wrap="square" rtlCol="0">
            <a:spAutoFit/>
          </a:bodyPr>
          <a:lstStyle/>
          <a:p>
            <a:r>
              <a:rPr lang="it-IT" dirty="0" smtClean="0">
                <a:latin typeface="Century Gothic" pitchFamily="34" charset="0"/>
              </a:rPr>
              <a:t>* Dipende sempre dalla correlazione di tutti i  segni</a:t>
            </a:r>
            <a:endParaRPr lang="it-IT" dirty="0">
              <a:latin typeface="Century Gothic" pitchFamily="34" charset="0"/>
            </a:endParaRPr>
          </a:p>
        </p:txBody>
      </p:sp>
    </p:spTree>
    <p:extLst>
      <p:ext uri="{BB962C8B-B14F-4D97-AF65-F5344CB8AC3E}">
        <p14:creationId xmlns:p14="http://schemas.microsoft.com/office/powerpoint/2010/main" xmlns="" val="257690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8784977" cy="6444418"/>
          </a:xfrm>
          <a:prstGeom prst="rect">
            <a:avLst/>
          </a:prstGeom>
          <a:ln w="228600" cap="sq" cmpd="thickThin">
            <a:solidFill>
              <a:srgbClr val="000000"/>
            </a:solidFill>
            <a:prstDash val="solid"/>
            <a:miter lim="800000"/>
          </a:ln>
          <a:effectLst>
            <a:innerShdw blurRad="76200">
              <a:srgbClr val="000000"/>
            </a:innerShdw>
          </a:effectLst>
        </p:spPr>
      </p:pic>
      <p:sp>
        <p:nvSpPr>
          <p:cNvPr id="7" name="CasellaDiTesto 6"/>
          <p:cNvSpPr txBox="1"/>
          <p:nvPr/>
        </p:nvSpPr>
        <p:spPr>
          <a:xfrm>
            <a:off x="4067944" y="1974324"/>
            <a:ext cx="4680520" cy="1569660"/>
          </a:xfrm>
          <a:prstGeom prst="rect">
            <a:avLst/>
          </a:prstGeom>
          <a:noFill/>
        </p:spPr>
        <p:txBody>
          <a:bodyPr wrap="square" rtlCol="0">
            <a:spAutoFit/>
          </a:bodyPr>
          <a:lstStyle/>
          <a:p>
            <a:r>
              <a:rPr lang="it-IT" sz="4800" dirty="0" smtClean="0">
                <a:solidFill>
                  <a:schemeClr val="bg1"/>
                </a:solidFill>
                <a:latin typeface="Century Gothic" pitchFamily="34" charset="0"/>
              </a:rPr>
              <a:t>VALIDITA’ DIAGNOSTICA</a:t>
            </a:r>
            <a:endParaRPr lang="it-IT" sz="4800" dirty="0">
              <a:solidFill>
                <a:schemeClr val="bg1"/>
              </a:solidFill>
              <a:latin typeface="Century Gothic" pitchFamily="34" charset="0"/>
            </a:endParaRPr>
          </a:p>
        </p:txBody>
      </p:sp>
    </p:spTree>
    <p:extLst>
      <p:ext uri="{BB962C8B-B14F-4D97-AF65-F5344CB8AC3E}">
        <p14:creationId xmlns:p14="http://schemas.microsoft.com/office/powerpoint/2010/main" xmlns="" val="78852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rgbClr val="660066"/>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427984" y="692696"/>
            <a:ext cx="4248472" cy="4824536"/>
          </a:xfrm>
        </p:spPr>
      </p:pic>
      <p:sp>
        <p:nvSpPr>
          <p:cNvPr id="5" name="CasellaDiTesto 4"/>
          <p:cNvSpPr txBox="1"/>
          <p:nvPr/>
        </p:nvSpPr>
        <p:spPr>
          <a:xfrm>
            <a:off x="251520" y="548680"/>
            <a:ext cx="3960440" cy="584775"/>
          </a:xfrm>
          <a:prstGeom prst="rect">
            <a:avLst/>
          </a:prstGeom>
          <a:noFill/>
        </p:spPr>
        <p:txBody>
          <a:bodyPr wrap="square" rtlCol="0">
            <a:spAutoFit/>
          </a:bodyPr>
          <a:lstStyle/>
          <a:p>
            <a:r>
              <a:rPr lang="it-IT" sz="3200" dirty="0" smtClean="0">
                <a:solidFill>
                  <a:schemeClr val="bg1"/>
                </a:solidFill>
                <a:latin typeface="Century Gothic" pitchFamily="34" charset="0"/>
              </a:rPr>
              <a:t>Assenza di margini</a:t>
            </a:r>
            <a:endParaRPr lang="it-IT" sz="3200" dirty="0">
              <a:solidFill>
                <a:schemeClr val="bg1"/>
              </a:solidFill>
              <a:latin typeface="Century Gothic" pitchFamily="34" charset="0"/>
            </a:endParaRPr>
          </a:p>
        </p:txBody>
      </p:sp>
      <p:sp>
        <p:nvSpPr>
          <p:cNvPr id="6" name="CasellaDiTesto 5"/>
          <p:cNvSpPr txBox="1"/>
          <p:nvPr/>
        </p:nvSpPr>
        <p:spPr>
          <a:xfrm>
            <a:off x="323528" y="1772816"/>
            <a:ext cx="3744416" cy="3539430"/>
          </a:xfrm>
          <a:prstGeom prst="rect">
            <a:avLst/>
          </a:prstGeom>
          <a:noFill/>
        </p:spPr>
        <p:txBody>
          <a:bodyPr wrap="square" rtlCol="0">
            <a:spAutoFit/>
          </a:bodyPr>
          <a:lstStyle/>
          <a:p>
            <a:pPr marL="457200" indent="-457200">
              <a:buFontTx/>
              <a:buChar char="-"/>
            </a:pPr>
            <a:r>
              <a:rPr lang="it-IT" sz="3200" dirty="0">
                <a:solidFill>
                  <a:schemeClr val="bg1"/>
                </a:solidFill>
                <a:latin typeface="Century Gothic" pitchFamily="34" charset="0"/>
              </a:rPr>
              <a:t>a</a:t>
            </a:r>
            <a:r>
              <a:rPr lang="it-IT" sz="3200" dirty="0" smtClean="0">
                <a:solidFill>
                  <a:schemeClr val="bg1"/>
                </a:solidFill>
                <a:latin typeface="Century Gothic" pitchFamily="34" charset="0"/>
              </a:rPr>
              <a:t>nsia </a:t>
            </a:r>
          </a:p>
          <a:p>
            <a:pPr marL="457200" indent="-457200">
              <a:buFontTx/>
              <a:buChar char="-"/>
            </a:pPr>
            <a:r>
              <a:rPr lang="it-IT" sz="3200" dirty="0">
                <a:solidFill>
                  <a:schemeClr val="bg1"/>
                </a:solidFill>
                <a:latin typeface="Century Gothic" pitchFamily="34" charset="0"/>
              </a:rPr>
              <a:t>b</a:t>
            </a:r>
            <a:r>
              <a:rPr lang="it-IT" sz="3200" dirty="0" smtClean="0">
                <a:solidFill>
                  <a:schemeClr val="bg1"/>
                </a:solidFill>
                <a:latin typeface="Century Gothic" pitchFamily="34" charset="0"/>
              </a:rPr>
              <a:t>isogno di occupare gli spazi, invadenza;</a:t>
            </a:r>
          </a:p>
          <a:p>
            <a:pPr marL="457200" indent="-457200">
              <a:buFontTx/>
              <a:buChar char="-"/>
            </a:pPr>
            <a:r>
              <a:rPr lang="it-IT" sz="3200" dirty="0">
                <a:solidFill>
                  <a:schemeClr val="bg1"/>
                </a:solidFill>
                <a:latin typeface="Century Gothic" pitchFamily="34" charset="0"/>
              </a:rPr>
              <a:t>a</a:t>
            </a:r>
            <a:r>
              <a:rPr lang="it-IT" sz="3200" dirty="0" smtClean="0">
                <a:solidFill>
                  <a:schemeClr val="bg1"/>
                </a:solidFill>
                <a:latin typeface="Century Gothic" pitchFamily="34" charset="0"/>
              </a:rPr>
              <a:t>dattamento all’ambiente…</a:t>
            </a:r>
            <a:endParaRPr lang="it-IT" sz="3200" dirty="0">
              <a:solidFill>
                <a:schemeClr val="bg1"/>
              </a:solidFill>
              <a:latin typeface="Century Gothic" pitchFamily="34" charset="0"/>
            </a:endParaRPr>
          </a:p>
        </p:txBody>
      </p:sp>
      <p:sp>
        <p:nvSpPr>
          <p:cNvPr id="7" name="CasellaDiTesto 6"/>
          <p:cNvSpPr txBox="1"/>
          <p:nvPr/>
        </p:nvSpPr>
        <p:spPr>
          <a:xfrm>
            <a:off x="467544" y="6237312"/>
            <a:ext cx="6408712" cy="369332"/>
          </a:xfrm>
          <a:prstGeom prst="rect">
            <a:avLst/>
          </a:prstGeom>
          <a:noFill/>
        </p:spPr>
        <p:txBody>
          <a:bodyPr wrap="square" rtlCol="0">
            <a:spAutoFit/>
          </a:bodyPr>
          <a:lstStyle/>
          <a:p>
            <a:r>
              <a:rPr lang="it-IT" dirty="0" smtClean="0">
                <a:latin typeface="Century Gothic" pitchFamily="34" charset="0"/>
              </a:rPr>
              <a:t>* dipende sempre dalla correlazione di tutti i segni</a:t>
            </a:r>
            <a:endParaRPr lang="it-IT" dirty="0">
              <a:latin typeface="Century Gothic" pitchFamily="34" charset="0"/>
            </a:endParaRPr>
          </a:p>
        </p:txBody>
      </p:sp>
    </p:spTree>
    <p:extLst>
      <p:ext uri="{BB962C8B-B14F-4D97-AF65-F5344CB8AC3E}">
        <p14:creationId xmlns:p14="http://schemas.microsoft.com/office/powerpoint/2010/main" xmlns="" val="1222297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2000">
              <a:srgbClr val="C00000"/>
            </a:gs>
            <a:gs pos="58000">
              <a:schemeClr val="accent4">
                <a:lumMod val="5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19672" y="476672"/>
            <a:ext cx="5328592" cy="2952328"/>
          </a:xfrm>
          <a:prstGeom prst="rect">
            <a:avLst/>
          </a:prstGeom>
          <a:ln>
            <a:noFill/>
          </a:ln>
          <a:effectLst>
            <a:softEdge rad="112500"/>
          </a:effectLst>
        </p:spPr>
      </p:pic>
      <p:sp>
        <p:nvSpPr>
          <p:cNvPr id="5" name="CasellaDiTesto 4"/>
          <p:cNvSpPr txBox="1"/>
          <p:nvPr/>
        </p:nvSpPr>
        <p:spPr>
          <a:xfrm>
            <a:off x="1043608" y="4725144"/>
            <a:ext cx="7920880" cy="769441"/>
          </a:xfrm>
          <a:prstGeom prst="rect">
            <a:avLst/>
          </a:prstGeom>
          <a:noFill/>
        </p:spPr>
        <p:txBody>
          <a:bodyPr wrap="square" rtlCol="0">
            <a:spAutoFit/>
          </a:bodyPr>
          <a:lstStyle/>
          <a:p>
            <a:r>
              <a:rPr lang="it-IT" sz="4400" dirty="0" smtClean="0">
                <a:solidFill>
                  <a:schemeClr val="bg1"/>
                </a:solidFill>
                <a:effectLst>
                  <a:outerShdw blurRad="38100" dist="38100" dir="2700000" algn="tl">
                    <a:srgbClr val="000000">
                      <a:alpha val="43137"/>
                    </a:srgbClr>
                  </a:outerShdw>
                </a:effectLst>
                <a:latin typeface="Century Gothic" pitchFamily="34" charset="0"/>
              </a:rPr>
              <a:t>I ‘canali della solitudine’</a:t>
            </a:r>
            <a:endParaRPr lang="it-IT" sz="4400" dirty="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xmlns="" val="2948478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90" y="0"/>
            <a:ext cx="9144000" cy="6912768"/>
          </a:xfrm>
          <a:prstGeom prst="rect">
            <a:avLst/>
          </a:prstGeom>
          <a:ln>
            <a:noFill/>
          </a:ln>
          <a:effectLst>
            <a:softEdge rad="112500"/>
          </a:effectLst>
        </p:spPr>
      </p:pic>
      <p:sp>
        <p:nvSpPr>
          <p:cNvPr id="5" name="CasellaDiTesto 4"/>
          <p:cNvSpPr txBox="1"/>
          <p:nvPr/>
        </p:nvSpPr>
        <p:spPr>
          <a:xfrm>
            <a:off x="827584" y="548680"/>
            <a:ext cx="4526632" cy="1323439"/>
          </a:xfrm>
          <a:prstGeom prst="rect">
            <a:avLst/>
          </a:prstGeom>
          <a:noFill/>
        </p:spPr>
        <p:txBody>
          <a:bodyPr wrap="square" rtlCol="0">
            <a:spAutoFit/>
          </a:bodyPr>
          <a:lstStyle/>
          <a:p>
            <a:r>
              <a:rPr lang="it-IT" sz="8000" i="1" dirty="0" smtClean="0">
                <a:effectLst>
                  <a:outerShdw blurRad="38100" dist="38100" dir="2700000" algn="tl">
                    <a:srgbClr val="000000">
                      <a:alpha val="43137"/>
                    </a:srgbClr>
                  </a:outerShdw>
                </a:effectLst>
                <a:latin typeface="Century Gothic" pitchFamily="34" charset="0"/>
              </a:rPr>
              <a:t>Forma</a:t>
            </a:r>
            <a:r>
              <a:rPr lang="it-IT" sz="4000" dirty="0" smtClean="0">
                <a:latin typeface="Century Gothic" pitchFamily="34" charset="0"/>
              </a:rPr>
              <a:t> </a:t>
            </a:r>
            <a:endParaRPr lang="it-IT" sz="4000" dirty="0">
              <a:latin typeface="Century Gothic" pitchFamily="34" charset="0"/>
            </a:endParaRPr>
          </a:p>
        </p:txBody>
      </p:sp>
      <p:sp>
        <p:nvSpPr>
          <p:cNvPr id="6" name="CasellaDiTesto 5"/>
          <p:cNvSpPr txBox="1"/>
          <p:nvPr/>
        </p:nvSpPr>
        <p:spPr>
          <a:xfrm>
            <a:off x="4716016" y="3528303"/>
            <a:ext cx="1008112" cy="1015663"/>
          </a:xfrm>
          <a:prstGeom prst="rect">
            <a:avLst/>
          </a:prstGeom>
          <a:noFill/>
        </p:spPr>
        <p:txBody>
          <a:bodyPr wrap="square" rtlCol="0">
            <a:spAutoFit/>
          </a:bodyPr>
          <a:lstStyle/>
          <a:p>
            <a:r>
              <a:rPr lang="it-IT" sz="6000" dirty="0" smtClean="0">
                <a:latin typeface="Century Gothic" pitchFamily="34" charset="0"/>
              </a:rPr>
              <a:t>e</a:t>
            </a:r>
            <a:endParaRPr lang="it-IT" sz="6000" dirty="0">
              <a:latin typeface="Century Gothic" pitchFamily="34" charset="0"/>
            </a:endParaRPr>
          </a:p>
        </p:txBody>
      </p:sp>
      <p:sp>
        <p:nvSpPr>
          <p:cNvPr id="7" name="CasellaDiTesto 6"/>
          <p:cNvSpPr txBox="1"/>
          <p:nvPr/>
        </p:nvSpPr>
        <p:spPr>
          <a:xfrm>
            <a:off x="1691680" y="2204864"/>
            <a:ext cx="4752528" cy="1323439"/>
          </a:xfrm>
          <a:prstGeom prst="rect">
            <a:avLst/>
          </a:prstGeom>
          <a:noFill/>
        </p:spPr>
        <p:txBody>
          <a:bodyPr wrap="square" rtlCol="0">
            <a:spAutoFit/>
          </a:bodyPr>
          <a:lstStyle/>
          <a:p>
            <a:r>
              <a:rPr lang="it-IT" sz="8000" dirty="0" smtClean="0">
                <a:solidFill>
                  <a:schemeClr val="bg1"/>
                </a:solidFill>
                <a:effectLst>
                  <a:outerShdw blurRad="38100" dist="38100" dir="2700000" algn="tl">
                    <a:srgbClr val="000000">
                      <a:alpha val="43137"/>
                    </a:srgbClr>
                  </a:outerShdw>
                </a:effectLst>
                <a:latin typeface="Century Gothic" pitchFamily="34" charset="0"/>
              </a:rPr>
              <a:t>C</a:t>
            </a:r>
            <a:r>
              <a:rPr lang="it-IT" sz="8000" dirty="0" smtClean="0">
                <a:solidFill>
                  <a:srgbClr val="00B050"/>
                </a:solidFill>
                <a:effectLst>
                  <a:outerShdw blurRad="38100" dist="38100" dir="2700000" algn="tl">
                    <a:srgbClr val="000000">
                      <a:alpha val="43137"/>
                    </a:srgbClr>
                  </a:outerShdw>
                </a:effectLst>
                <a:latin typeface="Century Gothic" pitchFamily="34" charset="0"/>
              </a:rPr>
              <a:t>o</a:t>
            </a:r>
            <a:r>
              <a:rPr lang="it-IT" sz="8000" dirty="0" smtClean="0">
                <a:solidFill>
                  <a:srgbClr val="FFFF00"/>
                </a:solidFill>
                <a:effectLst>
                  <a:outerShdw blurRad="38100" dist="38100" dir="2700000" algn="tl">
                    <a:srgbClr val="000000">
                      <a:alpha val="43137"/>
                    </a:srgbClr>
                  </a:outerShdw>
                </a:effectLst>
                <a:latin typeface="Century Gothic" pitchFamily="34" charset="0"/>
              </a:rPr>
              <a:t>l</a:t>
            </a:r>
            <a:r>
              <a:rPr lang="it-IT" sz="8000" dirty="0" smtClean="0">
                <a:solidFill>
                  <a:srgbClr val="FF0000"/>
                </a:solidFill>
                <a:effectLst>
                  <a:outerShdw blurRad="38100" dist="38100" dir="2700000" algn="tl">
                    <a:srgbClr val="000000">
                      <a:alpha val="43137"/>
                    </a:srgbClr>
                  </a:outerShdw>
                </a:effectLst>
                <a:latin typeface="Century Gothic" pitchFamily="34" charset="0"/>
              </a:rPr>
              <a:t>o</a:t>
            </a:r>
            <a:r>
              <a:rPr lang="it-IT" sz="8000" dirty="0" smtClean="0">
                <a:solidFill>
                  <a:srgbClr val="00B0F0"/>
                </a:solidFill>
                <a:effectLst>
                  <a:outerShdw blurRad="38100" dist="38100" dir="2700000" algn="tl">
                    <a:srgbClr val="000000">
                      <a:alpha val="43137"/>
                    </a:srgbClr>
                  </a:outerShdw>
                </a:effectLst>
                <a:latin typeface="Century Gothic" pitchFamily="34" charset="0"/>
              </a:rPr>
              <a:t>r</a:t>
            </a:r>
            <a:r>
              <a:rPr lang="it-IT" sz="8000" dirty="0" smtClean="0">
                <a:solidFill>
                  <a:srgbClr val="FF6699"/>
                </a:solidFill>
                <a:effectLst>
                  <a:outerShdw blurRad="38100" dist="38100" dir="2700000" algn="tl">
                    <a:srgbClr val="000000">
                      <a:alpha val="43137"/>
                    </a:srgbClr>
                  </a:outerShdw>
                </a:effectLst>
                <a:latin typeface="Century Gothic" pitchFamily="34" charset="0"/>
              </a:rPr>
              <a:t>e</a:t>
            </a:r>
            <a:endParaRPr lang="it-IT" sz="8000" dirty="0">
              <a:solidFill>
                <a:srgbClr val="FF6699"/>
              </a:solidFill>
              <a:effectLst>
                <a:outerShdw blurRad="38100" dist="38100" dir="2700000" algn="tl">
                  <a:srgbClr val="000000">
                    <a:alpha val="43137"/>
                  </a:srgbClr>
                </a:outerShdw>
              </a:effectLst>
              <a:latin typeface="Century Gothic" pitchFamily="34" charset="0"/>
            </a:endParaRPr>
          </a:p>
        </p:txBody>
      </p:sp>
      <p:sp>
        <p:nvSpPr>
          <p:cNvPr id="2" name="CasellaDiTesto 1"/>
          <p:cNvSpPr txBox="1"/>
          <p:nvPr/>
        </p:nvSpPr>
        <p:spPr>
          <a:xfrm>
            <a:off x="827584" y="5085184"/>
            <a:ext cx="6912768" cy="369332"/>
          </a:xfrm>
          <a:prstGeom prst="rect">
            <a:avLst/>
          </a:prstGeom>
          <a:noFill/>
        </p:spPr>
        <p:txBody>
          <a:bodyPr wrap="square" rtlCol="0">
            <a:spAutoFit/>
          </a:bodyPr>
          <a:lstStyle/>
          <a:p>
            <a:endParaRPr lang="it-IT" dirty="0"/>
          </a:p>
        </p:txBody>
      </p:sp>
      <p:sp>
        <p:nvSpPr>
          <p:cNvPr id="3" name="CasellaDiTesto 2"/>
          <p:cNvSpPr txBox="1"/>
          <p:nvPr/>
        </p:nvSpPr>
        <p:spPr>
          <a:xfrm>
            <a:off x="971600" y="4869160"/>
            <a:ext cx="7272808" cy="1323439"/>
          </a:xfrm>
          <a:prstGeom prst="rect">
            <a:avLst/>
          </a:prstGeom>
          <a:noFill/>
        </p:spPr>
        <p:txBody>
          <a:bodyPr wrap="square" rtlCol="0">
            <a:spAutoFit/>
          </a:bodyPr>
          <a:lstStyle/>
          <a:p>
            <a:r>
              <a:rPr lang="it-IT" sz="8000" dirty="0" smtClean="0">
                <a:solidFill>
                  <a:schemeClr val="bg1">
                    <a:lumMod val="75000"/>
                  </a:schemeClr>
                </a:solidFill>
                <a:effectLst>
                  <a:outerShdw blurRad="38100" dist="38100" dir="2700000" algn="tl">
                    <a:srgbClr val="000000">
                      <a:alpha val="43137"/>
                    </a:srgbClr>
                  </a:outerShdw>
                </a:effectLst>
                <a:latin typeface="Century Gothic" pitchFamily="34" charset="0"/>
              </a:rPr>
              <a:t>Chia</a:t>
            </a:r>
            <a:r>
              <a:rPr lang="it-IT" sz="8000"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ros</a:t>
            </a:r>
            <a:r>
              <a:rPr lang="it-IT" sz="8000" dirty="0" smtClean="0">
                <a:effectLst>
                  <a:outerShdw blurRad="38100" dist="38100" dir="2700000" algn="tl">
                    <a:srgbClr val="000000">
                      <a:alpha val="43137"/>
                    </a:srgbClr>
                  </a:outerShdw>
                </a:effectLst>
                <a:latin typeface="Century Gothic" pitchFamily="34" charset="0"/>
              </a:rPr>
              <a:t>curo</a:t>
            </a:r>
            <a:endParaRPr lang="it-IT" sz="8000"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xmlns="" val="2006645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3" name="Segnaposto contenuto 12"/>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188640"/>
            <a:ext cx="8568952" cy="6408712"/>
          </a:xfrm>
        </p:spPr>
      </p:pic>
      <p:sp>
        <p:nvSpPr>
          <p:cNvPr id="14" name="CasellaDiTesto 13"/>
          <p:cNvSpPr txBox="1"/>
          <p:nvPr/>
        </p:nvSpPr>
        <p:spPr>
          <a:xfrm>
            <a:off x="611560" y="620688"/>
            <a:ext cx="6912768" cy="1200329"/>
          </a:xfrm>
          <a:prstGeom prst="rect">
            <a:avLst/>
          </a:prstGeom>
          <a:noFill/>
        </p:spPr>
        <p:txBody>
          <a:bodyPr wrap="square" rtlCol="0">
            <a:spAutoFit/>
          </a:bodyPr>
          <a:lstStyle/>
          <a:p>
            <a:r>
              <a:rPr lang="it-IT" sz="7200" i="1" dirty="0" smtClean="0">
                <a:solidFill>
                  <a:srgbClr val="C00000"/>
                </a:solidFill>
                <a:effectLst>
                  <a:outerShdw blurRad="38100" dist="38100" dir="2700000" algn="tl">
                    <a:srgbClr val="000000">
                      <a:alpha val="43137"/>
                    </a:srgbClr>
                  </a:outerShdw>
                </a:effectLst>
                <a:latin typeface="Century Gothic" pitchFamily="34" charset="0"/>
              </a:rPr>
              <a:t>Movimento</a:t>
            </a:r>
            <a:endParaRPr lang="it-IT" sz="7200" i="1" dirty="0">
              <a:solidFill>
                <a:srgbClr val="C00000"/>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xmlns="" val="2061321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412776"/>
            <a:ext cx="5195888" cy="4540250"/>
          </a:xfrm>
          <a:prstGeom prst="rect">
            <a:avLst/>
          </a:prstGeom>
          <a:solidFill>
            <a:srgbClr val="FFFFFF"/>
          </a:solidFill>
          <a:ln w="17780">
            <a:solidFill>
              <a:srgbClr val="0099FF"/>
            </a:solidFill>
            <a:miter lim="800000"/>
            <a:headEnd/>
            <a:tailEnd/>
          </a:ln>
        </p:spPr>
      </p:pic>
      <p:sp>
        <p:nvSpPr>
          <p:cNvPr id="4" name="CasellaDiTesto 3"/>
          <p:cNvSpPr txBox="1"/>
          <p:nvPr/>
        </p:nvSpPr>
        <p:spPr>
          <a:xfrm>
            <a:off x="467544" y="332656"/>
            <a:ext cx="7704856" cy="954107"/>
          </a:xfrm>
          <a:prstGeom prst="rect">
            <a:avLst/>
          </a:prstGeom>
          <a:noFill/>
        </p:spPr>
        <p:txBody>
          <a:bodyPr wrap="square" rtlCol="0">
            <a:spAutoFit/>
          </a:bodyPr>
          <a:lstStyle/>
          <a:p>
            <a:r>
              <a:rPr lang="it-IT" sz="2800" dirty="0" smtClean="0">
                <a:solidFill>
                  <a:schemeClr val="bg1"/>
                </a:solidFill>
                <a:latin typeface="Century Gothic" pitchFamily="34" charset="0"/>
              </a:rPr>
              <a:t>Es. di analisi grafologica e test di </a:t>
            </a:r>
            <a:r>
              <a:rPr lang="it-IT" sz="2800" dirty="0" err="1" smtClean="0">
                <a:solidFill>
                  <a:schemeClr val="bg1"/>
                </a:solidFill>
                <a:latin typeface="Century Gothic" pitchFamily="34" charset="0"/>
              </a:rPr>
              <a:t>Rorschach</a:t>
            </a:r>
            <a:r>
              <a:rPr lang="it-IT" sz="2800" dirty="0" smtClean="0">
                <a:solidFill>
                  <a:schemeClr val="bg1"/>
                </a:solidFill>
                <a:latin typeface="Century Gothic" pitchFamily="34" charset="0"/>
              </a:rPr>
              <a:t> </a:t>
            </a:r>
          </a:p>
          <a:p>
            <a:r>
              <a:rPr lang="it-IT" sz="2800" dirty="0">
                <a:solidFill>
                  <a:schemeClr val="bg1"/>
                </a:solidFill>
                <a:latin typeface="Century Gothic" pitchFamily="34" charset="0"/>
              </a:rPr>
              <a:t>	</a:t>
            </a:r>
            <a:r>
              <a:rPr lang="it-IT" sz="2800" dirty="0" smtClean="0">
                <a:solidFill>
                  <a:schemeClr val="bg1"/>
                </a:solidFill>
                <a:latin typeface="Century Gothic" pitchFamily="34" charset="0"/>
              </a:rPr>
              <a:t>    di V.M. anni 35 - maschio</a:t>
            </a:r>
            <a:endParaRPr lang="it-IT" sz="2800" dirty="0">
              <a:solidFill>
                <a:schemeClr val="bg1"/>
              </a:solidFill>
              <a:latin typeface="Century Gothic"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47864" y="3789040"/>
            <a:ext cx="5286375" cy="2946400"/>
          </a:xfrm>
          <a:prstGeom prst="rect">
            <a:avLst/>
          </a:prstGeom>
          <a:solidFill>
            <a:srgbClr val="FFFFFF"/>
          </a:solidFill>
          <a:ln w="17780">
            <a:solidFill>
              <a:srgbClr val="944794"/>
            </a:solidFill>
            <a:miter lim="800000"/>
            <a:headEnd/>
            <a:tailEnd/>
          </a:ln>
        </p:spPr>
      </p:pic>
    </p:spTree>
    <p:extLst>
      <p:ext uri="{BB962C8B-B14F-4D97-AF65-F5344CB8AC3E}">
        <p14:creationId xmlns:p14="http://schemas.microsoft.com/office/powerpoint/2010/main" xmlns="" val="2138585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asellaDiTesto 3"/>
          <p:cNvSpPr txBox="1"/>
          <p:nvPr/>
        </p:nvSpPr>
        <p:spPr>
          <a:xfrm>
            <a:off x="395536" y="260648"/>
            <a:ext cx="8136904" cy="5940088"/>
          </a:xfrm>
          <a:prstGeom prst="rect">
            <a:avLst/>
          </a:prstGeom>
          <a:noFill/>
        </p:spPr>
        <p:txBody>
          <a:bodyPr wrap="square" rtlCol="0">
            <a:spAutoFit/>
          </a:bodyPr>
          <a:lstStyle/>
          <a:p>
            <a:pPr algn="just"/>
            <a:r>
              <a:rPr lang="it-IT" sz="2000" dirty="0">
                <a:solidFill>
                  <a:schemeClr val="bg1"/>
                </a:solidFill>
                <a:latin typeface="Century Gothic" pitchFamily="34" charset="0"/>
              </a:rPr>
              <a:t>Premessa:</a:t>
            </a:r>
          </a:p>
          <a:p>
            <a:pPr algn="just"/>
            <a:r>
              <a:rPr lang="it-IT" sz="2000" dirty="0">
                <a:solidFill>
                  <a:schemeClr val="bg1"/>
                </a:solidFill>
                <a:latin typeface="Century Gothic" pitchFamily="34" charset="0"/>
              </a:rPr>
              <a:t>Ho effettuato l'analisi grafologica di Vincenzo in data 27 ottobre, dopo, cioè, due incontri in comunità nei quali il residente ha prodotto due scritti su richiesta (uno a tema libero e uno su copiatura, come da procedura da me proposta) ed un terzo </a:t>
            </a:r>
            <a:r>
              <a:rPr lang="it-IT" sz="2000" dirty="0" err="1">
                <a:solidFill>
                  <a:schemeClr val="bg1"/>
                </a:solidFill>
                <a:latin typeface="Century Gothic" pitchFamily="34" charset="0"/>
              </a:rPr>
              <a:t>liberatamente</a:t>
            </a:r>
            <a:r>
              <a:rPr lang="it-IT" sz="2000" dirty="0">
                <a:solidFill>
                  <a:schemeClr val="bg1"/>
                </a:solidFill>
                <a:latin typeface="Century Gothic" pitchFamily="34" charset="0"/>
              </a:rPr>
              <a:t> vergato in un giorno a cavallo tra i due incontri e consegnatomi spontaneamente. Vincenzo ha anche prodotto, in questi due incontri, diversi disegni (sempre come richiesto da procedura) che ho, poi, messo a confronto con i saggi grafici. Da tutto il materiale raccolto, quindi, ho potuto evidenziare sostanziali differenze tra le scritture: nell'organizzazione, nell'utilizzo dello spazio e nella fluidità del gesto grafico; infatti, nel saggio spontaneamente prodotto (del 23/10/09) la scrittura appare molto più confusa ed emotivamente guidata rispetto alle altre due. Si suppone, quindi, che vi sia in corso una cura farmacologica che rilassa e calma lo scrivente. Pur sempre mantenendo il confronto tra i tre scritti, ho analizzato principalmente quella più spontanea e meno condizionata dai farmaci.</a:t>
            </a:r>
          </a:p>
        </p:txBody>
      </p:sp>
    </p:spTree>
    <p:extLst>
      <p:ext uri="{BB962C8B-B14F-4D97-AF65-F5344CB8AC3E}">
        <p14:creationId xmlns:p14="http://schemas.microsoft.com/office/powerpoint/2010/main" xmlns="" val="3116954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asellaDiTesto 5"/>
          <p:cNvSpPr txBox="1"/>
          <p:nvPr/>
        </p:nvSpPr>
        <p:spPr>
          <a:xfrm>
            <a:off x="323528" y="404664"/>
            <a:ext cx="8568952" cy="6401753"/>
          </a:xfrm>
          <a:prstGeom prst="rect">
            <a:avLst/>
          </a:prstGeom>
          <a:noFill/>
        </p:spPr>
        <p:txBody>
          <a:bodyPr wrap="square" rtlCol="0">
            <a:spAutoFit/>
          </a:bodyPr>
          <a:lstStyle/>
          <a:p>
            <a:pPr algn="just"/>
            <a:r>
              <a:rPr lang="it-IT" sz="2000" i="1" dirty="0">
                <a:solidFill>
                  <a:schemeClr val="bg1"/>
                </a:solidFill>
                <a:latin typeface="Century Gothic" pitchFamily="34" charset="0"/>
              </a:rPr>
              <a:t>ASPETTI INTELLETTIVI</a:t>
            </a:r>
          </a:p>
          <a:p>
            <a:pPr algn="just"/>
            <a:endParaRPr lang="it-IT" sz="2000" dirty="0">
              <a:solidFill>
                <a:schemeClr val="bg1"/>
              </a:solidFill>
              <a:latin typeface="Century Gothic" pitchFamily="34" charset="0"/>
            </a:endParaRPr>
          </a:p>
          <a:p>
            <a:pPr algn="just"/>
            <a:r>
              <a:rPr lang="it-IT" sz="2000" i="1" dirty="0">
                <a:solidFill>
                  <a:schemeClr val="bg1"/>
                </a:solidFill>
                <a:latin typeface="Century Gothic" pitchFamily="34" charset="0"/>
              </a:rPr>
              <a:t>PROGETTAZIONE ED ORGANIZZAZIONE:</a:t>
            </a:r>
          </a:p>
          <a:p>
            <a:pPr algn="just"/>
            <a:r>
              <a:rPr lang="it-IT" sz="2000" dirty="0">
                <a:solidFill>
                  <a:schemeClr val="bg1"/>
                </a:solidFill>
                <a:latin typeface="Century Gothic" pitchFamily="34" charset="0"/>
              </a:rPr>
              <a:t>Lo scrivente presenta  notevoli difficoltà nello strutturare progetti operativi organizzati e di portarli a termine con cura e metodo. E' evidente un certo sforzo di compiere azioni di buona fattura ma l'impegno si esaurisce molto rapidamente. Il soggetto possiede </a:t>
            </a:r>
            <a:r>
              <a:rPr lang="it-IT" sz="2000" dirty="0">
                <a:solidFill>
                  <a:srgbClr val="FF0000"/>
                </a:solidFill>
                <a:latin typeface="Century Gothic" pitchFamily="34" charset="0"/>
              </a:rPr>
              <a:t>un'intelligenza vivace, estrosa ed anche intuitiva, ma, per il troppo nervosismo e la forte irrequietezza, traduce con difficoltà il pensiero fattivo in modo ordinato e curato. </a:t>
            </a:r>
            <a:r>
              <a:rPr lang="it-IT" sz="2000" dirty="0">
                <a:solidFill>
                  <a:schemeClr val="bg1"/>
                </a:solidFill>
                <a:latin typeface="Century Gothic" pitchFamily="34" charset="0"/>
              </a:rPr>
              <a:t>Troppe idee confuse e disorganizzate, quindi, congelano  il loro tradursi in azione.</a:t>
            </a:r>
          </a:p>
          <a:p>
            <a:pPr algn="just"/>
            <a:endParaRPr lang="it-IT" sz="2000" dirty="0">
              <a:solidFill>
                <a:schemeClr val="bg1"/>
              </a:solidFill>
              <a:latin typeface="Century Gothic" pitchFamily="34" charset="0"/>
            </a:endParaRPr>
          </a:p>
          <a:p>
            <a:pPr algn="just"/>
            <a:r>
              <a:rPr lang="it-IT" sz="2000" i="1" dirty="0">
                <a:solidFill>
                  <a:schemeClr val="bg1"/>
                </a:solidFill>
                <a:latin typeface="Century Gothic" pitchFamily="34" charset="0"/>
              </a:rPr>
              <a:t>CAPACITA' DECISIONALE E MODALITA' OPERATIVE:</a:t>
            </a:r>
          </a:p>
          <a:p>
            <a:pPr algn="just"/>
            <a:r>
              <a:rPr lang="it-IT" sz="2000" dirty="0">
                <a:solidFill>
                  <a:schemeClr val="bg1"/>
                </a:solidFill>
                <a:latin typeface="Century Gothic" pitchFamily="34" charset="0"/>
              </a:rPr>
              <a:t>Difficoltoso risulta essere anche il piano decisionale: </a:t>
            </a:r>
            <a:r>
              <a:rPr lang="it-IT" sz="2000" dirty="0">
                <a:solidFill>
                  <a:srgbClr val="FF0000"/>
                </a:solidFill>
                <a:latin typeface="Century Gothic" pitchFamily="34" charset="0"/>
              </a:rPr>
              <a:t>molto insicuro nelle scelte e indeciso nel determinarsi, si congestiona e agisce con estemporaneità.</a:t>
            </a:r>
            <a:r>
              <a:rPr lang="it-IT" sz="2000" dirty="0">
                <a:solidFill>
                  <a:schemeClr val="bg1"/>
                </a:solidFill>
                <a:latin typeface="Century Gothic" pitchFamily="34" charset="0"/>
              </a:rPr>
              <a:t> Problematica è anche la capacità di adattamento alle situazioni nuove. Si lascia sopraffare dall'emotività di fronte agli imprevisti e l'insicurezza lo lascia bloccato, per cui perde di vista le possibili soluzioni. </a:t>
            </a:r>
          </a:p>
          <a:p>
            <a:endParaRPr lang="it-IT" sz="1200" dirty="0">
              <a:solidFill>
                <a:schemeClr val="bg1"/>
              </a:solidFill>
              <a:latin typeface="Century Gothic" pitchFamily="34" charset="0"/>
            </a:endParaRPr>
          </a:p>
          <a:p>
            <a:endParaRPr lang="it-IT" dirty="0"/>
          </a:p>
        </p:txBody>
      </p:sp>
    </p:spTree>
    <p:extLst>
      <p:ext uri="{BB962C8B-B14F-4D97-AF65-F5344CB8AC3E}">
        <p14:creationId xmlns:p14="http://schemas.microsoft.com/office/powerpoint/2010/main" xmlns="" val="3360407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260648"/>
            <a:ext cx="8568952" cy="6480720"/>
          </a:xfrm>
        </p:spPr>
        <p:txBody>
          <a:bodyPr>
            <a:normAutofit fontScale="55000" lnSpcReduction="20000"/>
          </a:bodyPr>
          <a:lstStyle/>
          <a:p>
            <a:pPr marL="0" indent="0" algn="just">
              <a:buNone/>
            </a:pPr>
            <a:r>
              <a:rPr lang="it-IT" sz="3600" i="1" dirty="0">
                <a:solidFill>
                  <a:schemeClr val="bg1"/>
                </a:solidFill>
                <a:latin typeface="Century Gothic" pitchFamily="34" charset="0"/>
              </a:rPr>
              <a:t>ATTENZIONE, MEMORIA E APPRENDIMENTO</a:t>
            </a:r>
            <a:r>
              <a:rPr lang="it-IT" sz="3600" i="1" dirty="0" smtClean="0">
                <a:solidFill>
                  <a:schemeClr val="bg1"/>
                </a:solidFill>
                <a:latin typeface="Century Gothic" pitchFamily="34" charset="0"/>
              </a:rPr>
              <a:t>:</a:t>
            </a:r>
            <a:endParaRPr lang="it-IT" sz="3600" i="1" dirty="0">
              <a:solidFill>
                <a:schemeClr val="bg1"/>
              </a:solidFill>
              <a:latin typeface="Century Gothic" pitchFamily="34" charset="0"/>
            </a:endParaRPr>
          </a:p>
          <a:p>
            <a:pPr marL="0" indent="0" algn="just">
              <a:buNone/>
            </a:pPr>
            <a:r>
              <a:rPr lang="it-IT" sz="3600" dirty="0">
                <a:solidFill>
                  <a:schemeClr val="bg1"/>
                </a:solidFill>
                <a:latin typeface="Century Gothic" pitchFamily="34" charset="0"/>
              </a:rPr>
              <a:t>La capacità di concentrazione </a:t>
            </a:r>
            <a:r>
              <a:rPr lang="it-IT" sz="3600" dirty="0" err="1">
                <a:solidFill>
                  <a:schemeClr val="bg1"/>
                </a:solidFill>
                <a:latin typeface="Century Gothic" pitchFamily="34" charset="0"/>
              </a:rPr>
              <a:t>attentiva</a:t>
            </a:r>
            <a:r>
              <a:rPr lang="it-IT" sz="3600" dirty="0">
                <a:solidFill>
                  <a:schemeClr val="bg1"/>
                </a:solidFill>
                <a:latin typeface="Century Gothic" pitchFamily="34" charset="0"/>
              </a:rPr>
              <a:t> e selettiva è compromessa per l'irrequietezza, la scarsa tenuta nel tempo e la tendenza a rincorrere la pluralità degli stimoli senza riuscire a gestirli in modo utile ed efficace. Tende generalmente alla distrazione e all'evasione. </a:t>
            </a:r>
            <a:r>
              <a:rPr lang="it-IT" sz="3600" dirty="0">
                <a:solidFill>
                  <a:srgbClr val="FF0000"/>
                </a:solidFill>
                <a:latin typeface="Century Gothic" pitchFamily="34" charset="0"/>
              </a:rPr>
              <a:t>Discontinua e poco pianificata la partecipazione </a:t>
            </a:r>
            <a:r>
              <a:rPr lang="it-IT" sz="3600" dirty="0" err="1">
                <a:solidFill>
                  <a:srgbClr val="FF0000"/>
                </a:solidFill>
                <a:latin typeface="Century Gothic" pitchFamily="34" charset="0"/>
              </a:rPr>
              <a:t>attentiva</a:t>
            </a:r>
            <a:r>
              <a:rPr lang="it-IT" sz="3600" dirty="0">
                <a:solidFill>
                  <a:srgbClr val="FF0000"/>
                </a:solidFill>
                <a:latin typeface="Century Gothic" pitchFamily="34" charset="0"/>
              </a:rPr>
              <a:t>, ridotta la memoria di lavoro e quella a lungo termine.</a:t>
            </a:r>
          </a:p>
          <a:p>
            <a:pPr algn="just"/>
            <a:endParaRPr lang="it-IT" sz="3600" dirty="0">
              <a:solidFill>
                <a:schemeClr val="bg1"/>
              </a:solidFill>
              <a:latin typeface="Century Gothic" pitchFamily="34" charset="0"/>
            </a:endParaRPr>
          </a:p>
          <a:p>
            <a:pPr marL="0" indent="0" algn="just">
              <a:buNone/>
            </a:pPr>
            <a:r>
              <a:rPr lang="it-IT" sz="3600" i="1" dirty="0">
                <a:solidFill>
                  <a:schemeClr val="bg1"/>
                </a:solidFill>
                <a:latin typeface="Century Gothic" pitchFamily="34" charset="0"/>
              </a:rPr>
              <a:t>CAPACITA' DI RAGIONAMENTO</a:t>
            </a:r>
            <a:r>
              <a:rPr lang="it-IT" sz="3600" i="1" dirty="0" smtClean="0">
                <a:solidFill>
                  <a:schemeClr val="bg1"/>
                </a:solidFill>
                <a:latin typeface="Century Gothic" pitchFamily="34" charset="0"/>
              </a:rPr>
              <a:t>:</a:t>
            </a:r>
          </a:p>
          <a:p>
            <a:pPr algn="just"/>
            <a:endParaRPr lang="it-IT" sz="3600" dirty="0">
              <a:solidFill>
                <a:schemeClr val="bg1"/>
              </a:solidFill>
              <a:latin typeface="Century Gothic" pitchFamily="34" charset="0"/>
            </a:endParaRPr>
          </a:p>
          <a:p>
            <a:pPr marL="0" indent="0" algn="just">
              <a:buNone/>
            </a:pPr>
            <a:r>
              <a:rPr lang="it-IT" sz="3600" dirty="0">
                <a:solidFill>
                  <a:schemeClr val="bg1"/>
                </a:solidFill>
                <a:latin typeface="Century Gothic" pitchFamily="34" charset="0"/>
              </a:rPr>
              <a:t>Potenzialmente dispone degli strumenti per elaborare e ragionare adeguatamente</a:t>
            </a:r>
            <a:r>
              <a:rPr lang="it-IT" sz="3600" dirty="0" smtClean="0">
                <a:solidFill>
                  <a:schemeClr val="bg1"/>
                </a:solidFill>
                <a:latin typeface="Century Gothic" pitchFamily="34" charset="0"/>
              </a:rPr>
              <a:t>, ma </a:t>
            </a:r>
            <a:r>
              <a:rPr lang="it-IT" sz="3600" dirty="0">
                <a:solidFill>
                  <a:schemeClr val="bg1"/>
                </a:solidFill>
                <a:latin typeface="Century Gothic" pitchFamily="34" charset="0"/>
              </a:rPr>
              <a:t>nervosismo ed irrequietezza lo portano a ingarbugliare le idee e a adottare soluzioni improvvisate e condizionate  dall'impressione del momento. </a:t>
            </a:r>
            <a:r>
              <a:rPr lang="it-IT" sz="3600" dirty="0">
                <a:solidFill>
                  <a:srgbClr val="FF0000"/>
                </a:solidFill>
                <a:latin typeface="Century Gothic" pitchFamily="34" charset="0"/>
              </a:rPr>
              <a:t>Alcune ideazioni si possono presentare in modo ossessivo e ripetitivo.</a:t>
            </a:r>
          </a:p>
          <a:p>
            <a:pPr algn="just"/>
            <a:endParaRPr lang="it-IT" sz="3600" dirty="0">
              <a:solidFill>
                <a:schemeClr val="bg1"/>
              </a:solidFill>
              <a:latin typeface="Century Gothic" pitchFamily="34" charset="0"/>
            </a:endParaRPr>
          </a:p>
          <a:p>
            <a:pPr marL="0" indent="0" algn="just">
              <a:buNone/>
            </a:pPr>
            <a:r>
              <a:rPr lang="it-IT" sz="3600" i="1" dirty="0">
                <a:solidFill>
                  <a:schemeClr val="bg1"/>
                </a:solidFill>
                <a:latin typeface="Century Gothic" pitchFamily="34" charset="0"/>
              </a:rPr>
              <a:t>ESPRESSIONE </a:t>
            </a:r>
            <a:r>
              <a:rPr lang="it-IT" sz="3600" i="1" dirty="0" smtClean="0">
                <a:solidFill>
                  <a:schemeClr val="bg1"/>
                </a:solidFill>
                <a:latin typeface="Century Gothic" pitchFamily="34" charset="0"/>
              </a:rPr>
              <a:t>VERBALE:</a:t>
            </a:r>
          </a:p>
          <a:p>
            <a:pPr algn="just"/>
            <a:endParaRPr lang="it-IT" sz="3600" dirty="0">
              <a:solidFill>
                <a:schemeClr val="bg1"/>
              </a:solidFill>
              <a:latin typeface="Century Gothic" pitchFamily="34" charset="0"/>
            </a:endParaRPr>
          </a:p>
          <a:p>
            <a:pPr marL="0" indent="0" algn="just">
              <a:buNone/>
            </a:pPr>
            <a:r>
              <a:rPr lang="it-IT" sz="3600" dirty="0" smtClean="0">
                <a:solidFill>
                  <a:schemeClr val="bg1"/>
                </a:solidFill>
                <a:latin typeface="Century Gothic" pitchFamily="34" charset="0"/>
              </a:rPr>
              <a:t>Vincenzo </a:t>
            </a:r>
            <a:r>
              <a:rPr lang="it-IT" sz="3600" dirty="0">
                <a:solidFill>
                  <a:schemeClr val="bg1"/>
                </a:solidFill>
                <a:latin typeface="Century Gothic" pitchFamily="34" charset="0"/>
              </a:rPr>
              <a:t>riesce ad esprimersi con sufficiente chiarezza non senza, però, difficoltà; </a:t>
            </a:r>
            <a:r>
              <a:rPr lang="it-IT" sz="3600" dirty="0">
                <a:solidFill>
                  <a:srgbClr val="FF0000"/>
                </a:solidFill>
                <a:latin typeface="Century Gothic" pitchFamily="34" charset="0"/>
              </a:rPr>
              <a:t>spesso il pensiero appare confuso per le divagazioni e i salti concettuali, la parola è incespicata e la capacità espressiva difetta di fluidità verbale. Lo stato emotivo e l'impressionabilità sono fattori che influiscono negativamente.</a:t>
            </a:r>
          </a:p>
          <a:p>
            <a:endParaRPr lang="it-IT" dirty="0"/>
          </a:p>
        </p:txBody>
      </p:sp>
    </p:spTree>
    <p:extLst>
      <p:ext uri="{BB962C8B-B14F-4D97-AF65-F5344CB8AC3E}">
        <p14:creationId xmlns:p14="http://schemas.microsoft.com/office/powerpoint/2010/main" xmlns="" val="3688953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egnaposto contenuto 3"/>
          <p:cNvSpPr>
            <a:spLocks noGrp="1"/>
          </p:cNvSpPr>
          <p:nvPr>
            <p:ph idx="1"/>
          </p:nvPr>
        </p:nvSpPr>
        <p:spPr>
          <a:xfrm>
            <a:off x="457200" y="548680"/>
            <a:ext cx="8147248" cy="5577483"/>
          </a:xfrm>
        </p:spPr>
        <p:txBody>
          <a:bodyPr>
            <a:normAutofit fontScale="55000" lnSpcReduction="20000"/>
          </a:bodyPr>
          <a:lstStyle/>
          <a:p>
            <a:pPr marL="0" indent="0" algn="just">
              <a:buNone/>
            </a:pPr>
            <a:r>
              <a:rPr lang="it-IT" sz="4200" i="1" dirty="0">
                <a:solidFill>
                  <a:schemeClr val="bg1"/>
                </a:solidFill>
                <a:latin typeface="Century Gothic" pitchFamily="34" charset="0"/>
              </a:rPr>
              <a:t>ASPETTI COMPORTAMENTALI</a:t>
            </a:r>
          </a:p>
          <a:p>
            <a:pPr algn="just"/>
            <a:endParaRPr lang="it-IT" sz="4200" dirty="0">
              <a:solidFill>
                <a:schemeClr val="bg1"/>
              </a:solidFill>
              <a:latin typeface="Century Gothic" pitchFamily="34" charset="0"/>
            </a:endParaRPr>
          </a:p>
          <a:p>
            <a:pPr marL="0" indent="0" algn="just">
              <a:buNone/>
            </a:pPr>
            <a:r>
              <a:rPr lang="it-IT" sz="4200" i="1" dirty="0">
                <a:solidFill>
                  <a:schemeClr val="bg1"/>
                </a:solidFill>
                <a:latin typeface="Century Gothic" pitchFamily="34" charset="0"/>
              </a:rPr>
              <a:t>AUTONOMIA:</a:t>
            </a:r>
          </a:p>
          <a:p>
            <a:pPr marL="0" indent="0" algn="just">
              <a:buNone/>
            </a:pPr>
            <a:r>
              <a:rPr lang="it-IT" sz="4200" dirty="0">
                <a:solidFill>
                  <a:schemeClr val="bg1"/>
                </a:solidFill>
                <a:latin typeface="Century Gothic" pitchFamily="34" charset="0"/>
              </a:rPr>
              <a:t>Lo scrivente non possiede la calma, la sicurezza e la determinazione necessarie per fare delle scelte autonome oculate, programmate e finalizzate</a:t>
            </a:r>
            <a:r>
              <a:rPr lang="it-IT" sz="4200" dirty="0">
                <a:solidFill>
                  <a:srgbClr val="FF0000"/>
                </a:solidFill>
                <a:latin typeface="Century Gothic" pitchFamily="34" charset="0"/>
              </a:rPr>
              <a:t>. I comportamenti, in generale, dipendono dalla confusione e irritazione, dalle sollecitazioni, situazioni e impressioni del momento.</a:t>
            </a:r>
          </a:p>
          <a:p>
            <a:pPr algn="just"/>
            <a:endParaRPr lang="it-IT" sz="4200" dirty="0">
              <a:solidFill>
                <a:schemeClr val="bg1"/>
              </a:solidFill>
              <a:latin typeface="Century Gothic" pitchFamily="34" charset="0"/>
            </a:endParaRPr>
          </a:p>
          <a:p>
            <a:pPr marL="0" indent="0" algn="just">
              <a:buNone/>
            </a:pPr>
            <a:r>
              <a:rPr lang="it-IT" sz="4200" i="1" dirty="0">
                <a:solidFill>
                  <a:schemeClr val="bg1"/>
                </a:solidFill>
                <a:latin typeface="Century Gothic" pitchFamily="34" charset="0"/>
              </a:rPr>
              <a:t>UMORE:</a:t>
            </a:r>
          </a:p>
          <a:p>
            <a:pPr marL="0" indent="0" algn="just">
              <a:buNone/>
            </a:pPr>
            <a:r>
              <a:rPr lang="it-IT" sz="4200" dirty="0">
                <a:solidFill>
                  <a:srgbClr val="FF0000"/>
                </a:solidFill>
                <a:latin typeface="Century Gothic" pitchFamily="34" charset="0"/>
              </a:rPr>
              <a:t>L'umore è alquanto instabile</a:t>
            </a:r>
            <a:r>
              <a:rPr lang="it-IT" sz="4200" dirty="0">
                <a:solidFill>
                  <a:schemeClr val="bg1"/>
                </a:solidFill>
                <a:latin typeface="Century Gothic" pitchFamily="34" charset="0"/>
              </a:rPr>
              <a:t>, domina, come ho già detto, l'irritativo e l'irrequietezza; esiste una forte tendenza allo sconforto, alla rinuncia, all'ansia, alla depressione e alla percezione di un senso di frustrazione (che può portare a veri scoppi d'ira) e inadeguatezza alle situazioni estemporanee. </a:t>
            </a:r>
            <a:r>
              <a:rPr lang="it-IT" sz="4200" dirty="0">
                <a:solidFill>
                  <a:srgbClr val="FF0000"/>
                </a:solidFill>
                <a:latin typeface="Century Gothic" pitchFamily="34" charset="0"/>
              </a:rPr>
              <a:t>Non ci sono sfumature, ma sbalzi eccessivi tra euforia e depressione.</a:t>
            </a:r>
          </a:p>
          <a:p>
            <a:endParaRPr lang="it-IT" dirty="0"/>
          </a:p>
        </p:txBody>
      </p:sp>
    </p:spTree>
    <p:extLst>
      <p:ext uri="{BB962C8B-B14F-4D97-AF65-F5344CB8AC3E}">
        <p14:creationId xmlns:p14="http://schemas.microsoft.com/office/powerpoint/2010/main" xmlns="" val="7031538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435280" cy="6264696"/>
          </a:xfrm>
        </p:spPr>
        <p:txBody>
          <a:bodyPr>
            <a:normAutofit fontScale="40000" lnSpcReduction="20000"/>
          </a:bodyPr>
          <a:lstStyle/>
          <a:p>
            <a:pPr marL="0" indent="0" algn="just">
              <a:buNone/>
            </a:pPr>
            <a:r>
              <a:rPr lang="it-IT" sz="5500" i="1" dirty="0">
                <a:solidFill>
                  <a:schemeClr val="bg1"/>
                </a:solidFill>
                <a:latin typeface="Century Gothic" pitchFamily="34" charset="0"/>
              </a:rPr>
              <a:t>CAPACITA' RELAZIONALE – COMPETENZA SOCIALE – ADATTAMENTO:</a:t>
            </a:r>
          </a:p>
          <a:p>
            <a:pPr marL="0" indent="0" algn="just">
              <a:buNone/>
            </a:pPr>
            <a:r>
              <a:rPr lang="it-IT" sz="5500" dirty="0">
                <a:solidFill>
                  <a:schemeClr val="bg1"/>
                </a:solidFill>
                <a:latin typeface="Century Gothic" pitchFamily="34" charset="0"/>
              </a:rPr>
              <a:t>Le relazioni sociali sono difficoltose </a:t>
            </a:r>
            <a:r>
              <a:rPr lang="it-IT" sz="5500" dirty="0" err="1">
                <a:solidFill>
                  <a:schemeClr val="bg1"/>
                </a:solidFill>
                <a:latin typeface="Century Gothic" pitchFamily="34" charset="0"/>
              </a:rPr>
              <a:t>perchè</a:t>
            </a:r>
            <a:r>
              <a:rPr lang="it-IT" sz="5500" dirty="0">
                <a:solidFill>
                  <a:schemeClr val="bg1"/>
                </a:solidFill>
                <a:latin typeface="Century Gothic" pitchFamily="34" charset="0"/>
              </a:rPr>
              <a:t> vissute con dualità tra l'avvicinarsi verso l'altro, per estroversione di carattere, e l'allontanarsi, </a:t>
            </a:r>
            <a:r>
              <a:rPr lang="it-IT" sz="5500" dirty="0" err="1">
                <a:solidFill>
                  <a:schemeClr val="bg1"/>
                </a:solidFill>
                <a:latin typeface="Century Gothic" pitchFamily="34" charset="0"/>
              </a:rPr>
              <a:t>perchè</a:t>
            </a:r>
            <a:r>
              <a:rPr lang="it-IT" sz="5500" dirty="0">
                <a:solidFill>
                  <a:schemeClr val="bg1"/>
                </a:solidFill>
                <a:latin typeface="Century Gothic" pitchFamily="34" charset="0"/>
              </a:rPr>
              <a:t> tendenzialmente troppo preso da sé stesso, dalle relazioni nelle quali non si sente pienamente apprezzato. </a:t>
            </a:r>
            <a:r>
              <a:rPr lang="it-IT" sz="5500" dirty="0">
                <a:solidFill>
                  <a:srgbClr val="FF0000"/>
                </a:solidFill>
                <a:latin typeface="Century Gothic" pitchFamily="34" charset="0"/>
              </a:rPr>
              <a:t>Nei sentimenti prevale la pulsione sessuale. La suscettibilità del soggetto può sfociare in irritabilità per cui le relazioni possono essere scomposte e imprevedibili.</a:t>
            </a:r>
            <a:r>
              <a:rPr lang="it-IT" sz="5500" dirty="0">
                <a:solidFill>
                  <a:schemeClr val="bg1"/>
                </a:solidFill>
                <a:latin typeface="Century Gothic" pitchFamily="34" charset="0"/>
              </a:rPr>
              <a:t> In continua contraddizione crea sconcerto e difficoltà di comprensione. Può soffrire d'insonnia e durante il giorno dimostrarsi affaticato e stanco. Portato, secondo la grafologia </a:t>
            </a:r>
            <a:r>
              <a:rPr lang="it-IT" sz="5500" dirty="0" err="1">
                <a:solidFill>
                  <a:schemeClr val="bg1"/>
                </a:solidFill>
                <a:latin typeface="Century Gothic" pitchFamily="34" charset="0"/>
              </a:rPr>
              <a:t>morettiana</a:t>
            </a:r>
            <a:r>
              <a:rPr lang="it-IT" sz="5500" dirty="0">
                <a:solidFill>
                  <a:schemeClr val="bg1"/>
                </a:solidFill>
                <a:latin typeface="Century Gothic" pitchFamily="34" charset="0"/>
              </a:rPr>
              <a:t>, all'ipocondria per cui tenta tutti i rimedi possibili, cambiandone di continuo e avendo, poi, sempre l'illusione che il successivo sia quello più appropriato. Può impuntarsi su determinate idee, a volte anche su cose marginali, perdendo di vista quelle più necessarie. Alcuni atteggiamenti possono risultare fanatici e fuori dal comune tanto da farli sembrare una finzione.</a:t>
            </a:r>
          </a:p>
          <a:p>
            <a:endParaRPr lang="it-IT" sz="5500" dirty="0">
              <a:solidFill>
                <a:schemeClr val="bg1"/>
              </a:solidFill>
              <a:latin typeface="Century Gothic" pitchFamily="34" charset="0"/>
            </a:endParaRPr>
          </a:p>
          <a:p>
            <a:endParaRPr lang="it-IT" dirty="0"/>
          </a:p>
        </p:txBody>
      </p:sp>
    </p:spTree>
    <p:extLst>
      <p:ext uri="{BB962C8B-B14F-4D97-AF65-F5344CB8AC3E}">
        <p14:creationId xmlns:p14="http://schemas.microsoft.com/office/powerpoint/2010/main" xmlns="" val="3881979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635896" y="2736295"/>
            <a:ext cx="5400600" cy="3977697"/>
          </a:xfrm>
        </p:spPr>
      </p:pic>
      <p:cxnSp>
        <p:nvCxnSpPr>
          <p:cNvPr id="8" name="Connettore 1 7"/>
          <p:cNvCxnSpPr/>
          <p:nvPr/>
        </p:nvCxnSpPr>
        <p:spPr>
          <a:xfrm flipH="1">
            <a:off x="107504" y="5013176"/>
            <a:ext cx="3635896" cy="9361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75320" y="476672"/>
            <a:ext cx="7632848" cy="3539430"/>
          </a:xfrm>
          <a:prstGeom prst="rect">
            <a:avLst/>
          </a:prstGeom>
          <a:noFill/>
        </p:spPr>
        <p:txBody>
          <a:bodyPr wrap="square" rtlCol="0">
            <a:spAutoFit/>
          </a:bodyPr>
          <a:lstStyle/>
          <a:p>
            <a:pPr algn="ctr"/>
            <a:r>
              <a:rPr lang="it-IT" sz="3200" i="1" dirty="0" err="1" smtClean="0">
                <a:solidFill>
                  <a:schemeClr val="bg1"/>
                </a:solidFill>
                <a:latin typeface="Century Gothic" pitchFamily="34" charset="0"/>
              </a:rPr>
              <a:t>Attendibilita’</a:t>
            </a:r>
            <a:r>
              <a:rPr lang="it-IT" sz="3200" i="1" dirty="0" smtClean="0">
                <a:solidFill>
                  <a:schemeClr val="bg1"/>
                </a:solidFill>
                <a:latin typeface="Century Gothic" pitchFamily="34" charset="0"/>
              </a:rPr>
              <a:t> del reattivo </a:t>
            </a:r>
            <a:r>
              <a:rPr lang="it-IT" sz="3200" i="1" dirty="0">
                <a:solidFill>
                  <a:schemeClr val="bg1"/>
                </a:solidFill>
                <a:latin typeface="Century Gothic" pitchFamily="34" charset="0"/>
              </a:rPr>
              <a:t>di </a:t>
            </a:r>
            <a:r>
              <a:rPr lang="it-IT" sz="3200" i="1" dirty="0" err="1">
                <a:solidFill>
                  <a:schemeClr val="bg1"/>
                </a:solidFill>
                <a:latin typeface="Century Gothic" pitchFamily="34" charset="0"/>
              </a:rPr>
              <a:t>Rorschach</a:t>
            </a:r>
            <a:r>
              <a:rPr lang="it-IT" sz="3200" i="1" dirty="0">
                <a:solidFill>
                  <a:schemeClr val="bg1"/>
                </a:solidFill>
                <a:latin typeface="Century Gothic" pitchFamily="34" charset="0"/>
              </a:rPr>
              <a:t> </a:t>
            </a:r>
            <a:endParaRPr lang="it-IT" sz="3200" i="1" dirty="0" smtClean="0">
              <a:solidFill>
                <a:schemeClr val="bg1"/>
              </a:solidFill>
              <a:latin typeface="Century Gothic" pitchFamily="34" charset="0"/>
            </a:endParaRPr>
          </a:p>
          <a:p>
            <a:pPr algn="ctr"/>
            <a:endParaRPr lang="it-IT" sz="3200" i="1" dirty="0" smtClean="0">
              <a:solidFill>
                <a:schemeClr val="bg1"/>
              </a:solidFill>
              <a:latin typeface="Century Gothic" pitchFamily="34" charset="0"/>
            </a:endParaRPr>
          </a:p>
          <a:p>
            <a:pPr algn="ctr"/>
            <a:r>
              <a:rPr lang="it-IT" sz="3200" i="1" dirty="0" smtClean="0">
                <a:solidFill>
                  <a:schemeClr val="bg1"/>
                </a:solidFill>
                <a:latin typeface="Century Gothic" pitchFamily="34" charset="0"/>
              </a:rPr>
              <a:t>- </a:t>
            </a:r>
            <a:r>
              <a:rPr lang="it-IT" sz="3200" i="1" dirty="0">
                <a:solidFill>
                  <a:schemeClr val="bg1"/>
                </a:solidFill>
                <a:latin typeface="Century Gothic" pitchFamily="34" charset="0"/>
              </a:rPr>
              <a:t>ciascun individuo interpreta </a:t>
            </a:r>
            <a:r>
              <a:rPr lang="it-IT" sz="3200" i="1" dirty="0" smtClean="0">
                <a:solidFill>
                  <a:schemeClr val="bg1"/>
                </a:solidFill>
                <a:latin typeface="Century Gothic" pitchFamily="34" charset="0"/>
              </a:rPr>
              <a:t>il </a:t>
            </a:r>
            <a:r>
              <a:rPr lang="it-IT" sz="3200" i="1" dirty="0">
                <a:solidFill>
                  <a:schemeClr val="bg1"/>
                </a:solidFill>
                <a:latin typeface="Century Gothic" pitchFamily="34" charset="0"/>
              </a:rPr>
              <a:t>mondo esterno partendo dal proprio mondo interiore, proiettando parti di sé all’esterno.</a:t>
            </a:r>
          </a:p>
        </p:txBody>
      </p:sp>
    </p:spTree>
    <p:extLst>
      <p:ext uri="{BB962C8B-B14F-4D97-AF65-F5344CB8AC3E}">
        <p14:creationId xmlns:p14="http://schemas.microsoft.com/office/powerpoint/2010/main" xmlns="" val="42226207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260648"/>
            <a:ext cx="8291264" cy="6192688"/>
          </a:xfrm>
        </p:spPr>
        <p:txBody>
          <a:bodyPr>
            <a:normAutofit fontScale="92500" lnSpcReduction="10000"/>
          </a:bodyPr>
          <a:lstStyle/>
          <a:p>
            <a:pPr lvl="0" algn="just"/>
            <a:r>
              <a:rPr lang="it-IT" sz="1800" dirty="0">
                <a:solidFill>
                  <a:prstClr val="white"/>
                </a:solidFill>
                <a:latin typeface="Century Gothic" pitchFamily="34" charset="0"/>
              </a:rPr>
              <a:t>Nella lettura grafologica della scuola </a:t>
            </a:r>
            <a:r>
              <a:rPr lang="it-IT" sz="1800" dirty="0" err="1">
                <a:solidFill>
                  <a:prstClr val="white"/>
                </a:solidFill>
                <a:latin typeface="Century Gothic" pitchFamily="34" charset="0"/>
              </a:rPr>
              <a:t>morettiana</a:t>
            </a:r>
            <a:r>
              <a:rPr lang="it-IT" sz="1800" dirty="0">
                <a:solidFill>
                  <a:prstClr val="white"/>
                </a:solidFill>
                <a:latin typeface="Century Gothic" pitchFamily="34" charset="0"/>
              </a:rPr>
              <a:t>, i segni predominanti nel soggetto (Artritica, Intozzata II modo) rilevano </a:t>
            </a:r>
            <a:r>
              <a:rPr lang="it-IT" sz="1800" dirty="0">
                <a:solidFill>
                  <a:srgbClr val="FF0000"/>
                </a:solidFill>
                <a:latin typeface="Century Gothic" pitchFamily="34" charset="0"/>
              </a:rPr>
              <a:t>un'emotività patologica tanto da obnubilare la ragione e portarlo ad avere manie di persecuzione, di incomprensione, al convincimento di non trovare la giusta via e a manie sessuali e affettive. </a:t>
            </a:r>
            <a:r>
              <a:rPr lang="it-IT" sz="1800" dirty="0">
                <a:solidFill>
                  <a:prstClr val="white"/>
                </a:solidFill>
                <a:latin typeface="Century Gothic" pitchFamily="34" charset="0"/>
              </a:rPr>
              <a:t>Questo scaturisce da un sentimento di frustrazione (tante idee e progetti che non riesce a portare a termine), da un ego molto forte (per cui la causa dei suoi “fallimenti” sono attribuibili al mondo esterno e tenta continue giustificazioni con sé stesso e per sé stesso) e da una </a:t>
            </a:r>
            <a:r>
              <a:rPr lang="it-IT" sz="1800" dirty="0" err="1">
                <a:solidFill>
                  <a:srgbClr val="FF0000"/>
                </a:solidFill>
                <a:latin typeface="Century Gothic" pitchFamily="34" charset="0"/>
              </a:rPr>
              <a:t>istintualità</a:t>
            </a:r>
            <a:r>
              <a:rPr lang="it-IT" sz="1800" dirty="0">
                <a:solidFill>
                  <a:srgbClr val="FF0000"/>
                </a:solidFill>
                <a:latin typeface="Century Gothic" pitchFamily="34" charset="0"/>
              </a:rPr>
              <a:t> primordiale legata alla sfera sessuale e materiale più che a quella intellettiva</a:t>
            </a:r>
            <a:r>
              <a:rPr lang="it-IT" sz="1800" dirty="0">
                <a:solidFill>
                  <a:prstClr val="white"/>
                </a:solidFill>
                <a:latin typeface="Century Gothic" pitchFamily="34" charset="0"/>
              </a:rPr>
              <a:t> (Artritica, Intozzata II modo, Calibro medio/grande variabile, aperture a capo sopra la media, Grossolana).  Può usare la “malattia” (in relazione all'ipocondria) per avere privilegi, scaricarsi dalle responsabilità e giustificare il proprio operato.</a:t>
            </a:r>
          </a:p>
          <a:p>
            <a:pPr lvl="0" algn="just"/>
            <a:endParaRPr lang="it-IT" sz="1800" dirty="0">
              <a:solidFill>
                <a:prstClr val="white"/>
              </a:solidFill>
              <a:latin typeface="Century Gothic" pitchFamily="34" charset="0"/>
            </a:endParaRPr>
          </a:p>
          <a:p>
            <a:pPr lvl="0" algn="just"/>
            <a:r>
              <a:rPr lang="it-IT" sz="1800" dirty="0">
                <a:solidFill>
                  <a:prstClr val="white"/>
                </a:solidFill>
                <a:latin typeface="Century Gothic" pitchFamily="34" charset="0"/>
              </a:rPr>
              <a:t>Tale personalità, se sottoposte all'uso di alcol e droghe, acuisce le manie, le paranoie e può diventare un soggetto amorale.</a:t>
            </a:r>
          </a:p>
          <a:p>
            <a:pPr lvl="0" algn="just"/>
            <a:endParaRPr lang="it-IT" sz="1800" dirty="0">
              <a:solidFill>
                <a:prstClr val="white"/>
              </a:solidFill>
              <a:latin typeface="Century Gothic" pitchFamily="34" charset="0"/>
            </a:endParaRPr>
          </a:p>
          <a:p>
            <a:pPr lvl="0" algn="just"/>
            <a:r>
              <a:rPr lang="it-IT" sz="1800" dirty="0">
                <a:solidFill>
                  <a:prstClr val="white"/>
                </a:solidFill>
                <a:latin typeface="Century Gothic" pitchFamily="34" charset="0"/>
              </a:rPr>
              <a:t>Suggerimenti: Vincenzo dovrebbe riuscire a canalizzare le energie in modo costruttivo, a scindere i diversi pensieri ideativi per concentrarsi su ciascuno in maniera selettiva e propositiva. </a:t>
            </a:r>
          </a:p>
          <a:p>
            <a:pPr lvl="0" algn="just"/>
            <a:r>
              <a:rPr lang="it-IT" sz="1800" dirty="0">
                <a:solidFill>
                  <a:prstClr val="white"/>
                </a:solidFill>
                <a:latin typeface="Century Gothic" pitchFamily="34" charset="0"/>
              </a:rPr>
              <a:t>Sport, musica e lavori manuali, che sembra prediligere, possono essergli di grande aiuto.</a:t>
            </a:r>
          </a:p>
          <a:p>
            <a:endParaRPr lang="it-IT" dirty="0"/>
          </a:p>
        </p:txBody>
      </p:sp>
    </p:spTree>
    <p:extLst>
      <p:ext uri="{BB962C8B-B14F-4D97-AF65-F5344CB8AC3E}">
        <p14:creationId xmlns:p14="http://schemas.microsoft.com/office/powerpoint/2010/main" xmlns="" val="4194009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Segnaposto contenuto 3"/>
          <p:cNvSpPr>
            <a:spLocks noGrp="1"/>
          </p:cNvSpPr>
          <p:nvPr>
            <p:ph idx="1"/>
          </p:nvPr>
        </p:nvSpPr>
        <p:spPr>
          <a:xfrm>
            <a:off x="0" y="260648"/>
            <a:ext cx="9036496" cy="6336704"/>
          </a:xfrm>
        </p:spPr>
        <p:txBody>
          <a:bodyPr>
            <a:normAutofit fontScale="32500" lnSpcReduction="20000"/>
          </a:bodyPr>
          <a:lstStyle/>
          <a:p>
            <a:r>
              <a:rPr lang="it-IT" sz="5500" b="1" dirty="0">
                <a:latin typeface="Century Gothic" pitchFamily="34" charset="0"/>
              </a:rPr>
              <a:t>DIAGNOSI RORSCHACH </a:t>
            </a:r>
            <a:r>
              <a:rPr lang="it-IT" sz="5500" b="1" dirty="0" smtClean="0">
                <a:latin typeface="Century Gothic" pitchFamily="34" charset="0"/>
              </a:rPr>
              <a:t>DINAMICO-STRUTTURALE  di V.M. 35 anni - maschio</a:t>
            </a:r>
            <a:endParaRPr lang="it-IT" sz="5500" b="1" dirty="0">
              <a:latin typeface="Century Gothic" pitchFamily="34" charset="0"/>
            </a:endParaRPr>
          </a:p>
          <a:p>
            <a:endParaRPr lang="it-IT" sz="4000" b="1" dirty="0">
              <a:latin typeface="Century Gothic" pitchFamily="34" charset="0"/>
            </a:endParaRPr>
          </a:p>
          <a:p>
            <a:pPr algn="just"/>
            <a:r>
              <a:rPr lang="it-IT" sz="4900" b="1" dirty="0">
                <a:latin typeface="Century Gothic" pitchFamily="34" charset="0"/>
              </a:rPr>
              <a:t>Le funzioni autonome dell’Io</a:t>
            </a:r>
          </a:p>
          <a:p>
            <a:pPr algn="just"/>
            <a:endParaRPr lang="it-IT" sz="4900" dirty="0">
              <a:latin typeface="Century Gothic" pitchFamily="34" charset="0"/>
            </a:endParaRPr>
          </a:p>
          <a:p>
            <a:pPr algn="just"/>
            <a:r>
              <a:rPr lang="it-IT" sz="4900" dirty="0">
                <a:latin typeface="Century Gothic" pitchFamily="34" charset="0"/>
              </a:rPr>
              <a:t>Il quadro psicologico del soggetto è vario e complesso. Sono nella norma le funzioni autonome primarie dell’Io, mentre presentano un  divario molto accentuato rispetto alla normalità le funzioni autonome secondarie dell’Io che sfiorano condizioni gravemente patologiche.</a:t>
            </a:r>
          </a:p>
          <a:p>
            <a:pPr algn="just"/>
            <a:r>
              <a:rPr lang="it-IT" sz="4900" dirty="0">
                <a:latin typeface="Century Gothic" pitchFamily="34" charset="0"/>
              </a:rPr>
              <a:t>Sotto il profilo cognitivo il soggetto è attivo e produttivo, con capacità di orientamento verso una realtà non limitata, ma piuttosto di ampia estensione.</a:t>
            </a:r>
          </a:p>
          <a:p>
            <a:pPr algn="just"/>
            <a:r>
              <a:rPr lang="it-IT" sz="4900" dirty="0">
                <a:latin typeface="Century Gothic" pitchFamily="34" charset="0"/>
              </a:rPr>
              <a:t>La qualità delle funzioni secondarie presenta delle caratteristiche che fanno pensare a difficoltà sorte in tempi remoti e che non sono state adeguatamente affrontate. </a:t>
            </a:r>
          </a:p>
          <a:p>
            <a:pPr algn="just"/>
            <a:r>
              <a:rPr lang="it-IT" sz="4900" dirty="0">
                <a:solidFill>
                  <a:srgbClr val="FF0000"/>
                </a:solidFill>
                <a:latin typeface="Century Gothic" pitchFamily="34" charset="0"/>
              </a:rPr>
              <a:t>Nel tipo di pensiero infatti sono presenti notevoli incongruenze e sovrapposizioni, con contaminazioni e confabulazioni. </a:t>
            </a:r>
            <a:r>
              <a:rPr lang="it-IT" sz="4900" dirty="0">
                <a:latin typeface="Century Gothic" pitchFamily="34" charset="0"/>
              </a:rPr>
              <a:t>Alcune percezioni però rimangono adeguate, in quanto il soggetto, se orientato, riesce a cogliere facilmente gli elementi della realtà più comuni e condivisi. Il suo atteggiamento imitativo, quindi non sufficientemente elaborato, giustifica le molte incongruenze che si incontrano. Se da un canto infatti il soggetto riesce ad avere delle percezioni comunemente condivise, allo stesso tempo l’esame di realtà è totalmente inadeguato. Questa palese discordanza delle funzioni autonome secondarie dell’Io è dovuta ad un </a:t>
            </a:r>
            <a:r>
              <a:rPr lang="it-IT" sz="4900" dirty="0">
                <a:solidFill>
                  <a:srgbClr val="FF0000"/>
                </a:solidFill>
                <a:latin typeface="Century Gothic" pitchFamily="34" charset="0"/>
              </a:rPr>
              <a:t>tipo di pensiero disorganizzato e non strutturato, non tanto per mancanza di capacità di elaborazione ma per insicurezza e difficoltà a prendere decisioni autonome</a:t>
            </a:r>
            <a:r>
              <a:rPr lang="it-IT" sz="4900" dirty="0">
                <a:latin typeface="Century Gothic" pitchFamily="34" charset="0"/>
              </a:rPr>
              <a:t>, che alla fine lo portano a scegliere e a formulare solo risposte banali.</a:t>
            </a:r>
          </a:p>
          <a:p>
            <a:pPr algn="just"/>
            <a:endParaRPr lang="it-IT" sz="4900" dirty="0">
              <a:latin typeface="Century Gothic" pitchFamily="34" charset="0"/>
            </a:endParaRPr>
          </a:p>
          <a:p>
            <a:pPr algn="just"/>
            <a:r>
              <a:rPr lang="it-IT" sz="4900" dirty="0">
                <a:latin typeface="Century Gothic" pitchFamily="34" charset="0"/>
              </a:rPr>
              <a:t>I meccanismi di difesa sono incentrati sulla scissione.</a:t>
            </a:r>
          </a:p>
          <a:p>
            <a:endParaRPr lang="it-IT" sz="4000" dirty="0">
              <a:latin typeface="Century Gothic" pitchFamily="34" charset="0"/>
            </a:endParaRPr>
          </a:p>
          <a:p>
            <a:r>
              <a:rPr lang="it-IT" sz="4000" b="1" dirty="0">
                <a:latin typeface="Century Gothic" pitchFamily="34" charset="0"/>
              </a:rPr>
              <a:t>INDICI:</a:t>
            </a:r>
          </a:p>
          <a:p>
            <a:r>
              <a:rPr lang="it-IT" sz="4000" b="1" dirty="0">
                <a:latin typeface="Century Gothic" pitchFamily="34" charset="0"/>
              </a:rPr>
              <a:t>R+% 68, F% 76, F+% 72, G+%(G) 89, G/M 9/3, M/m ¾, GV% 72, V 10,50, V% 25, O 14, O% 33, Tipo di Comprensione G-D-</a:t>
            </a:r>
            <a:r>
              <a:rPr lang="it-IT" sz="4000" b="1" dirty="0" err="1">
                <a:latin typeface="Century Gothic" pitchFamily="34" charset="0"/>
              </a:rPr>
              <a:t>Dd</a:t>
            </a:r>
            <a:r>
              <a:rPr lang="it-IT" sz="4000" b="1" dirty="0">
                <a:latin typeface="Century Gothic" pitchFamily="34" charset="0"/>
              </a:rPr>
              <a:t>-</a:t>
            </a:r>
            <a:r>
              <a:rPr lang="it-IT" sz="4000" b="1" dirty="0" err="1">
                <a:latin typeface="Century Gothic" pitchFamily="34" charset="0"/>
              </a:rPr>
              <a:t>Dim</a:t>
            </a:r>
            <a:r>
              <a:rPr lang="it-IT" sz="4000" b="1" dirty="0">
                <a:latin typeface="Century Gothic" pitchFamily="34" charset="0"/>
              </a:rPr>
              <a:t>, H%21, </a:t>
            </a:r>
            <a:r>
              <a:rPr lang="it-IT" sz="4000" b="1" dirty="0" err="1">
                <a:latin typeface="Century Gothic" pitchFamily="34" charset="0"/>
              </a:rPr>
              <a:t>H%estesa</a:t>
            </a:r>
            <a:r>
              <a:rPr lang="it-IT" sz="4000" b="1" dirty="0">
                <a:latin typeface="Century Gothic" pitchFamily="34" charset="0"/>
              </a:rPr>
              <a:t> 21, A% 24, </a:t>
            </a:r>
            <a:r>
              <a:rPr lang="it-IT" sz="4000" b="1" dirty="0" err="1">
                <a:latin typeface="Century Gothic" pitchFamily="34" charset="0"/>
              </a:rPr>
              <a:t>A%estesa</a:t>
            </a:r>
            <a:r>
              <a:rPr lang="it-IT" sz="4000" b="1" dirty="0">
                <a:latin typeface="Century Gothic" pitchFamily="34" charset="0"/>
              </a:rPr>
              <a:t> 24, H%+A% 45, Indice di realtà 3. </a:t>
            </a:r>
          </a:p>
          <a:p>
            <a:endParaRPr lang="it-IT" b="1" dirty="0"/>
          </a:p>
          <a:p>
            <a:endParaRPr lang="it-IT" dirty="0"/>
          </a:p>
        </p:txBody>
      </p:sp>
    </p:spTree>
    <p:extLst>
      <p:ext uri="{BB962C8B-B14F-4D97-AF65-F5344CB8AC3E}">
        <p14:creationId xmlns:p14="http://schemas.microsoft.com/office/powerpoint/2010/main" xmlns="" val="34241726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Segnaposto contenuto 3"/>
          <p:cNvSpPr>
            <a:spLocks noGrp="1"/>
          </p:cNvSpPr>
          <p:nvPr>
            <p:ph idx="1"/>
          </p:nvPr>
        </p:nvSpPr>
        <p:spPr>
          <a:xfrm>
            <a:off x="107504" y="116632"/>
            <a:ext cx="8928992" cy="6624736"/>
          </a:xfrm>
        </p:spPr>
        <p:txBody>
          <a:bodyPr>
            <a:normAutofit fontScale="40000" lnSpcReduction="20000"/>
          </a:bodyPr>
          <a:lstStyle/>
          <a:p>
            <a:pPr algn="just"/>
            <a:r>
              <a:rPr lang="it-IT" sz="3400" b="1" dirty="0">
                <a:latin typeface="Century Gothic" pitchFamily="34" charset="0"/>
              </a:rPr>
              <a:t>Affettività e Relazioni Oggettuali Interiorizzate</a:t>
            </a:r>
          </a:p>
          <a:p>
            <a:pPr algn="just"/>
            <a:endParaRPr lang="it-IT" sz="3400" dirty="0">
              <a:latin typeface="Century Gothic" pitchFamily="34" charset="0"/>
            </a:endParaRPr>
          </a:p>
          <a:p>
            <a:pPr algn="just"/>
            <a:r>
              <a:rPr lang="it-IT" sz="3400" dirty="0">
                <a:latin typeface="Century Gothic" pitchFamily="34" charset="0"/>
              </a:rPr>
              <a:t>Gli indici generali relativi agli affetti sono complessivamente nella norma. È presente comunque un eccessivo divario qualitativo tra le risposte che caratterizzano gli affetti e quelle delle funzioni autonome dell’Io. </a:t>
            </a:r>
            <a:r>
              <a:rPr lang="it-IT" sz="3400" dirty="0">
                <a:solidFill>
                  <a:srgbClr val="FF0000"/>
                </a:solidFill>
                <a:latin typeface="Century Gothic" pitchFamily="34" charset="0"/>
              </a:rPr>
              <a:t>Ciò indica che il soggetto si trova in una condizione di ipersensibilità e vulnerabilità. </a:t>
            </a:r>
          </a:p>
          <a:p>
            <a:pPr algn="just"/>
            <a:r>
              <a:rPr lang="it-IT" sz="3400" dirty="0">
                <a:solidFill>
                  <a:srgbClr val="FF0000"/>
                </a:solidFill>
                <a:latin typeface="Century Gothic" pitchFamily="34" charset="0"/>
              </a:rPr>
              <a:t>Di fronte a situazioni che possono sollecitarlo emotivamente perde il controllo e la capacità di gestione di se stesso. </a:t>
            </a:r>
          </a:p>
          <a:p>
            <a:pPr algn="just"/>
            <a:r>
              <a:rPr lang="it-IT" sz="3400" dirty="0">
                <a:solidFill>
                  <a:srgbClr val="FF0000"/>
                </a:solidFill>
                <a:latin typeface="Century Gothic" pitchFamily="34" charset="0"/>
              </a:rPr>
              <a:t>Diventa ossessivo; tra le sue ossessioni quella principale è relativa alla sessualità</a:t>
            </a:r>
            <a:r>
              <a:rPr lang="it-IT" sz="3400" dirty="0">
                <a:latin typeface="Century Gothic" pitchFamily="34" charset="0"/>
              </a:rPr>
              <a:t>, che si manifesta in un crescendo di variazioni sul tema. Il soggetto però non presenta perversioni, ma soltanto la rappresentazione di qualcosa che lo coinvolge profondamente, forse perché lo gratifica.</a:t>
            </a:r>
          </a:p>
          <a:p>
            <a:pPr algn="just"/>
            <a:r>
              <a:rPr lang="it-IT" sz="3400" dirty="0">
                <a:latin typeface="Century Gothic" pitchFamily="34" charset="0"/>
              </a:rPr>
              <a:t>La sua immaturità diffusa è rappresentata soprattutto da una scissione che partendo dal tipo di pensiero, si estende agli affetti e alle Relazioni Oggettuali, è come se gli mancasse la capacità ad integrare. </a:t>
            </a:r>
          </a:p>
          <a:p>
            <a:pPr algn="just"/>
            <a:r>
              <a:rPr lang="it-IT" sz="3400" dirty="0">
                <a:latin typeface="Century Gothic" pitchFamily="34" charset="0"/>
              </a:rPr>
              <a:t>Tale atteggiamento mentale è riconducibile soprattutto ad un’immaturità primitiva, che è caratterizzata anche dalla tendenza a regredire facilmente verso condizioni di dipendenza.</a:t>
            </a:r>
          </a:p>
          <a:p>
            <a:pPr algn="just"/>
            <a:r>
              <a:rPr lang="it-IT" sz="3400" dirty="0">
                <a:latin typeface="Century Gothic" pitchFamily="34" charset="0"/>
              </a:rPr>
              <a:t>Relativamente agli affetti c’è da notare inoltre che non si riscontra aggressività. </a:t>
            </a:r>
          </a:p>
          <a:p>
            <a:pPr algn="just"/>
            <a:r>
              <a:rPr lang="it-IT" sz="3400" dirty="0">
                <a:latin typeface="Century Gothic" pitchFamily="34" charset="0"/>
              </a:rPr>
              <a:t>Le risposte a carattere complessuale, in tale contesto, rispecchiano un’accentuata autosvalutazione e complessi di inferiorità molto forti.</a:t>
            </a:r>
          </a:p>
          <a:p>
            <a:pPr algn="just"/>
            <a:r>
              <a:rPr lang="it-IT" sz="3400" dirty="0">
                <a:latin typeface="Century Gothic" pitchFamily="34" charset="0"/>
              </a:rPr>
              <a:t>Le Relazioni Oggettuali Interiorizzate sono gravemente patologiche. Le risposte che hanno per contenuto figure umane totali e che rispecchiano le sue scelte di identificazione sono a carattere depressivo, oppure molto anomale, oppure inesistenti, comunque non positive. Per tale ragione il soggetto tende a virare verso forti scissioni abbandonando le identificazioni totali. Delle parti scisse sono privilegiate quelle sessuali.</a:t>
            </a:r>
          </a:p>
          <a:p>
            <a:pPr algn="just"/>
            <a:endParaRPr lang="it-IT" sz="3400" dirty="0">
              <a:latin typeface="Century Gothic" pitchFamily="34" charset="0"/>
            </a:endParaRPr>
          </a:p>
          <a:p>
            <a:pPr algn="just"/>
            <a:r>
              <a:rPr lang="it-IT" sz="3400" b="1" dirty="0">
                <a:latin typeface="Century Gothic" pitchFamily="34" charset="0"/>
              </a:rPr>
              <a:t>INDICI:</a:t>
            </a:r>
          </a:p>
          <a:p>
            <a:pPr algn="just"/>
            <a:r>
              <a:rPr lang="it-IT" sz="3400" b="1" dirty="0">
                <a:latin typeface="Century Gothic" pitchFamily="34" charset="0"/>
              </a:rPr>
              <a:t>TVI 3/6,50, </a:t>
            </a:r>
            <a:r>
              <a:rPr lang="it-IT" sz="3400" b="1" dirty="0" err="1">
                <a:latin typeface="Century Gothic" pitchFamily="34" charset="0"/>
              </a:rPr>
              <a:t>tvi</a:t>
            </a:r>
            <a:r>
              <a:rPr lang="it-IT" sz="3400" b="1" dirty="0">
                <a:latin typeface="Century Gothic" pitchFamily="34" charset="0"/>
              </a:rPr>
              <a:t> 4/2,50, RN/RC 0,75, Affettività 33, Impulsività 0,71, Autocontrollo 4/5, Cose Vivi/Cose Morte 28/14.</a:t>
            </a:r>
          </a:p>
          <a:p>
            <a:endParaRPr lang="it-IT" b="1"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xmlns="" val="2081571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88640"/>
            <a:ext cx="8712968" cy="6408712"/>
          </a:xfrm>
        </p:spPr>
        <p:txBody>
          <a:bodyPr>
            <a:normAutofit fontScale="62500" lnSpcReduction="20000"/>
          </a:bodyPr>
          <a:lstStyle/>
          <a:p>
            <a:pPr marL="0" indent="0">
              <a:buNone/>
            </a:pPr>
            <a:r>
              <a:rPr lang="it-IT" b="1" dirty="0" smtClean="0"/>
              <a:t>	SINTESI </a:t>
            </a:r>
            <a:r>
              <a:rPr lang="it-IT" b="1" dirty="0"/>
              <a:t>DELLA CONDIZIONE PSICODIAGNOSTICA del SOGGETTO</a:t>
            </a:r>
          </a:p>
          <a:p>
            <a:endParaRPr lang="it-IT" dirty="0"/>
          </a:p>
          <a:p>
            <a:r>
              <a:rPr lang="it-IT" dirty="0"/>
              <a:t>	Funzioni Autonome Primarie dell’Io complessivamente nella norma</a:t>
            </a:r>
          </a:p>
          <a:p>
            <a:r>
              <a:rPr lang="it-IT" dirty="0"/>
              <a:t>	Funzioni Autonome Secondarie dell’Io gravemente patologiche</a:t>
            </a:r>
          </a:p>
          <a:p>
            <a:r>
              <a:rPr lang="it-IT" dirty="0"/>
              <a:t>	Tipo di pensiero con incongruenze, sovrapposizioni, contaminazioni e </a:t>
            </a:r>
            <a:r>
              <a:rPr lang="it-IT" dirty="0" smtClean="0"/>
              <a:t>	confabulazioni</a:t>
            </a:r>
            <a:r>
              <a:rPr lang="it-IT" dirty="0"/>
              <a:t>.</a:t>
            </a:r>
          </a:p>
          <a:p>
            <a:r>
              <a:rPr lang="it-IT" dirty="0"/>
              <a:t>	Esame di realtà inadeguato, malgrado siano presenti percezioni </a:t>
            </a:r>
            <a:r>
              <a:rPr lang="it-IT" dirty="0" smtClean="0"/>
              <a:t>	comunemente </a:t>
            </a:r>
            <a:r>
              <a:rPr lang="it-IT" dirty="0"/>
              <a:t>condivise</a:t>
            </a:r>
          </a:p>
          <a:p>
            <a:r>
              <a:rPr lang="it-IT" dirty="0"/>
              <a:t>	Comportamento imitativo, non elaborato</a:t>
            </a:r>
          </a:p>
          <a:p>
            <a:r>
              <a:rPr lang="it-IT" dirty="0"/>
              <a:t>	Insicurezza e incapacità di prendere decisioni autonome</a:t>
            </a:r>
          </a:p>
          <a:p>
            <a:r>
              <a:rPr lang="it-IT" dirty="0"/>
              <a:t>	Affetti relativamente nella norma</a:t>
            </a:r>
          </a:p>
          <a:p>
            <a:r>
              <a:rPr lang="it-IT" dirty="0"/>
              <a:t>	Ipersensibilità e vulnerabilità con difficoltà nella gestione delle situazioni </a:t>
            </a:r>
            <a:r>
              <a:rPr lang="it-IT" dirty="0" smtClean="0"/>
              <a:t>	a </a:t>
            </a:r>
            <a:r>
              <a:rPr lang="it-IT" dirty="0"/>
              <a:t>forte contenuto emotivo</a:t>
            </a:r>
          </a:p>
          <a:p>
            <a:r>
              <a:rPr lang="it-IT" dirty="0"/>
              <a:t>	Immaturità diffusa </a:t>
            </a:r>
          </a:p>
          <a:p>
            <a:r>
              <a:rPr lang="it-IT" dirty="0"/>
              <a:t>	Presenza di difficoltà non adeguatamente affrontate emerse in tempi </a:t>
            </a:r>
            <a:r>
              <a:rPr lang="it-IT" dirty="0" smtClean="0"/>
              <a:t>	remoti</a:t>
            </a:r>
            <a:endParaRPr lang="it-IT" dirty="0"/>
          </a:p>
          <a:p>
            <a:r>
              <a:rPr lang="it-IT" dirty="0"/>
              <a:t>	Non è presente aggressività </a:t>
            </a:r>
          </a:p>
          <a:p>
            <a:r>
              <a:rPr lang="it-IT" dirty="0"/>
              <a:t>	Non sono presenti perversioni sessuali</a:t>
            </a:r>
          </a:p>
          <a:p>
            <a:r>
              <a:rPr lang="it-IT" dirty="0"/>
              <a:t>	Relazioni oggettuali gravemente patologiche</a:t>
            </a:r>
          </a:p>
          <a:p>
            <a:r>
              <a:rPr lang="it-IT" dirty="0"/>
              <a:t>	Meccanismi di difesa incentrati sulla scissione</a:t>
            </a:r>
          </a:p>
          <a:p>
            <a:endParaRPr lang="it-IT" dirty="0"/>
          </a:p>
          <a:p>
            <a:endParaRPr lang="it-IT" dirty="0"/>
          </a:p>
        </p:txBody>
      </p:sp>
    </p:spTree>
    <p:extLst>
      <p:ext uri="{BB962C8B-B14F-4D97-AF65-F5344CB8AC3E}">
        <p14:creationId xmlns:p14="http://schemas.microsoft.com/office/powerpoint/2010/main" xmlns="" val="82357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79512" y="116632"/>
            <a:ext cx="8784976" cy="6552728"/>
          </a:xfrm>
          <a:prstGeom prst="rect">
            <a:avLst/>
          </a:prstGeom>
          <a:ln>
            <a:noFill/>
          </a:ln>
          <a:effectLst>
            <a:softEdge rad="112500"/>
          </a:effectLst>
        </p:spPr>
      </p:pic>
      <p:sp>
        <p:nvSpPr>
          <p:cNvPr id="7" name="CasellaDiTesto 6"/>
          <p:cNvSpPr txBox="1"/>
          <p:nvPr/>
        </p:nvSpPr>
        <p:spPr>
          <a:xfrm>
            <a:off x="345840" y="1556792"/>
            <a:ext cx="8690655" cy="2862322"/>
          </a:xfrm>
          <a:prstGeom prst="rect">
            <a:avLst/>
          </a:prstGeom>
          <a:noFill/>
        </p:spPr>
        <p:txBody>
          <a:bodyPr wrap="square" rtlCol="0">
            <a:spAutoFit/>
          </a:bodyPr>
          <a:lstStyle/>
          <a:p>
            <a:r>
              <a:rPr lang="it-IT" sz="6000" dirty="0" smtClean="0">
                <a:latin typeface="Century Gothic" pitchFamily="34" charset="0"/>
              </a:rPr>
              <a:t>….</a:t>
            </a:r>
            <a:r>
              <a:rPr lang="it-IT" sz="6000" dirty="0" err="1" smtClean="0">
                <a:latin typeface="Century Gothic" pitchFamily="34" charset="0"/>
              </a:rPr>
              <a:t>perchè</a:t>
            </a:r>
            <a:r>
              <a:rPr lang="it-IT" sz="6000" dirty="0" smtClean="0">
                <a:latin typeface="Century Gothic" pitchFamily="34" charset="0"/>
              </a:rPr>
              <a:t> nessuno di noi  sia un aquilone senza volo…</a:t>
            </a:r>
            <a:endParaRPr lang="it-IT" sz="6000" dirty="0">
              <a:latin typeface="Century Gothic" pitchFamily="34" charset="0"/>
            </a:endParaRPr>
          </a:p>
        </p:txBody>
      </p:sp>
    </p:spTree>
    <p:extLst>
      <p:ext uri="{BB962C8B-B14F-4D97-AF65-F5344CB8AC3E}">
        <p14:creationId xmlns:p14="http://schemas.microsoft.com/office/powerpoint/2010/main" xmlns="" val="1014154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03548" y="404664"/>
            <a:ext cx="8208912" cy="6192688"/>
          </a:xfrm>
        </p:spPr>
      </p:pic>
      <p:sp>
        <p:nvSpPr>
          <p:cNvPr id="5" name="CasellaDiTesto 4"/>
          <p:cNvSpPr txBox="1"/>
          <p:nvPr/>
        </p:nvSpPr>
        <p:spPr>
          <a:xfrm>
            <a:off x="1295400" y="950560"/>
            <a:ext cx="6696744" cy="769441"/>
          </a:xfrm>
          <a:prstGeom prst="rect">
            <a:avLst/>
          </a:prstGeom>
          <a:noFill/>
        </p:spPr>
        <p:txBody>
          <a:bodyPr wrap="square" rtlCol="0">
            <a:spAutoFit/>
          </a:bodyPr>
          <a:lstStyle/>
          <a:p>
            <a:r>
              <a:rPr lang="it-IT" sz="4400" dirty="0" smtClean="0">
                <a:solidFill>
                  <a:srgbClr val="FF0000"/>
                </a:solidFill>
                <a:latin typeface="Century Gothic" pitchFamily="34" charset="0"/>
              </a:rPr>
              <a:t>Grazie per l’attenzione!</a:t>
            </a:r>
            <a:endParaRPr lang="it-IT" sz="4400" dirty="0">
              <a:solidFill>
                <a:srgbClr val="FF0000"/>
              </a:solidFill>
              <a:latin typeface="Century Gothic" pitchFamily="34" charset="0"/>
            </a:endParaRPr>
          </a:p>
        </p:txBody>
      </p:sp>
    </p:spTree>
    <p:extLst>
      <p:ext uri="{BB962C8B-B14F-4D97-AF65-F5344CB8AC3E}">
        <p14:creationId xmlns:p14="http://schemas.microsoft.com/office/powerpoint/2010/main" xmlns="" val="2768029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67544" y="2492896"/>
            <a:ext cx="8352928" cy="4248472"/>
          </a:xfrm>
          <a:prstGeom prst="rect">
            <a:avLst/>
          </a:prstGeom>
          <a:ln>
            <a:noFill/>
          </a:ln>
          <a:effectLst>
            <a:softEdge rad="112500"/>
          </a:effectLst>
        </p:spPr>
      </p:pic>
      <p:sp>
        <p:nvSpPr>
          <p:cNvPr id="5" name="CasellaDiTesto 4"/>
          <p:cNvSpPr txBox="1"/>
          <p:nvPr/>
        </p:nvSpPr>
        <p:spPr>
          <a:xfrm>
            <a:off x="251520" y="260648"/>
            <a:ext cx="8784976" cy="2308324"/>
          </a:xfrm>
          <a:prstGeom prst="rect">
            <a:avLst/>
          </a:prstGeom>
          <a:noFill/>
        </p:spPr>
        <p:txBody>
          <a:bodyPr wrap="square" rtlCol="0">
            <a:spAutoFit/>
          </a:bodyPr>
          <a:lstStyle/>
          <a:p>
            <a:pPr algn="ctr"/>
            <a:r>
              <a:rPr lang="it-IT" sz="3600" dirty="0" smtClean="0">
                <a:solidFill>
                  <a:schemeClr val="bg1"/>
                </a:solidFill>
                <a:latin typeface="Century Gothic" pitchFamily="34" charset="0"/>
              </a:rPr>
              <a:t>Stimoli ambigui offrono maggiori risposte  interpretative  per  delineare </a:t>
            </a:r>
            <a:r>
              <a:rPr lang="it-IT" sz="3600" dirty="0">
                <a:solidFill>
                  <a:schemeClr val="bg1"/>
                </a:solidFill>
                <a:latin typeface="Century Gothic" pitchFamily="34" charset="0"/>
              </a:rPr>
              <a:t>i tratti essenziali della </a:t>
            </a:r>
            <a:r>
              <a:rPr lang="it-IT" sz="3600" dirty="0" smtClean="0">
                <a:solidFill>
                  <a:schemeClr val="bg1"/>
                </a:solidFill>
                <a:latin typeface="Century Gothic" pitchFamily="34" charset="0"/>
              </a:rPr>
              <a:t>personalità       dell’ individuo.</a:t>
            </a:r>
            <a:endParaRPr lang="it-IT" sz="3600" dirty="0">
              <a:solidFill>
                <a:schemeClr val="bg1"/>
              </a:solidFill>
              <a:latin typeface="Century Gothic" pitchFamily="34" charset="0"/>
            </a:endParaRPr>
          </a:p>
        </p:txBody>
      </p:sp>
    </p:spTree>
    <p:extLst>
      <p:ext uri="{BB962C8B-B14F-4D97-AF65-F5344CB8AC3E}">
        <p14:creationId xmlns:p14="http://schemas.microsoft.com/office/powerpoint/2010/main" xmlns="" val="572083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45000"/>
          </a:schemeClr>
        </a:soli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3" cstate="print">
            <a:duotone>
              <a:prstClr val="black"/>
              <a:schemeClr val="accent1">
                <a:lumMod val="40000"/>
                <a:lumOff val="60000"/>
                <a:tint val="45000"/>
                <a:satMod val="400000"/>
              </a:schemeClr>
            </a:duotone>
            <a:extLst>
              <a:ext uri="{BEBA8EAE-BF5A-486C-A8C5-ECC9F3942E4B}">
                <a14:imgProps xmlns:a14="http://schemas.microsoft.com/office/drawing/2010/main" xmlns="">
                  <a14:imgLayer r:embed="rId4">
                    <a14:imgEffect>
                      <a14:colorTemperature colorTemp="5300"/>
                    </a14:imgEffect>
                  </a14:imgLayer>
                </a14:imgProps>
              </a:ext>
              <a:ext uri="{28A0092B-C50C-407E-A947-70E740481C1C}">
                <a14:useLocalDpi xmlns:a14="http://schemas.microsoft.com/office/drawing/2010/main" xmlns="" val="0"/>
              </a:ext>
            </a:extLst>
          </a:blip>
          <a:stretch>
            <a:fillRect/>
          </a:stretch>
        </p:blipFill>
        <p:spPr>
          <a:xfrm>
            <a:off x="251520" y="188640"/>
            <a:ext cx="5040560" cy="3168352"/>
          </a:xfrm>
          <a:prstGeom prst="rect">
            <a:avLst/>
          </a:prstGeom>
          <a:ln>
            <a:noFill/>
          </a:ln>
          <a:effectLst>
            <a:softEdge rad="112500"/>
          </a:effectLst>
        </p:spPr>
      </p:pic>
      <p:pic>
        <p:nvPicPr>
          <p:cNvPr id="4" name="Segnaposto contenuto 3"/>
          <p:cNvPicPr>
            <a:picLocks noGrp="1" noChangeAspect="1"/>
          </p:cNvPicPr>
          <p:nvPr>
            <p:ph idx="1"/>
          </p:nvPr>
        </p:nvPicPr>
        <p:blipFill>
          <a:blip r:embed="rId5" cstate="print">
            <a:extLst>
              <a:ext uri="{BEBA8EAE-BF5A-486C-A8C5-ECC9F3942E4B}">
                <a14:imgProps xmlns:a14="http://schemas.microsoft.com/office/drawing/2010/main" xmlns="">
                  <a14:imgLayer r:embed="rId6">
                    <a14:imgEffect>
                      <a14:colorTemperature colorTemp="4700"/>
                    </a14:imgEffect>
                  </a14:imgLayer>
                </a14:imgProps>
              </a:ext>
              <a:ext uri="{28A0092B-C50C-407E-A947-70E740481C1C}">
                <a14:useLocalDpi xmlns:a14="http://schemas.microsoft.com/office/drawing/2010/main" xmlns="" val="0"/>
              </a:ext>
            </a:extLst>
          </a:blip>
          <a:stretch>
            <a:fillRect/>
          </a:stretch>
        </p:blipFill>
        <p:spPr>
          <a:xfrm>
            <a:off x="107505" y="2807514"/>
            <a:ext cx="5976663" cy="4050486"/>
          </a:xfrm>
          <a:prstGeom prst="rect">
            <a:avLst/>
          </a:prstGeom>
          <a:ln>
            <a:noFill/>
          </a:ln>
          <a:effectLst>
            <a:softEdge rad="112500"/>
          </a:effectLst>
        </p:spPr>
      </p:pic>
      <p:sp>
        <p:nvSpPr>
          <p:cNvPr id="2" name="CasellaDiTesto 1"/>
          <p:cNvSpPr txBox="1"/>
          <p:nvPr/>
        </p:nvSpPr>
        <p:spPr>
          <a:xfrm>
            <a:off x="251520" y="557972"/>
            <a:ext cx="6552728" cy="646331"/>
          </a:xfrm>
          <a:prstGeom prst="rect">
            <a:avLst/>
          </a:prstGeom>
          <a:noFill/>
        </p:spPr>
        <p:txBody>
          <a:bodyPr wrap="square" rtlCol="0">
            <a:spAutoFit/>
          </a:bodyPr>
          <a:lstStyle/>
          <a:p>
            <a:r>
              <a:rPr lang="it-IT" sz="3600" i="1" dirty="0" smtClean="0">
                <a:latin typeface="Century Gothic" pitchFamily="34" charset="0"/>
              </a:rPr>
              <a:t>Validità della grafologia</a:t>
            </a:r>
            <a:endParaRPr lang="it-IT" sz="3600" i="1" dirty="0">
              <a:latin typeface="Century Gothic" pitchFamily="34" charset="0"/>
            </a:endParaRPr>
          </a:p>
        </p:txBody>
      </p:sp>
      <p:sp>
        <p:nvSpPr>
          <p:cNvPr id="3" name="CasellaDiTesto 2"/>
          <p:cNvSpPr txBox="1"/>
          <p:nvPr/>
        </p:nvSpPr>
        <p:spPr>
          <a:xfrm>
            <a:off x="6084168" y="373306"/>
            <a:ext cx="3384376" cy="5632311"/>
          </a:xfrm>
          <a:prstGeom prst="rect">
            <a:avLst/>
          </a:prstGeom>
          <a:noFill/>
        </p:spPr>
        <p:txBody>
          <a:bodyPr wrap="square" rtlCol="0">
            <a:spAutoFit/>
          </a:bodyPr>
          <a:lstStyle/>
          <a:p>
            <a:r>
              <a:rPr lang="it-IT" sz="3600" i="1" dirty="0" smtClean="0">
                <a:latin typeface="Century Gothic" pitchFamily="34" charset="0"/>
              </a:rPr>
              <a:t>Il movimento grafico è strettamente collegato al movimento neuronale.</a:t>
            </a:r>
          </a:p>
          <a:p>
            <a:endParaRPr lang="it-IT" sz="3600" i="1" dirty="0">
              <a:latin typeface="Century Gothic" pitchFamily="34" charset="0"/>
            </a:endParaRPr>
          </a:p>
          <a:p>
            <a:r>
              <a:rPr lang="it-IT" sz="3600" i="1" dirty="0" smtClean="0">
                <a:latin typeface="Century Gothic" pitchFamily="34" charset="0"/>
              </a:rPr>
              <a:t>Grafologia come neuroscienza</a:t>
            </a:r>
            <a:endParaRPr lang="it-IT" sz="3600" i="1" dirty="0">
              <a:latin typeface="Century Gothic" pitchFamily="34" charset="0"/>
            </a:endParaRPr>
          </a:p>
        </p:txBody>
      </p:sp>
    </p:spTree>
    <p:extLst>
      <p:ext uri="{BB962C8B-B14F-4D97-AF65-F5344CB8AC3E}">
        <p14:creationId xmlns:p14="http://schemas.microsoft.com/office/powerpoint/2010/main" xmlns="" val="1812731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79512" y="260648"/>
            <a:ext cx="5616624" cy="6264696"/>
          </a:xfrm>
        </p:spPr>
      </p:pic>
      <p:sp>
        <p:nvSpPr>
          <p:cNvPr id="7" name="CasellaDiTesto 6"/>
          <p:cNvSpPr txBox="1"/>
          <p:nvPr/>
        </p:nvSpPr>
        <p:spPr>
          <a:xfrm>
            <a:off x="5004048" y="404664"/>
            <a:ext cx="3960440" cy="4247317"/>
          </a:xfrm>
          <a:prstGeom prst="rect">
            <a:avLst/>
          </a:prstGeom>
          <a:noFill/>
        </p:spPr>
        <p:txBody>
          <a:bodyPr wrap="square" rtlCol="0">
            <a:spAutoFit/>
          </a:bodyPr>
          <a:lstStyle/>
          <a:p>
            <a:r>
              <a:rPr lang="it-IT" sz="5400" dirty="0" smtClean="0">
                <a:solidFill>
                  <a:schemeClr val="bg1"/>
                </a:solidFill>
                <a:latin typeface="Century Gothic" pitchFamily="34" charset="0"/>
              </a:rPr>
              <a:t>Contesto socio-culturale e teorie di riferimento</a:t>
            </a:r>
            <a:endParaRPr lang="it-IT" sz="5400" dirty="0">
              <a:solidFill>
                <a:schemeClr val="bg1"/>
              </a:solidFill>
              <a:latin typeface="Century Gothic" pitchFamily="34" charset="0"/>
            </a:endParaRPr>
          </a:p>
        </p:txBody>
      </p:sp>
    </p:spTree>
    <p:extLst>
      <p:ext uri="{BB962C8B-B14F-4D97-AF65-F5344CB8AC3E}">
        <p14:creationId xmlns:p14="http://schemas.microsoft.com/office/powerpoint/2010/main" xmlns="" val="3788322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116632"/>
            <a:ext cx="8928992" cy="655272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xmlns="" val="1091627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161256"/>
            <a:ext cx="8928992" cy="6696744"/>
          </a:xfrm>
          <a:prstGeom prst="rect">
            <a:avLst/>
          </a:prstGeom>
          <a:ln>
            <a:noFill/>
          </a:ln>
          <a:effectLst>
            <a:softEdge rad="112500"/>
          </a:effectLst>
        </p:spPr>
      </p:pic>
      <p:sp>
        <p:nvSpPr>
          <p:cNvPr id="5" name="CasellaDiTesto 4"/>
          <p:cNvSpPr txBox="1"/>
          <p:nvPr/>
        </p:nvSpPr>
        <p:spPr>
          <a:xfrm>
            <a:off x="611560" y="548680"/>
            <a:ext cx="7128792" cy="584775"/>
          </a:xfrm>
          <a:prstGeom prst="rect">
            <a:avLst/>
          </a:prstGeom>
          <a:noFill/>
        </p:spPr>
        <p:txBody>
          <a:bodyPr wrap="square" rtlCol="0">
            <a:spAutoFit/>
          </a:bodyPr>
          <a:lstStyle/>
          <a:p>
            <a:r>
              <a:rPr lang="it-IT" sz="3200" dirty="0" smtClean="0">
                <a:solidFill>
                  <a:srgbClr val="002060"/>
                </a:solidFill>
                <a:effectLst>
                  <a:outerShdw blurRad="38100" dist="38100" dir="2700000" algn="tl">
                    <a:srgbClr val="000000">
                      <a:alpha val="43137"/>
                    </a:srgbClr>
                  </a:outerShdw>
                </a:effectLst>
                <a:latin typeface="Century Gothic" pitchFamily="34" charset="0"/>
              </a:rPr>
              <a:t>REATTIVO DI RORSCHACH</a:t>
            </a:r>
            <a:endParaRPr lang="it-IT" sz="3200" dirty="0">
              <a:solidFill>
                <a:srgbClr val="002060"/>
              </a:solidFill>
              <a:effectLst>
                <a:outerShdw blurRad="38100" dist="38100" dir="2700000" algn="tl">
                  <a:srgbClr val="000000">
                    <a:alpha val="43137"/>
                  </a:srgbClr>
                </a:outerShdw>
              </a:effectLst>
              <a:latin typeface="Century Gothic" pitchFamily="34" charset="0"/>
            </a:endParaRPr>
          </a:p>
        </p:txBody>
      </p:sp>
      <p:sp>
        <p:nvSpPr>
          <p:cNvPr id="7" name="CasellaDiTesto 6"/>
          <p:cNvSpPr txBox="1"/>
          <p:nvPr/>
        </p:nvSpPr>
        <p:spPr>
          <a:xfrm>
            <a:off x="323528" y="1988839"/>
            <a:ext cx="8136904" cy="646331"/>
          </a:xfrm>
          <a:prstGeom prst="rect">
            <a:avLst/>
          </a:prstGeom>
          <a:noFill/>
        </p:spPr>
        <p:txBody>
          <a:bodyPr wrap="square" rtlCol="0">
            <a:spAutoFit/>
          </a:bodyPr>
          <a:lstStyle/>
          <a:p>
            <a:r>
              <a:rPr lang="it-IT" sz="2800" dirty="0" smtClean="0">
                <a:solidFill>
                  <a:schemeClr val="bg1"/>
                </a:solidFill>
                <a:latin typeface="Century Gothic" pitchFamily="34" charset="0"/>
              </a:rPr>
              <a:t>1) </a:t>
            </a:r>
            <a:r>
              <a:rPr lang="it-IT" sz="3600" dirty="0" smtClean="0">
                <a:solidFill>
                  <a:schemeClr val="bg1"/>
                </a:solidFill>
                <a:latin typeface="Century Gothic" pitchFamily="34" charset="0"/>
              </a:rPr>
              <a:t>somministrazione:</a:t>
            </a:r>
          </a:p>
        </p:txBody>
      </p:sp>
      <p:sp>
        <p:nvSpPr>
          <p:cNvPr id="10" name="CasellaDiTesto 9"/>
          <p:cNvSpPr txBox="1"/>
          <p:nvPr/>
        </p:nvSpPr>
        <p:spPr>
          <a:xfrm>
            <a:off x="611493" y="1188040"/>
            <a:ext cx="5544616" cy="584775"/>
          </a:xfrm>
          <a:prstGeom prst="rect">
            <a:avLst/>
          </a:prstGeom>
          <a:noFill/>
        </p:spPr>
        <p:txBody>
          <a:bodyPr wrap="square" rtlCol="0">
            <a:spAutoFit/>
          </a:bodyPr>
          <a:lstStyle/>
          <a:p>
            <a:pPr lvl="0"/>
            <a:r>
              <a:rPr lang="it-IT" sz="3200" dirty="0">
                <a:solidFill>
                  <a:srgbClr val="002060"/>
                </a:solidFill>
                <a:effectLst>
                  <a:outerShdw blurRad="38100" dist="38100" dir="2700000" algn="tl">
                    <a:srgbClr val="000000">
                      <a:alpha val="43137"/>
                    </a:srgbClr>
                  </a:outerShdw>
                </a:effectLst>
                <a:latin typeface="Century Gothic" pitchFamily="34" charset="0"/>
              </a:rPr>
              <a:t>Procedure d’indagine</a:t>
            </a:r>
            <a:r>
              <a:rPr lang="it-IT" sz="3200" dirty="0">
                <a:solidFill>
                  <a:prstClr val="white"/>
                </a:solidFill>
                <a:latin typeface="Century Gothic" pitchFamily="34" charset="0"/>
              </a:rPr>
              <a:t>:</a:t>
            </a:r>
          </a:p>
        </p:txBody>
      </p:sp>
      <p:sp>
        <p:nvSpPr>
          <p:cNvPr id="13" name="CasellaDiTesto 12"/>
          <p:cNvSpPr txBox="1"/>
          <p:nvPr/>
        </p:nvSpPr>
        <p:spPr>
          <a:xfrm>
            <a:off x="611492" y="2852935"/>
            <a:ext cx="4032515" cy="584775"/>
          </a:xfrm>
          <a:prstGeom prst="rect">
            <a:avLst/>
          </a:prstGeom>
          <a:noFill/>
        </p:spPr>
        <p:txBody>
          <a:bodyPr wrap="square" rtlCol="0">
            <a:spAutoFit/>
          </a:bodyPr>
          <a:lstStyle/>
          <a:p>
            <a:r>
              <a:rPr lang="it-IT" dirty="0" smtClean="0">
                <a:latin typeface="Century Gothic" pitchFamily="34" charset="0"/>
              </a:rPr>
              <a:t>- </a:t>
            </a:r>
            <a:r>
              <a:rPr lang="it-IT" sz="3200" dirty="0" smtClean="0">
                <a:solidFill>
                  <a:schemeClr val="bg1"/>
                </a:solidFill>
                <a:latin typeface="Century Gothic" pitchFamily="34" charset="0"/>
              </a:rPr>
              <a:t>-  posizione</a:t>
            </a:r>
            <a:endParaRPr lang="it-IT" sz="3200" dirty="0">
              <a:latin typeface="Century Gothic" pitchFamily="34" charset="0"/>
            </a:endParaRPr>
          </a:p>
        </p:txBody>
      </p:sp>
      <p:sp>
        <p:nvSpPr>
          <p:cNvPr id="14" name="CasellaDiTesto 13"/>
          <p:cNvSpPr txBox="1"/>
          <p:nvPr/>
        </p:nvSpPr>
        <p:spPr>
          <a:xfrm>
            <a:off x="827584" y="3645024"/>
            <a:ext cx="3240360" cy="584775"/>
          </a:xfrm>
          <a:prstGeom prst="rect">
            <a:avLst/>
          </a:prstGeom>
          <a:noFill/>
        </p:spPr>
        <p:txBody>
          <a:bodyPr wrap="square" rtlCol="0">
            <a:spAutoFit/>
          </a:bodyPr>
          <a:lstStyle/>
          <a:p>
            <a:r>
              <a:rPr lang="it-IT" sz="3200" dirty="0" smtClean="0">
                <a:solidFill>
                  <a:schemeClr val="bg1"/>
                </a:solidFill>
                <a:latin typeface="Century Gothic" pitchFamily="34" charset="0"/>
              </a:rPr>
              <a:t>- consegna</a:t>
            </a:r>
            <a:endParaRPr lang="it-IT" sz="3200" dirty="0">
              <a:solidFill>
                <a:schemeClr val="bg1"/>
              </a:solidFill>
              <a:latin typeface="Century Gothic" pitchFamily="34" charset="0"/>
            </a:endParaRPr>
          </a:p>
        </p:txBody>
      </p:sp>
      <p:sp>
        <p:nvSpPr>
          <p:cNvPr id="15" name="CasellaDiTesto 14"/>
          <p:cNvSpPr txBox="1"/>
          <p:nvPr/>
        </p:nvSpPr>
        <p:spPr>
          <a:xfrm>
            <a:off x="827584" y="4581128"/>
            <a:ext cx="6120680" cy="584775"/>
          </a:xfrm>
          <a:prstGeom prst="rect">
            <a:avLst/>
          </a:prstGeom>
          <a:noFill/>
        </p:spPr>
        <p:txBody>
          <a:bodyPr wrap="square" rtlCol="0">
            <a:spAutoFit/>
          </a:bodyPr>
          <a:lstStyle/>
          <a:p>
            <a:r>
              <a:rPr lang="it-IT" sz="3200" dirty="0" smtClean="0">
                <a:solidFill>
                  <a:schemeClr val="bg1"/>
                </a:solidFill>
                <a:latin typeface="Century Gothic" pitchFamily="34" charset="0"/>
              </a:rPr>
              <a:t>- produzione o ‘vangelo’</a:t>
            </a:r>
            <a:endParaRPr lang="it-IT" sz="3200" dirty="0">
              <a:solidFill>
                <a:schemeClr val="bg1"/>
              </a:solidFill>
              <a:latin typeface="Century Gothic" pitchFamily="34" charset="0"/>
            </a:endParaRPr>
          </a:p>
        </p:txBody>
      </p:sp>
      <p:sp>
        <p:nvSpPr>
          <p:cNvPr id="16" name="CasellaDiTesto 15"/>
          <p:cNvSpPr txBox="1"/>
          <p:nvPr/>
        </p:nvSpPr>
        <p:spPr>
          <a:xfrm>
            <a:off x="827584" y="5445224"/>
            <a:ext cx="5904656" cy="584775"/>
          </a:xfrm>
          <a:prstGeom prst="rect">
            <a:avLst/>
          </a:prstGeom>
          <a:noFill/>
        </p:spPr>
        <p:txBody>
          <a:bodyPr wrap="square" rtlCol="0">
            <a:spAutoFit/>
          </a:bodyPr>
          <a:lstStyle/>
          <a:p>
            <a:r>
              <a:rPr lang="it-IT" sz="3200" dirty="0" smtClean="0">
                <a:solidFill>
                  <a:schemeClr val="bg1"/>
                </a:solidFill>
                <a:latin typeface="Century Gothic" pitchFamily="34" charset="0"/>
              </a:rPr>
              <a:t>- tempo</a:t>
            </a:r>
            <a:endParaRPr lang="it-IT" sz="3200" dirty="0">
              <a:solidFill>
                <a:schemeClr val="bg1"/>
              </a:solidFill>
              <a:latin typeface="Century Gothic" pitchFamily="34" charset="0"/>
            </a:endParaRPr>
          </a:p>
        </p:txBody>
      </p:sp>
      <p:sp>
        <p:nvSpPr>
          <p:cNvPr id="17" name="CasellaDiTesto 16"/>
          <p:cNvSpPr txBox="1"/>
          <p:nvPr/>
        </p:nvSpPr>
        <p:spPr>
          <a:xfrm>
            <a:off x="3275856" y="2852935"/>
            <a:ext cx="5112568" cy="584775"/>
          </a:xfrm>
          <a:prstGeom prst="rect">
            <a:avLst/>
          </a:prstGeom>
          <a:noFill/>
        </p:spPr>
        <p:txBody>
          <a:bodyPr wrap="square" rtlCol="0">
            <a:spAutoFit/>
          </a:bodyPr>
          <a:lstStyle/>
          <a:p>
            <a:r>
              <a:rPr lang="it-IT" sz="3200" dirty="0" smtClean="0">
                <a:solidFill>
                  <a:schemeClr val="bg1"/>
                </a:solidFill>
                <a:effectLst>
                  <a:outerShdw blurRad="38100" dist="38100" dir="2700000" algn="tl">
                    <a:srgbClr val="000000">
                      <a:alpha val="43137"/>
                    </a:srgbClr>
                  </a:outerShdw>
                </a:effectLst>
                <a:latin typeface="Century Gothic" pitchFamily="34" charset="0"/>
              </a:rPr>
              <a:t>   </a:t>
            </a:r>
            <a:endParaRPr lang="it-IT" sz="3200" dirty="0">
              <a:solidFill>
                <a:schemeClr val="bg1"/>
              </a:solidFill>
              <a:latin typeface="Century Gothic" pitchFamily="34" charset="0"/>
            </a:endParaRPr>
          </a:p>
        </p:txBody>
      </p:sp>
      <p:sp>
        <p:nvSpPr>
          <p:cNvPr id="18" name="CasellaDiTesto 17"/>
          <p:cNvSpPr txBox="1"/>
          <p:nvPr/>
        </p:nvSpPr>
        <p:spPr>
          <a:xfrm>
            <a:off x="3995936" y="3645024"/>
            <a:ext cx="4680519" cy="523220"/>
          </a:xfrm>
          <a:prstGeom prst="rect">
            <a:avLst/>
          </a:prstGeom>
          <a:noFill/>
        </p:spPr>
        <p:txBody>
          <a:bodyPr wrap="square" rtlCol="0">
            <a:spAutoFit/>
          </a:bodyPr>
          <a:lstStyle/>
          <a:p>
            <a:r>
              <a:rPr lang="it-IT" sz="2800" dirty="0" smtClean="0">
                <a:solidFill>
                  <a:schemeClr val="bg1"/>
                </a:solidFill>
                <a:latin typeface="Century Gothic" pitchFamily="34" charset="0"/>
              </a:rPr>
              <a:t>		  </a:t>
            </a:r>
            <a:endParaRPr lang="it-IT" sz="2800" dirty="0">
              <a:solidFill>
                <a:schemeClr val="bg1"/>
              </a:solidFill>
              <a:latin typeface="Century Gothic" pitchFamily="34" charset="0"/>
            </a:endParaRPr>
          </a:p>
        </p:txBody>
      </p:sp>
      <p:sp>
        <p:nvSpPr>
          <p:cNvPr id="20" name="CasellaDiTesto 19"/>
          <p:cNvSpPr txBox="1"/>
          <p:nvPr/>
        </p:nvSpPr>
        <p:spPr>
          <a:xfrm>
            <a:off x="5868144" y="4275966"/>
            <a:ext cx="2952328" cy="523220"/>
          </a:xfrm>
          <a:prstGeom prst="rect">
            <a:avLst/>
          </a:prstGeom>
          <a:noFill/>
        </p:spPr>
        <p:txBody>
          <a:bodyPr wrap="square" rtlCol="0">
            <a:spAutoFit/>
          </a:bodyPr>
          <a:lstStyle/>
          <a:p>
            <a:r>
              <a:rPr lang="it-IT" sz="2800" dirty="0" smtClean="0">
                <a:solidFill>
                  <a:schemeClr val="bg1"/>
                </a:solidFill>
                <a:latin typeface="Century Gothic" pitchFamily="34" charset="0"/>
              </a:rPr>
              <a:t>  </a:t>
            </a:r>
            <a:endParaRPr lang="it-IT" sz="2800" dirty="0">
              <a:solidFill>
                <a:schemeClr val="bg1"/>
              </a:solidFill>
              <a:latin typeface="Century Gothic" pitchFamily="34" charset="0"/>
            </a:endParaRPr>
          </a:p>
        </p:txBody>
      </p:sp>
      <p:sp>
        <p:nvSpPr>
          <p:cNvPr id="21" name="CasellaDiTesto 20"/>
          <p:cNvSpPr txBox="1"/>
          <p:nvPr/>
        </p:nvSpPr>
        <p:spPr>
          <a:xfrm>
            <a:off x="5940152" y="4937758"/>
            <a:ext cx="2808311" cy="523220"/>
          </a:xfrm>
          <a:prstGeom prst="rect">
            <a:avLst/>
          </a:prstGeom>
          <a:noFill/>
        </p:spPr>
        <p:txBody>
          <a:bodyPr wrap="square" rtlCol="0">
            <a:spAutoFit/>
          </a:bodyPr>
          <a:lstStyle/>
          <a:p>
            <a:r>
              <a:rPr lang="it-IT" sz="2800" dirty="0" smtClean="0">
                <a:solidFill>
                  <a:schemeClr val="bg1"/>
                </a:solidFill>
                <a:latin typeface="Century Gothic" pitchFamily="34" charset="0"/>
              </a:rPr>
              <a:t> </a:t>
            </a:r>
            <a:endParaRPr lang="it-IT" sz="2800" dirty="0">
              <a:solidFill>
                <a:schemeClr val="bg1"/>
              </a:solidFill>
              <a:latin typeface="Century Gothic" pitchFamily="34" charset="0"/>
            </a:endParaRPr>
          </a:p>
        </p:txBody>
      </p:sp>
    </p:spTree>
    <p:extLst>
      <p:ext uri="{BB962C8B-B14F-4D97-AF65-F5344CB8AC3E}">
        <p14:creationId xmlns:p14="http://schemas.microsoft.com/office/powerpoint/2010/main" xmlns="" val="403748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arn(inVertic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barn(inVertical)">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arn(inVertical)">
                                      <p:cBhvr>
                                        <p:cTn id="2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2841</TotalTime>
  <Words>2851</Words>
  <Application>Microsoft Office PowerPoint</Application>
  <PresentationFormat>Presentazione su schermo (4:3)</PresentationFormat>
  <Paragraphs>284</Paragraphs>
  <Slides>45</Slides>
  <Notes>45</Notes>
  <HiddenSlides>0</HiddenSlides>
  <MMClips>0</MMClips>
  <ScaleCrop>false</ScaleCrop>
  <HeadingPairs>
    <vt:vector size="4" baseType="variant">
      <vt:variant>
        <vt:lpstr>Tema</vt:lpstr>
      </vt:variant>
      <vt:variant>
        <vt:i4>1</vt:i4>
      </vt:variant>
      <vt:variant>
        <vt:lpstr>Titoli diapositive</vt:lpstr>
      </vt:variant>
      <vt:variant>
        <vt:i4>45</vt:i4>
      </vt:variant>
    </vt:vector>
  </HeadingPairs>
  <TitlesOfParts>
    <vt:vector size="46"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Daniela</dc:creator>
  <cp:lastModifiedBy>Studio Perizie</cp:lastModifiedBy>
  <cp:revision>107</cp:revision>
  <dcterms:created xsi:type="dcterms:W3CDTF">2012-03-14T14:47:42Z</dcterms:created>
  <dcterms:modified xsi:type="dcterms:W3CDTF">2016-06-11T06:01:46Z</dcterms:modified>
</cp:coreProperties>
</file>