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5" r:id="rId4"/>
    <p:sldId id="267" r:id="rId5"/>
    <p:sldId id="260" r:id="rId6"/>
    <p:sldId id="261" r:id="rId7"/>
    <p:sldId id="258" r:id="rId8"/>
    <p:sldId id="259" r:id="rId9"/>
    <p:sldId id="262" r:id="rId10"/>
    <p:sldId id="263" r:id="rId11"/>
    <p:sldId id="264" r:id="rId12"/>
    <p:sldId id="268" r:id="rId13"/>
    <p:sldId id="269" r:id="rId14"/>
    <p:sldId id="270" r:id="rId15"/>
    <p:sldId id="266" r:id="rId1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olo 28"/>
          <p:cNvSpPr>
            <a:spLocks noGrp="1"/>
          </p:cNvSpPr>
          <p:nvPr>
            <p:ph type="ctrTitle"/>
          </p:nvPr>
        </p:nvSpPr>
        <p:spPr>
          <a:xfrm>
            <a:off x="381000" y="4853411"/>
            <a:ext cx="8458200" cy="1222375"/>
          </a:xfrm>
        </p:spPr>
        <p:txBody>
          <a:bodyPr anchor="t"/>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16" name="Segnaposto data 15"/>
          <p:cNvSpPr>
            <a:spLocks noGrp="1"/>
          </p:cNvSpPr>
          <p:nvPr>
            <p:ph type="dt" sz="half" idx="10"/>
          </p:nvPr>
        </p:nvSpPr>
        <p:spPr/>
        <p:txBody>
          <a:bodyPr/>
          <a:lstStyle/>
          <a:p>
            <a:fld id="{27D437CA-C1FA-44B5-9ACE-39FD52390C30}" type="datetimeFigureOut">
              <a:rPr lang="it-IT" smtClean="0"/>
              <a:pPr/>
              <a:t>04/05/2018</a:t>
            </a:fld>
            <a:endParaRPr lang="it-IT"/>
          </a:p>
        </p:txBody>
      </p:sp>
      <p:sp>
        <p:nvSpPr>
          <p:cNvPr id="2" name="Segnaposto piè di pagina 1"/>
          <p:cNvSpPr>
            <a:spLocks noGrp="1"/>
          </p:cNvSpPr>
          <p:nvPr>
            <p:ph type="ftr" sz="quarter" idx="11"/>
          </p:nvPr>
        </p:nvSpPr>
        <p:spPr/>
        <p:txBody>
          <a:bodyPr/>
          <a:lstStyle/>
          <a:p>
            <a:endParaRPr lang="it-IT"/>
          </a:p>
        </p:txBody>
      </p:sp>
      <p:sp>
        <p:nvSpPr>
          <p:cNvPr id="15" name="Segnaposto numero diapositiva 14"/>
          <p:cNvSpPr>
            <a:spLocks noGrp="1"/>
          </p:cNvSpPr>
          <p:nvPr>
            <p:ph type="sldNum" sz="quarter" idx="12"/>
          </p:nvPr>
        </p:nvSpPr>
        <p:spPr>
          <a:xfrm>
            <a:off x="8229600" y="6473952"/>
            <a:ext cx="758952" cy="246888"/>
          </a:xfrm>
        </p:spPr>
        <p:txBody>
          <a:bodyPr/>
          <a:lstStyle/>
          <a:p>
            <a:fld id="{C695014E-9D1B-4615-8E4C-D8F1ED5E5A89}"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27D437CA-C1FA-44B5-9ACE-39FD52390C30}" type="datetimeFigureOut">
              <a:rPr lang="it-IT" smtClean="0"/>
              <a:pPr/>
              <a:t>04/05/2018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695014E-9D1B-4615-8E4C-D8F1ED5E5A89}"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549276"/>
            <a:ext cx="18288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549276"/>
            <a:ext cx="62484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27D437CA-C1FA-44B5-9ACE-39FD52390C30}" type="datetimeFigureOut">
              <a:rPr lang="it-IT" smtClean="0"/>
              <a:pPr/>
              <a:t>04/05/2018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695014E-9D1B-4615-8E4C-D8F1ED5E5A89}"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2" name="Titolo 21"/>
          <p:cNvSpPr>
            <a:spLocks noGrp="1"/>
          </p:cNvSpPr>
          <p:nvPr>
            <p:ph type="title"/>
          </p:nvPr>
        </p:nvSpPr>
        <p:spPr/>
        <p:txBody>
          <a:bodyPr/>
          <a:lstStyle/>
          <a:p>
            <a:r>
              <a:rPr kumimoji="0" lang="it-IT" smtClean="0"/>
              <a:t>Fare clic per modificare lo stile del titolo</a:t>
            </a:r>
            <a:endParaRPr kumimoji="0" lang="en-US"/>
          </a:p>
        </p:txBody>
      </p:sp>
      <p:sp>
        <p:nvSpPr>
          <p:cNvPr id="27" name="Segnaposto contenuto 26"/>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Segnaposto data 24"/>
          <p:cNvSpPr>
            <a:spLocks noGrp="1"/>
          </p:cNvSpPr>
          <p:nvPr>
            <p:ph type="dt" sz="half" idx="10"/>
          </p:nvPr>
        </p:nvSpPr>
        <p:spPr/>
        <p:txBody>
          <a:bodyPr/>
          <a:lstStyle/>
          <a:p>
            <a:fld id="{27D437CA-C1FA-44B5-9ACE-39FD52390C30}" type="datetimeFigureOut">
              <a:rPr lang="it-IT" smtClean="0"/>
              <a:pPr/>
              <a:t>04/05/2018</a:t>
            </a:fld>
            <a:endParaRPr lang="it-IT"/>
          </a:p>
        </p:txBody>
      </p:sp>
      <p:sp>
        <p:nvSpPr>
          <p:cNvPr id="19" name="Segnaposto piè di pagina 18"/>
          <p:cNvSpPr>
            <a:spLocks noGrp="1"/>
          </p:cNvSpPr>
          <p:nvPr>
            <p:ph type="ftr" sz="quarter" idx="11"/>
          </p:nvPr>
        </p:nvSpPr>
        <p:spPr>
          <a:xfrm>
            <a:off x="3581400" y="76200"/>
            <a:ext cx="2895600" cy="288925"/>
          </a:xfrm>
        </p:spPr>
        <p:txBody>
          <a:bodyPr/>
          <a:lstStyle/>
          <a:p>
            <a:endParaRPr lang="it-IT"/>
          </a:p>
        </p:txBody>
      </p:sp>
      <p:sp>
        <p:nvSpPr>
          <p:cNvPr id="16" name="Segnaposto numero diapositiva 15"/>
          <p:cNvSpPr>
            <a:spLocks noGrp="1"/>
          </p:cNvSpPr>
          <p:nvPr>
            <p:ph type="sldNum" sz="quarter" idx="12"/>
          </p:nvPr>
        </p:nvSpPr>
        <p:spPr>
          <a:xfrm>
            <a:off x="8229600" y="6473952"/>
            <a:ext cx="758952" cy="246888"/>
          </a:xfrm>
        </p:spPr>
        <p:txBody>
          <a:bodyPr/>
          <a:lstStyle/>
          <a:p>
            <a:fld id="{C695014E-9D1B-4615-8E4C-D8F1ED5E5A89}"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3">
        <a:schemeClr val="bg2"/>
      </p:bgRef>
    </p:bg>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testo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9" name="Segnaposto data 18"/>
          <p:cNvSpPr>
            <a:spLocks noGrp="1"/>
          </p:cNvSpPr>
          <p:nvPr>
            <p:ph type="dt" sz="half" idx="10"/>
          </p:nvPr>
        </p:nvSpPr>
        <p:spPr/>
        <p:txBody>
          <a:bodyPr/>
          <a:lstStyle/>
          <a:p>
            <a:fld id="{27D437CA-C1FA-44B5-9ACE-39FD52390C30}" type="datetimeFigureOut">
              <a:rPr lang="it-IT" smtClean="0"/>
              <a:pPr/>
              <a:t>04/05/2018</a:t>
            </a:fld>
            <a:endParaRPr lang="it-IT"/>
          </a:p>
        </p:txBody>
      </p:sp>
      <p:sp>
        <p:nvSpPr>
          <p:cNvPr id="11" name="Segnaposto piè di pagina 10"/>
          <p:cNvSpPr>
            <a:spLocks noGrp="1"/>
          </p:cNvSpPr>
          <p:nvPr>
            <p:ph type="ftr" sz="quarter" idx="11"/>
          </p:nvPr>
        </p:nvSpPr>
        <p:spPr/>
        <p:txBody>
          <a:bodyPr/>
          <a:lstStyle/>
          <a:p>
            <a:endParaRPr lang="it-IT"/>
          </a:p>
        </p:txBody>
      </p:sp>
      <p:sp>
        <p:nvSpPr>
          <p:cNvPr id="16" name="Segnaposto numero diapositiva 15"/>
          <p:cNvSpPr>
            <a:spLocks noGrp="1"/>
          </p:cNvSpPr>
          <p:nvPr>
            <p:ph type="sldNum" sz="quarter" idx="12"/>
          </p:nvPr>
        </p:nvSpPr>
        <p:spPr/>
        <p:txBody>
          <a:bodyPr/>
          <a:lstStyle/>
          <a:p>
            <a:fld id="{C695014E-9D1B-4615-8E4C-D8F1ED5E5A89}" type="slidenum">
              <a:rPr lang="it-IT" smtClean="0"/>
              <a:pPr/>
              <a:t>‹N›</a:t>
            </a:fld>
            <a:endParaRPr lang="it-IT"/>
          </a:p>
        </p:txBody>
      </p:sp>
      <p:sp>
        <p:nvSpPr>
          <p:cNvPr id="8" name="Titolo 7"/>
          <p:cNvSpPr>
            <a:spLocks noGrp="1"/>
          </p:cNvSpPr>
          <p:nvPr>
            <p:ph type="title"/>
          </p:nvPr>
        </p:nvSpPr>
        <p:spPr>
          <a:xfrm>
            <a:off x="180475" y="2947085"/>
            <a:ext cx="8686800" cy="1184825"/>
          </a:xfrm>
        </p:spPr>
        <p:txBody>
          <a:bodyPr rtlCol="0" anchor="t"/>
          <a:lstStyle>
            <a:lvl1pPr algn="r">
              <a:defRPr/>
            </a:lvl1pPr>
          </a:lstStyle>
          <a:p>
            <a:r>
              <a:rPr kumimoji="0" lang="it-IT" smtClean="0"/>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0" name="Titolo 19"/>
          <p:cNvSpPr>
            <a:spLocks noGrp="1"/>
          </p:cNvSpPr>
          <p:nvPr>
            <p:ph type="title"/>
          </p:nvPr>
        </p:nvSpPr>
        <p:spPr>
          <a:xfrm>
            <a:off x="301752" y="457200"/>
            <a:ext cx="8686800" cy="841248"/>
          </a:xfrm>
        </p:spPr>
        <p:txBody>
          <a:bodyPr/>
          <a:lstStyle/>
          <a:p>
            <a:r>
              <a:rPr kumimoji="0" lang="it-IT" smtClean="0"/>
              <a:t>Fare clic per modificare lo stile del titolo</a:t>
            </a:r>
            <a:endParaRPr kumimoji="0" lang="en-US"/>
          </a:p>
        </p:txBody>
      </p:sp>
      <p:sp>
        <p:nvSpPr>
          <p:cNvPr id="14" name="Segnaposto contenuto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0"/>
          </p:nvPr>
        </p:nvSpPr>
        <p:spPr/>
        <p:txBody>
          <a:bodyPr/>
          <a:lstStyle/>
          <a:p>
            <a:fld id="{27D437CA-C1FA-44B5-9ACE-39FD52390C30}" type="datetimeFigureOut">
              <a:rPr lang="it-IT" smtClean="0"/>
              <a:pPr/>
              <a:t>04/05/2018</a:t>
            </a:fld>
            <a:endParaRPr lang="it-IT"/>
          </a:p>
        </p:txBody>
      </p:sp>
      <p:sp>
        <p:nvSpPr>
          <p:cNvPr id="10" name="Segnaposto piè di pagina 9"/>
          <p:cNvSpPr>
            <a:spLocks noGrp="1"/>
          </p:cNvSpPr>
          <p:nvPr>
            <p:ph type="ftr" sz="quarter" idx="11"/>
          </p:nvPr>
        </p:nvSpPr>
        <p:spPr/>
        <p:txBody>
          <a:bodyPr/>
          <a:lstStyle/>
          <a:p>
            <a:endParaRPr lang="it-IT"/>
          </a:p>
        </p:txBody>
      </p:sp>
      <p:sp>
        <p:nvSpPr>
          <p:cNvPr id="31" name="Segnaposto numero diapositiva 30"/>
          <p:cNvSpPr>
            <a:spLocks noGrp="1"/>
          </p:cNvSpPr>
          <p:nvPr>
            <p:ph type="sldNum" sz="quarter" idx="12"/>
          </p:nvPr>
        </p:nvSpPr>
        <p:spPr/>
        <p:txBody>
          <a:bodyPr/>
          <a:lstStyle/>
          <a:p>
            <a:fld id="{C695014E-9D1B-4615-8E4C-D8F1ED5E5A89}"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9" name="Titolo 28"/>
          <p:cNvSpPr>
            <a:spLocks noGrp="1"/>
          </p:cNvSpPr>
          <p:nvPr>
            <p:ph type="title"/>
          </p:nvPr>
        </p:nvSpPr>
        <p:spPr>
          <a:xfrm>
            <a:off x="304800" y="5410200"/>
            <a:ext cx="8610600" cy="882650"/>
          </a:xfrm>
        </p:spPr>
        <p:txBody>
          <a:bodyPr anchor="ctr"/>
          <a:lstStyle>
            <a:lvl1pPr>
              <a:defRPr/>
            </a:lvl1p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25" name="Segnaposto testo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contenuto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8" name="Segnaposto contenuto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Segnaposto data 9"/>
          <p:cNvSpPr>
            <a:spLocks noGrp="1"/>
          </p:cNvSpPr>
          <p:nvPr>
            <p:ph type="dt" sz="half" idx="10"/>
          </p:nvPr>
        </p:nvSpPr>
        <p:spPr/>
        <p:txBody>
          <a:bodyPr/>
          <a:lstStyle/>
          <a:p>
            <a:fld id="{27D437CA-C1FA-44B5-9ACE-39FD52390C30}" type="datetimeFigureOut">
              <a:rPr lang="it-IT" smtClean="0"/>
              <a:pPr/>
              <a:t>04/05/2018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229600" y="6477000"/>
            <a:ext cx="762000" cy="246888"/>
          </a:xfrm>
        </p:spPr>
        <p:txBody>
          <a:bodyPr/>
          <a:lstStyle/>
          <a:p>
            <a:fld id="{C695014E-9D1B-4615-8E4C-D8F1ED5E5A89}" type="slidenum">
              <a:rPr lang="it-IT" smtClean="0"/>
              <a:pPr/>
              <a:t>‹N›</a:t>
            </a:fld>
            <a:endParaRPr lang="it-IT"/>
          </a:p>
        </p:txBody>
      </p:sp>
      <p:sp>
        <p:nvSpPr>
          <p:cNvPr id="11" name="Connettore 1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0" name="Titolo 29"/>
          <p:cNvSpPr>
            <a:spLocks noGrp="1"/>
          </p:cNvSpPr>
          <p:nvPr>
            <p:ph type="title"/>
          </p:nvPr>
        </p:nvSpPr>
        <p:spPr>
          <a:xfrm>
            <a:off x="301752" y="457200"/>
            <a:ext cx="8686800" cy="841248"/>
          </a:xfrm>
        </p:spPr>
        <p:txBody>
          <a:bodyPr/>
          <a:lstStyle/>
          <a:p>
            <a:r>
              <a:rPr kumimoji="0" lang="it-IT" smtClean="0"/>
              <a:t>Fare clic per modificare lo stile del titolo</a:t>
            </a:r>
            <a:endParaRPr kumimoji="0" lang="en-US"/>
          </a:p>
        </p:txBody>
      </p:sp>
      <p:sp>
        <p:nvSpPr>
          <p:cNvPr id="12" name="Segnaposto data 11"/>
          <p:cNvSpPr>
            <a:spLocks noGrp="1"/>
          </p:cNvSpPr>
          <p:nvPr>
            <p:ph type="dt" sz="half" idx="10"/>
          </p:nvPr>
        </p:nvSpPr>
        <p:spPr/>
        <p:txBody>
          <a:bodyPr/>
          <a:lstStyle/>
          <a:p>
            <a:fld id="{27D437CA-C1FA-44B5-9ACE-39FD52390C30}" type="datetimeFigureOut">
              <a:rPr lang="it-IT" smtClean="0"/>
              <a:pPr/>
              <a:t>04/05/2018</a:t>
            </a:fld>
            <a:endParaRPr lang="it-IT"/>
          </a:p>
        </p:txBody>
      </p:sp>
      <p:sp>
        <p:nvSpPr>
          <p:cNvPr id="21" name="Segnaposto piè di pagina 20"/>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695014E-9D1B-4615-8E4C-D8F1ED5E5A89}"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27D437CA-C1FA-44B5-9ACE-39FD52390C30}" type="datetimeFigureOut">
              <a:rPr lang="it-IT" smtClean="0"/>
              <a:pPr/>
              <a:t>04/05/2018</a:t>
            </a:fld>
            <a:endParaRPr lang="it-IT"/>
          </a:p>
        </p:txBody>
      </p:sp>
      <p:sp>
        <p:nvSpPr>
          <p:cNvPr id="24" name="Segnaposto piè di pagina 23"/>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695014E-9D1B-4615-8E4C-D8F1ED5E5A89}"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Connettore 1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olo 11"/>
          <p:cNvSpPr>
            <a:spLocks noGrp="1"/>
          </p:cNvSpPr>
          <p:nvPr>
            <p:ph type="title"/>
          </p:nvPr>
        </p:nvSpPr>
        <p:spPr>
          <a:xfrm>
            <a:off x="457200" y="5486400"/>
            <a:ext cx="8458200" cy="520700"/>
          </a:xfrm>
        </p:spPr>
        <p:txBody>
          <a:bodyPr anchor="ctr"/>
          <a:lstStyle>
            <a:lvl1pPr algn="l">
              <a:buNone/>
              <a:defRPr sz="2000" b="1"/>
            </a:lvl1pPr>
          </a:lstStyle>
          <a:p>
            <a:r>
              <a:rPr kumimoji="0" lang="it-IT" smtClean="0"/>
              <a:t>Fare clic per modificare lo stile del titolo</a:t>
            </a:r>
            <a:endParaRPr kumimoji="0" lang="en-US"/>
          </a:p>
        </p:txBody>
      </p:sp>
      <p:sp>
        <p:nvSpPr>
          <p:cNvPr id="26" name="Segnaposto testo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14" name="Segnaposto contenuto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Segnaposto data 24"/>
          <p:cNvSpPr>
            <a:spLocks noGrp="1"/>
          </p:cNvSpPr>
          <p:nvPr>
            <p:ph type="dt" sz="half" idx="10"/>
          </p:nvPr>
        </p:nvSpPr>
        <p:spPr/>
        <p:txBody>
          <a:bodyPr/>
          <a:lstStyle/>
          <a:p>
            <a:fld id="{27D437CA-C1FA-44B5-9ACE-39FD52390C30}" type="datetimeFigureOut">
              <a:rPr lang="it-IT" smtClean="0"/>
              <a:pPr/>
              <a:t>04/05/2018</a:t>
            </a:fld>
            <a:endParaRPr lang="it-IT"/>
          </a:p>
        </p:txBody>
      </p:sp>
      <p:sp>
        <p:nvSpPr>
          <p:cNvPr id="29" name="Segnaposto piè di pagina 28"/>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695014E-9D1B-4615-8E4C-D8F1ED5E5A89}"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3" name="Segnaposto immagin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it-IT" smtClean="0"/>
              <a:t>Fare clic sull'icona per inserire un'immagine</a:t>
            </a:r>
            <a:endParaRPr kumimoji="0" lang="en-US" dirty="0"/>
          </a:p>
        </p:txBody>
      </p:sp>
      <p:sp>
        <p:nvSpPr>
          <p:cNvPr id="7" name="Segnaposto data 6"/>
          <p:cNvSpPr>
            <a:spLocks noGrp="1"/>
          </p:cNvSpPr>
          <p:nvPr>
            <p:ph type="dt" sz="half" idx="10"/>
          </p:nvPr>
        </p:nvSpPr>
        <p:spPr/>
        <p:txBody>
          <a:bodyPr/>
          <a:lstStyle/>
          <a:p>
            <a:fld id="{27D437CA-C1FA-44B5-9ACE-39FD52390C30}" type="datetimeFigureOut">
              <a:rPr lang="it-IT" smtClean="0"/>
              <a:pPr/>
              <a:t>04/05/2018</a:t>
            </a:fld>
            <a:endParaRPr lang="it-IT"/>
          </a:p>
        </p:txBody>
      </p:sp>
      <p:sp>
        <p:nvSpPr>
          <p:cNvPr id="5" name="Segnaposto piè di pagina 4"/>
          <p:cNvSpPr>
            <a:spLocks noGrp="1"/>
          </p:cNvSpPr>
          <p:nvPr>
            <p:ph type="ftr" sz="quarter" idx="11"/>
          </p:nvPr>
        </p:nvSpPr>
        <p:spPr/>
        <p:txBody>
          <a:bodyPr/>
          <a:lstStyle/>
          <a:p>
            <a:endParaRPr lang="it-IT"/>
          </a:p>
        </p:txBody>
      </p:sp>
      <p:sp>
        <p:nvSpPr>
          <p:cNvPr id="31" name="Segnaposto numero diapositiva 30"/>
          <p:cNvSpPr>
            <a:spLocks noGrp="1"/>
          </p:cNvSpPr>
          <p:nvPr>
            <p:ph type="sldNum" sz="quarter" idx="12"/>
          </p:nvPr>
        </p:nvSpPr>
        <p:spPr/>
        <p:txBody>
          <a:bodyPr/>
          <a:lstStyle/>
          <a:p>
            <a:fld id="{C695014E-9D1B-4615-8E4C-D8F1ED5E5A89}" type="slidenum">
              <a:rPr lang="it-IT" smtClean="0"/>
              <a:pPr/>
              <a:t>‹N›</a:t>
            </a:fld>
            <a:endParaRPr lang="it-IT"/>
          </a:p>
        </p:txBody>
      </p:sp>
      <p:sp>
        <p:nvSpPr>
          <p:cNvPr id="17" name="Titolo 16"/>
          <p:cNvSpPr>
            <a:spLocks noGrp="1"/>
          </p:cNvSpPr>
          <p:nvPr>
            <p:ph type="title"/>
          </p:nvPr>
        </p:nvSpPr>
        <p:spPr>
          <a:xfrm>
            <a:off x="381000" y="4993760"/>
            <a:ext cx="5867400" cy="522288"/>
          </a:xfrm>
        </p:spPr>
        <p:txBody>
          <a:bodyPr anchor="ctr"/>
          <a:lstStyle>
            <a:lvl1pPr algn="l">
              <a:buNone/>
              <a:defRPr sz="2000" b="1"/>
            </a:lvl1pPr>
          </a:lstStyle>
          <a:p>
            <a:r>
              <a:rPr kumimoji="0" lang="it-IT" smtClean="0"/>
              <a:t>Fare clic per modificare lo stile del titolo</a:t>
            </a:r>
            <a:endParaRPr kumimoji="0" lang="en-US"/>
          </a:p>
        </p:txBody>
      </p:sp>
      <p:sp>
        <p:nvSpPr>
          <p:cNvPr id="26" name="Segnaposto testo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Segnaposto testo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1" name="Segnaposto data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7D437CA-C1FA-44B5-9ACE-39FD52390C30}" type="datetimeFigureOut">
              <a:rPr lang="it-IT" smtClean="0"/>
              <a:pPr/>
              <a:t>04/05/2018</a:t>
            </a:fld>
            <a:endParaRPr lang="it-IT"/>
          </a:p>
        </p:txBody>
      </p:sp>
      <p:sp>
        <p:nvSpPr>
          <p:cNvPr id="28" name="Segnaposto piè di pagina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it-IT"/>
          </a:p>
        </p:txBody>
      </p:sp>
      <p:sp>
        <p:nvSpPr>
          <p:cNvPr id="5" name="Segnaposto numero diapositiva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695014E-9D1B-4615-8E4C-D8F1ED5E5A89}" type="slidenum">
              <a:rPr lang="it-IT" smtClean="0"/>
              <a:pPr/>
              <a:t>‹N›</a:t>
            </a:fld>
            <a:endParaRPr lang="it-IT"/>
          </a:p>
        </p:txBody>
      </p:sp>
      <p:sp>
        <p:nvSpPr>
          <p:cNvPr id="10" name="Segnaposto titolo 9"/>
          <p:cNvSpPr>
            <a:spLocks noGrp="1"/>
          </p:cNvSpPr>
          <p:nvPr>
            <p:ph type="title"/>
          </p:nvPr>
        </p:nvSpPr>
        <p:spPr>
          <a:xfrm>
            <a:off x="304800" y="457200"/>
            <a:ext cx="8686800" cy="838200"/>
          </a:xfrm>
          <a:prstGeom prst="rect">
            <a:avLst/>
          </a:prstGeom>
        </p:spPr>
        <p:txBody>
          <a:bodyPr vert="horz" anchor="ctr">
            <a:normAutofit/>
          </a:bodyPr>
          <a:lstStyle/>
          <a:p>
            <a:r>
              <a:rPr kumimoji="0" lang="it-IT" smtClean="0"/>
              <a:t>Fare clic per modificare lo stile del titolo</a:t>
            </a:r>
            <a:endParaRPr kumimoji="0" lang="en-US"/>
          </a:p>
        </p:txBody>
      </p:sp>
      <p:sp>
        <p:nvSpPr>
          <p:cNvPr id="9" name="Connettore 1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ttore 1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sz="5300" dirty="0" smtClean="0"/>
              <a:t>Il bambino di fronte al trauma della separazione</a:t>
            </a:r>
            <a:r>
              <a:rPr lang="it-IT" dirty="0" smtClean="0"/>
              <a:t/>
            </a:r>
            <a:br>
              <a:rPr lang="it-IT" dirty="0" smtClean="0"/>
            </a:br>
            <a:endParaRPr lang="it-IT" dirty="0"/>
          </a:p>
        </p:txBody>
      </p:sp>
      <p:sp>
        <p:nvSpPr>
          <p:cNvPr id="3" name="Sottotitolo 2"/>
          <p:cNvSpPr>
            <a:spLocks noGrp="1"/>
          </p:cNvSpPr>
          <p:nvPr>
            <p:ph type="subTitle" idx="1"/>
          </p:nvPr>
        </p:nvSpPr>
        <p:spPr/>
        <p:txBody>
          <a:bodyPr/>
          <a:lstStyle/>
          <a:p>
            <a:r>
              <a:rPr lang="it-IT" dirty="0" smtClean="0"/>
              <a:t>Pisa 05 maggio 2018</a:t>
            </a:r>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Dopo la separazione</a:t>
            </a:r>
            <a:endParaRPr lang="it-IT" dirty="0"/>
          </a:p>
        </p:txBody>
      </p:sp>
      <p:sp>
        <p:nvSpPr>
          <p:cNvPr id="3" name="Segnaposto contenuto 2"/>
          <p:cNvSpPr>
            <a:spLocks noGrp="1"/>
          </p:cNvSpPr>
          <p:nvPr>
            <p:ph idx="1"/>
          </p:nvPr>
        </p:nvSpPr>
        <p:spPr/>
        <p:txBody>
          <a:bodyPr/>
          <a:lstStyle/>
          <a:p>
            <a:r>
              <a:rPr lang="it-IT" dirty="0" smtClean="0"/>
              <a:t>Perdita di figure parentali e amicali di riferimento</a:t>
            </a:r>
          </a:p>
          <a:p>
            <a:r>
              <a:rPr lang="it-IT" dirty="0" smtClean="0"/>
              <a:t>Cattiva gestione degli aspetti organizzativi</a:t>
            </a:r>
          </a:p>
          <a:p>
            <a:r>
              <a:rPr lang="it-IT" dirty="0" smtClean="0"/>
              <a:t>Perdurare del conflitto</a:t>
            </a:r>
          </a:p>
          <a:p>
            <a:r>
              <a:rPr lang="it-IT" dirty="0" smtClean="0"/>
              <a:t>Mancato raggiungimento del divorzio psichico</a:t>
            </a:r>
          </a:p>
          <a:p>
            <a:r>
              <a:rPr lang="it-IT" dirty="0" smtClean="0"/>
              <a:t>Strumentalizzazione dei figli</a:t>
            </a:r>
          </a:p>
          <a:p>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Esiti traumatici da separazione</a:t>
            </a:r>
            <a:endParaRPr lang="it-IT" dirty="0"/>
          </a:p>
        </p:txBody>
      </p:sp>
      <p:sp>
        <p:nvSpPr>
          <p:cNvPr id="3" name="Segnaposto contenuto 2"/>
          <p:cNvSpPr>
            <a:spLocks noGrp="1"/>
          </p:cNvSpPr>
          <p:nvPr>
            <p:ph idx="1"/>
          </p:nvPr>
        </p:nvSpPr>
        <p:spPr>
          <a:xfrm>
            <a:off x="457200" y="1628800"/>
            <a:ext cx="8686800" cy="4525963"/>
          </a:xfrm>
        </p:spPr>
        <p:txBody>
          <a:bodyPr/>
          <a:lstStyle/>
          <a:p>
            <a:pPr>
              <a:buNone/>
            </a:pPr>
            <a:r>
              <a:rPr lang="it-IT" dirty="0" smtClean="0"/>
              <a:t>Casi clinici:</a:t>
            </a:r>
          </a:p>
          <a:p>
            <a:r>
              <a:rPr lang="it-IT" dirty="0" smtClean="0"/>
              <a:t>La separazione lampo: il caso di Luigi.</a:t>
            </a:r>
          </a:p>
          <a:p>
            <a:r>
              <a:rPr lang="it-IT" dirty="0" smtClean="0"/>
              <a:t>Tutti contro papà: Lorenzo e la cannabis</a:t>
            </a:r>
          </a:p>
          <a:p>
            <a:r>
              <a:rPr lang="it-IT" dirty="0" smtClean="0"/>
              <a:t>Il fidanzatino di mamma: Marco e il gran rifiuto</a:t>
            </a:r>
          </a:p>
          <a:p>
            <a:r>
              <a:rPr lang="it-IT" dirty="0" smtClean="0"/>
              <a:t>La casa al mare: l’ultimo baluardo?</a:t>
            </a:r>
          </a:p>
          <a:p>
            <a:pPr>
              <a:buNone/>
            </a:pP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Jacopo</a:t>
            </a:r>
            <a:endParaRPr lang="it-IT" dirty="0"/>
          </a:p>
        </p:txBody>
      </p:sp>
      <p:sp>
        <p:nvSpPr>
          <p:cNvPr id="3" name="Segnaposto contenuto 2"/>
          <p:cNvSpPr>
            <a:spLocks noGrp="1"/>
          </p:cNvSpPr>
          <p:nvPr>
            <p:ph idx="1"/>
          </p:nvPr>
        </p:nvSpPr>
        <p:spPr>
          <a:xfrm>
            <a:off x="304800" y="1484784"/>
            <a:ext cx="8686800" cy="4525963"/>
          </a:xfrm>
        </p:spPr>
        <p:txBody>
          <a:bodyPr/>
          <a:lstStyle/>
          <a:p>
            <a:pPr marL="0" indent="0">
              <a:buNone/>
            </a:pPr>
            <a:r>
              <a:rPr lang="it-IT" dirty="0" smtClean="0"/>
              <a:t>Prima della separazione</a:t>
            </a:r>
          </a:p>
          <a:p>
            <a:endParaRPr lang="it-IT" dirty="0" smtClean="0"/>
          </a:p>
          <a:p>
            <a:r>
              <a:rPr lang="it-IT" dirty="0" smtClean="0"/>
              <a:t>Relazione coniugale mai decollata</a:t>
            </a:r>
          </a:p>
          <a:p>
            <a:r>
              <a:rPr lang="it-IT" dirty="0" smtClean="0"/>
              <a:t>Genitori impegnati altrove</a:t>
            </a:r>
          </a:p>
          <a:p>
            <a:r>
              <a:rPr lang="it-IT" dirty="0" smtClean="0"/>
              <a:t>Invischiamento delle famiglie di origine</a:t>
            </a:r>
          </a:p>
          <a:p>
            <a:endParaRPr lang="it-IT" dirty="0"/>
          </a:p>
        </p:txBody>
      </p:sp>
    </p:spTree>
    <p:extLst>
      <p:ext uri="{BB962C8B-B14F-4D97-AF65-F5344CB8AC3E}">
        <p14:creationId xmlns:p14="http://schemas.microsoft.com/office/powerpoint/2010/main" val="1937226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jacopo</a:t>
            </a:r>
            <a:endParaRPr lang="it-IT" dirty="0"/>
          </a:p>
        </p:txBody>
      </p:sp>
      <p:sp>
        <p:nvSpPr>
          <p:cNvPr id="3" name="Segnaposto contenuto 2"/>
          <p:cNvSpPr>
            <a:spLocks noGrp="1"/>
          </p:cNvSpPr>
          <p:nvPr>
            <p:ph idx="1"/>
          </p:nvPr>
        </p:nvSpPr>
        <p:spPr/>
        <p:txBody>
          <a:bodyPr/>
          <a:lstStyle/>
          <a:p>
            <a:pPr marL="0" indent="0">
              <a:buNone/>
            </a:pPr>
            <a:r>
              <a:rPr lang="it-IT" dirty="0" smtClean="0"/>
              <a:t>durante la separazione:</a:t>
            </a:r>
          </a:p>
          <a:p>
            <a:endParaRPr lang="it-IT" dirty="0"/>
          </a:p>
          <a:p>
            <a:r>
              <a:rPr lang="it-IT" dirty="0" smtClean="0"/>
              <a:t>Conflittualità elevata (tradimento)</a:t>
            </a:r>
          </a:p>
          <a:p>
            <a:r>
              <a:rPr lang="it-IT" dirty="0" smtClean="0"/>
              <a:t>Famiglie di origine invadenti</a:t>
            </a:r>
          </a:p>
          <a:p>
            <a:r>
              <a:rPr lang="it-IT" dirty="0" smtClean="0"/>
              <a:t>Ricerca dell’alleanza con il figlio</a:t>
            </a:r>
            <a:endParaRPr lang="it-IT" dirty="0"/>
          </a:p>
          <a:p>
            <a:endParaRPr lang="it-IT" dirty="0"/>
          </a:p>
        </p:txBody>
      </p:sp>
    </p:spTree>
    <p:extLst>
      <p:ext uri="{BB962C8B-B14F-4D97-AF65-F5344CB8AC3E}">
        <p14:creationId xmlns:p14="http://schemas.microsoft.com/office/powerpoint/2010/main" val="3452188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Jacopo</a:t>
            </a:r>
            <a:endParaRPr lang="it-IT" dirty="0"/>
          </a:p>
        </p:txBody>
      </p:sp>
      <p:sp>
        <p:nvSpPr>
          <p:cNvPr id="3" name="Segnaposto contenuto 2"/>
          <p:cNvSpPr>
            <a:spLocks noGrp="1"/>
          </p:cNvSpPr>
          <p:nvPr>
            <p:ph idx="1"/>
          </p:nvPr>
        </p:nvSpPr>
        <p:spPr>
          <a:xfrm>
            <a:off x="296619" y="1311031"/>
            <a:ext cx="8686800" cy="4525963"/>
          </a:xfrm>
        </p:spPr>
        <p:txBody>
          <a:bodyPr/>
          <a:lstStyle/>
          <a:p>
            <a:pPr marL="0" indent="0">
              <a:buNone/>
            </a:pPr>
            <a:r>
              <a:rPr lang="it-IT" dirty="0" smtClean="0"/>
              <a:t>Dopo la separazione:</a:t>
            </a:r>
          </a:p>
          <a:p>
            <a:pPr marL="0" indent="0">
              <a:buNone/>
            </a:pPr>
            <a:endParaRPr lang="it-IT" dirty="0"/>
          </a:p>
          <a:p>
            <a:r>
              <a:rPr lang="it-IT" dirty="0" smtClean="0"/>
              <a:t>L’assenza del padre</a:t>
            </a:r>
          </a:p>
          <a:p>
            <a:r>
              <a:rPr lang="it-IT" dirty="0" smtClean="0"/>
              <a:t>Richiesta inadeguata di autonomia</a:t>
            </a:r>
          </a:p>
          <a:p>
            <a:r>
              <a:rPr lang="it-IT" dirty="0" smtClean="0"/>
              <a:t>Perdurare di un’ aspra e violenta conflittualità</a:t>
            </a:r>
          </a:p>
          <a:p>
            <a:r>
              <a:rPr lang="it-IT" dirty="0" smtClean="0"/>
              <a:t>Jacopo </a:t>
            </a:r>
            <a:r>
              <a:rPr lang="it-IT" smtClean="0"/>
              <a:t>in mezzo</a:t>
            </a:r>
            <a:endParaRPr lang="it-IT" dirty="0" smtClean="0"/>
          </a:p>
          <a:p>
            <a:endParaRPr lang="it-IT" dirty="0" smtClean="0"/>
          </a:p>
          <a:p>
            <a:endParaRPr lang="it-IT" dirty="0" smtClean="0"/>
          </a:p>
          <a:p>
            <a:endParaRPr lang="it-IT" dirty="0"/>
          </a:p>
        </p:txBody>
      </p:sp>
    </p:spTree>
    <p:extLst>
      <p:ext uri="{BB962C8B-B14F-4D97-AF65-F5344CB8AC3E}">
        <p14:creationId xmlns:p14="http://schemas.microsoft.com/office/powerpoint/2010/main" val="912484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 quando non ci si separa …</a:t>
            </a:r>
            <a:endParaRPr lang="it-IT" dirty="0"/>
          </a:p>
        </p:txBody>
      </p:sp>
      <p:sp>
        <p:nvSpPr>
          <p:cNvPr id="3" name="Segnaposto contenuto 2"/>
          <p:cNvSpPr>
            <a:spLocks noGrp="1"/>
          </p:cNvSpPr>
          <p:nvPr>
            <p:ph idx="1"/>
          </p:nvPr>
        </p:nvSpPr>
        <p:spPr/>
        <p:txBody>
          <a:bodyPr/>
          <a:lstStyle/>
          <a:p>
            <a:endParaRPr lang="it-IT" dirty="0" smtClean="0"/>
          </a:p>
          <a:p>
            <a:endParaRPr lang="it-IT" dirty="0" smtClean="0"/>
          </a:p>
          <a:p>
            <a:r>
              <a:rPr lang="it-IT" dirty="0" smtClean="0"/>
              <a:t>Nel nome della madre: Mario “il terribile”.</a:t>
            </a:r>
          </a:p>
          <a:p>
            <a:r>
              <a:rPr lang="it-IT" dirty="0" smtClean="0"/>
              <a:t>Facciamo un po’ di ordine: le ossessioni di Francesco</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800" dirty="0" smtClean="0"/>
              <a:t>Separazione e trauma</a:t>
            </a:r>
            <a:endParaRPr lang="it-IT" sz="4800" dirty="0"/>
          </a:p>
        </p:txBody>
      </p:sp>
      <p:sp>
        <p:nvSpPr>
          <p:cNvPr id="3" name="Segnaposto contenuto 2"/>
          <p:cNvSpPr>
            <a:spLocks noGrp="1"/>
          </p:cNvSpPr>
          <p:nvPr>
            <p:ph idx="1"/>
          </p:nvPr>
        </p:nvSpPr>
        <p:spPr/>
        <p:txBody>
          <a:bodyPr>
            <a:normAutofit/>
          </a:bodyPr>
          <a:lstStyle/>
          <a:p>
            <a:r>
              <a:rPr lang="it-IT" sz="4000" dirty="0" smtClean="0"/>
              <a:t>Quale legame tra trauma e separazione?</a:t>
            </a:r>
          </a:p>
          <a:p>
            <a:r>
              <a:rPr lang="it-IT" sz="4000" dirty="0" smtClean="0"/>
              <a:t>La separazione è sempre un trauma per i bambini coinvolti?</a:t>
            </a:r>
            <a:endParaRPr lang="it-IT"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Trauma</a:t>
            </a:r>
            <a:endParaRPr lang="it-IT" dirty="0"/>
          </a:p>
        </p:txBody>
      </p:sp>
      <p:sp>
        <p:nvSpPr>
          <p:cNvPr id="3" name="Segnaposto contenuto 2"/>
          <p:cNvSpPr>
            <a:spLocks noGrp="1"/>
          </p:cNvSpPr>
          <p:nvPr>
            <p:ph idx="1"/>
          </p:nvPr>
        </p:nvSpPr>
        <p:spPr/>
        <p:txBody>
          <a:bodyPr/>
          <a:lstStyle/>
          <a:p>
            <a:pPr>
              <a:buNone/>
            </a:pPr>
            <a:endParaRPr lang="it-IT" dirty="0" smtClean="0"/>
          </a:p>
          <a:p>
            <a:pPr>
              <a:buNone/>
            </a:pPr>
            <a:r>
              <a:rPr lang="it-IT" dirty="0" smtClean="0"/>
              <a:t>“Grave alterazione del normale stato psichico di un individuo, conseguente a esperienze e fatti tristi, dolorosi,negativi, che turbano e disorientano.”</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solidFill>
            <a:schemeClr val="bg1"/>
          </a:solidFill>
        </p:spPr>
        <p:txBody>
          <a:bodyPr>
            <a:normAutofit fontScale="92500" lnSpcReduction="20000"/>
          </a:bodyPr>
          <a:lstStyle/>
          <a:p>
            <a:r>
              <a:rPr lang="it-IT" dirty="0" smtClean="0"/>
              <a:t>Il </a:t>
            </a:r>
            <a:r>
              <a:rPr lang="it-IT" b="1" dirty="0" smtClean="0"/>
              <a:t>trauma psicologico</a:t>
            </a:r>
            <a:r>
              <a:rPr lang="it-IT" dirty="0" smtClean="0"/>
              <a:t> si ha come conseguenza di un evento (o una sequenza di eventi) con caratteristiche tali da interrompere la continuità normalmente avvertita da un soggetto tra esperienza passata ed intenzionalità. Per essere chiamato "traumatico" l'evento deve produrre nell'individuo un'esperienza vissuta come "critica", eccedente cioè l'ambito delle esperienze normalmente da lui prevedibili e gestibili. Il trauma (dal greco: "rottura") è quindi un esempio di stress di gravità estrema, che minaccia l'integrità stessa della coscienza.</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Separazione e trauma</a:t>
            </a:r>
            <a:endParaRPr lang="it-IT" dirty="0"/>
          </a:p>
        </p:txBody>
      </p:sp>
      <p:sp>
        <p:nvSpPr>
          <p:cNvPr id="3" name="Segnaposto contenuto 2"/>
          <p:cNvSpPr>
            <a:spLocks noGrp="1"/>
          </p:cNvSpPr>
          <p:nvPr>
            <p:ph idx="1"/>
          </p:nvPr>
        </p:nvSpPr>
        <p:spPr/>
        <p:txBody>
          <a:bodyPr/>
          <a:lstStyle/>
          <a:p>
            <a:endParaRPr lang="it-IT" dirty="0" smtClean="0"/>
          </a:p>
          <a:p>
            <a:r>
              <a:rPr lang="it-IT" dirty="0" smtClean="0"/>
              <a:t>La separazione provoca senza dubbio dolore, ferite che si rimargineranno con il tempo, ma  non sempre può essere definita “traumatica” nel senso di generatrice di trauma.</a:t>
            </a: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Separazione  e ciclo vitale.</a:t>
            </a:r>
            <a:br>
              <a:rPr lang="it-IT" dirty="0" smtClean="0"/>
            </a:br>
            <a:endParaRPr lang="it-IT" dirty="0"/>
          </a:p>
        </p:txBody>
      </p:sp>
      <p:sp>
        <p:nvSpPr>
          <p:cNvPr id="3" name="Segnaposto contenuto 2"/>
          <p:cNvSpPr>
            <a:spLocks noGrp="1"/>
          </p:cNvSpPr>
          <p:nvPr>
            <p:ph idx="1"/>
          </p:nvPr>
        </p:nvSpPr>
        <p:spPr/>
        <p:txBody>
          <a:bodyPr/>
          <a:lstStyle/>
          <a:p>
            <a:pPr>
              <a:buNone/>
            </a:pPr>
            <a:r>
              <a:rPr lang="it-IT" dirty="0" smtClean="0"/>
              <a:t>Separazione e cambiamento:</a:t>
            </a:r>
          </a:p>
          <a:p>
            <a:pPr>
              <a:buNone/>
            </a:pPr>
            <a:r>
              <a:rPr lang="it-IT" dirty="0" smtClean="0"/>
              <a:t>Come ogni momento di cambiamento la separazione porta con se le fragilità proprie dei periodi di crisi.</a:t>
            </a:r>
          </a:p>
          <a:p>
            <a:pPr>
              <a:buNone/>
            </a:pPr>
            <a:r>
              <a:rPr lang="it-IT" dirty="0" smtClean="0"/>
              <a:t>Gli esiti hanno molto a che fare con le modalità attraverso le quali viene affrontato questo momento.</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Fattori di rischio</a:t>
            </a:r>
            <a:endParaRPr lang="it-IT" dirty="0"/>
          </a:p>
        </p:txBody>
      </p:sp>
      <p:sp>
        <p:nvSpPr>
          <p:cNvPr id="3" name="Segnaposto contenuto 2"/>
          <p:cNvSpPr>
            <a:spLocks noGrp="1"/>
          </p:cNvSpPr>
          <p:nvPr>
            <p:ph idx="1"/>
          </p:nvPr>
        </p:nvSpPr>
        <p:spPr/>
        <p:txBody>
          <a:bodyPr/>
          <a:lstStyle/>
          <a:p>
            <a:pPr algn="just">
              <a:buNone/>
            </a:pPr>
            <a:r>
              <a:rPr lang="it-IT" dirty="0" smtClean="0"/>
              <a:t>Dobbiamo distinguere in fasi il percorso/processo della separazione:</a:t>
            </a:r>
          </a:p>
          <a:p>
            <a:pPr algn="just">
              <a:buNone/>
            </a:pPr>
            <a:endParaRPr lang="it-IT" dirty="0" smtClean="0"/>
          </a:p>
          <a:p>
            <a:pPr algn="just"/>
            <a:r>
              <a:rPr lang="it-IT" dirty="0" smtClean="0"/>
              <a:t>Prima della separazione</a:t>
            </a:r>
          </a:p>
          <a:p>
            <a:pPr algn="just"/>
            <a:r>
              <a:rPr lang="it-IT" dirty="0" smtClean="0"/>
              <a:t>Durante</a:t>
            </a:r>
          </a:p>
          <a:p>
            <a:pPr algn="just"/>
            <a:r>
              <a:rPr lang="it-IT" dirty="0" smtClean="0"/>
              <a:t>Dopo</a:t>
            </a:r>
          </a:p>
          <a:p>
            <a:pPr algn="just">
              <a:buNone/>
            </a:pP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Prima della separazione</a:t>
            </a:r>
            <a:endParaRPr lang="it-IT" dirty="0"/>
          </a:p>
        </p:txBody>
      </p:sp>
      <p:sp>
        <p:nvSpPr>
          <p:cNvPr id="3" name="Segnaposto contenuto 2"/>
          <p:cNvSpPr>
            <a:spLocks noGrp="1"/>
          </p:cNvSpPr>
          <p:nvPr>
            <p:ph idx="1"/>
          </p:nvPr>
        </p:nvSpPr>
        <p:spPr/>
        <p:txBody>
          <a:bodyPr/>
          <a:lstStyle/>
          <a:p>
            <a:endParaRPr lang="it-IT" dirty="0" smtClean="0"/>
          </a:p>
          <a:p>
            <a:r>
              <a:rPr lang="it-IT" dirty="0" smtClean="0"/>
              <a:t>La relazione coniugale</a:t>
            </a:r>
          </a:p>
          <a:p>
            <a:r>
              <a:rPr lang="it-IT" dirty="0" smtClean="0"/>
              <a:t>Le relazioni genitori figli</a:t>
            </a:r>
          </a:p>
          <a:p>
            <a:r>
              <a:rPr lang="it-IT" dirty="0" smtClean="0"/>
              <a:t>Le relazioni con le famiglie di origine</a:t>
            </a:r>
          </a:p>
          <a:p>
            <a:r>
              <a:rPr lang="it-IT" dirty="0" smtClean="0"/>
              <a:t>La rete sociale familiare</a:t>
            </a: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Durante la separazione</a:t>
            </a:r>
            <a:endParaRPr lang="it-IT" dirty="0"/>
          </a:p>
        </p:txBody>
      </p:sp>
      <p:sp>
        <p:nvSpPr>
          <p:cNvPr id="3" name="Segnaposto contenuto 2"/>
          <p:cNvSpPr>
            <a:spLocks noGrp="1"/>
          </p:cNvSpPr>
          <p:nvPr>
            <p:ph idx="1"/>
          </p:nvPr>
        </p:nvSpPr>
        <p:spPr/>
        <p:txBody>
          <a:bodyPr/>
          <a:lstStyle/>
          <a:p>
            <a:endParaRPr lang="it-IT" dirty="0" smtClean="0"/>
          </a:p>
          <a:p>
            <a:r>
              <a:rPr lang="it-IT" dirty="0" smtClean="0"/>
              <a:t>Intensità e durata della crisi</a:t>
            </a:r>
          </a:p>
          <a:p>
            <a:r>
              <a:rPr lang="it-IT" dirty="0" smtClean="0"/>
              <a:t>Alta conflittualità</a:t>
            </a:r>
          </a:p>
          <a:p>
            <a:r>
              <a:rPr lang="it-IT" dirty="0" smtClean="0"/>
              <a:t> Esposizione e coinvolgimento dei figli nella conflittualità</a:t>
            </a:r>
          </a:p>
          <a:p>
            <a:r>
              <a:rPr lang="it-IT" dirty="0" smtClean="0"/>
              <a:t>Assenza di una rete di sostegno</a:t>
            </a:r>
          </a:p>
          <a:p>
            <a:endParaRPr lang="it-IT"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rra">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err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TM10001106[[fn=Badge]]</Template>
  <TotalTime>131</TotalTime>
  <Words>357</Words>
  <Application>Microsoft Office PowerPoint</Application>
  <PresentationFormat>Presentazione su schermo (4:3)</PresentationFormat>
  <Paragraphs>71</Paragraphs>
  <Slides>15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15</vt:i4>
      </vt:variant>
    </vt:vector>
  </HeadingPairs>
  <TitlesOfParts>
    <vt:vector size="19" baseType="lpstr">
      <vt:lpstr>Franklin Gothic Book</vt:lpstr>
      <vt:lpstr>Franklin Gothic Medium</vt:lpstr>
      <vt:lpstr>Wingdings 2</vt:lpstr>
      <vt:lpstr>Terra</vt:lpstr>
      <vt:lpstr>Il bambino di fronte al trauma della separazione </vt:lpstr>
      <vt:lpstr>Separazione e trauma</vt:lpstr>
      <vt:lpstr>Trauma</vt:lpstr>
      <vt:lpstr>Presentazione standard di PowerPoint</vt:lpstr>
      <vt:lpstr>Separazione e trauma</vt:lpstr>
      <vt:lpstr>Separazione  e ciclo vitale. </vt:lpstr>
      <vt:lpstr>I Fattori di rischio</vt:lpstr>
      <vt:lpstr>Prima della separazione</vt:lpstr>
      <vt:lpstr>Durante la separazione</vt:lpstr>
      <vt:lpstr>Dopo la separazione</vt:lpstr>
      <vt:lpstr>Esiti traumatici da separazione</vt:lpstr>
      <vt:lpstr>Jacopo</vt:lpstr>
      <vt:lpstr>jacopo</vt:lpstr>
      <vt:lpstr>Jacopo</vt:lpstr>
      <vt:lpstr>E quando non ci si separa …</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bambino di fronte al trauma della separazione</dc:title>
  <dc:creator>Sandra</dc:creator>
  <cp:lastModifiedBy>Domenico Pratelli</cp:lastModifiedBy>
  <cp:revision>21</cp:revision>
  <dcterms:created xsi:type="dcterms:W3CDTF">2018-05-01T13:20:36Z</dcterms:created>
  <dcterms:modified xsi:type="dcterms:W3CDTF">2018-05-04T20:19:23Z</dcterms:modified>
</cp:coreProperties>
</file>