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69" r:id="rId4"/>
    <p:sldId id="268" r:id="rId5"/>
    <p:sldId id="272" r:id="rId6"/>
    <p:sldId id="301" r:id="rId7"/>
    <p:sldId id="282" r:id="rId8"/>
    <p:sldId id="283" r:id="rId9"/>
    <p:sldId id="300" r:id="rId10"/>
    <p:sldId id="284" r:id="rId11"/>
    <p:sldId id="285" r:id="rId12"/>
    <p:sldId id="286" r:id="rId13"/>
    <p:sldId id="287" r:id="rId14"/>
    <p:sldId id="289" r:id="rId15"/>
    <p:sldId id="290" r:id="rId16"/>
    <p:sldId id="291" r:id="rId17"/>
    <p:sldId id="281" r:id="rId18"/>
    <p:sldId id="292" r:id="rId19"/>
    <p:sldId id="294" r:id="rId20"/>
    <p:sldId id="295" r:id="rId21"/>
    <p:sldId id="296" r:id="rId22"/>
    <p:sldId id="298" r:id="rId23"/>
    <p:sldId id="297" r:id="rId24"/>
    <p:sldId id="305" r:id="rId25"/>
    <p:sldId id="306" r:id="rId26"/>
    <p:sldId id="303" r:id="rId27"/>
    <p:sldId id="304" r:id="rId2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7133" autoAdjust="0"/>
  </p:normalViewPr>
  <p:slideViewPr>
    <p:cSldViewPr snapToGrid="0">
      <p:cViewPr varScale="1">
        <p:scale>
          <a:sx n="81" d="100"/>
          <a:sy n="81" d="100"/>
        </p:scale>
        <p:origin x="60" y="582"/>
      </p:cViewPr>
      <p:guideLst>
        <p:guide orient="horz" pos="2160"/>
        <p:guide pos="3840"/>
      </p:guideLst>
    </p:cSldViewPr>
  </p:slideViewPr>
  <p:outlineViewPr>
    <p:cViewPr>
      <p:scale>
        <a:sx n="33" d="100"/>
        <a:sy n="33" d="100"/>
      </p:scale>
      <p:origin x="48"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C8DD78-43B4-4329-99EB-5452467809F0}"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it-IT"/>
        </a:p>
      </dgm:t>
    </dgm:pt>
    <dgm:pt modelId="{53D61CE1-3447-4B13-BE05-01D006769D79}">
      <dgm:prSet phldrT="[Testo]"/>
      <dgm:spPr/>
      <dgm:t>
        <a:bodyPr/>
        <a:lstStyle/>
        <a:p>
          <a:r>
            <a:rPr lang="it-IT" dirty="0" smtClean="0"/>
            <a:t>DOLORE</a:t>
          </a:r>
          <a:endParaRPr lang="it-IT" dirty="0"/>
        </a:p>
      </dgm:t>
    </dgm:pt>
    <dgm:pt modelId="{78A2774D-ADF9-4351-A9F3-BE85AC90AA9A}" type="parTrans" cxnId="{979EE483-71D1-468A-A80C-6F7F751C7A85}">
      <dgm:prSet/>
      <dgm:spPr/>
      <dgm:t>
        <a:bodyPr/>
        <a:lstStyle/>
        <a:p>
          <a:endParaRPr lang="it-IT"/>
        </a:p>
      </dgm:t>
    </dgm:pt>
    <dgm:pt modelId="{028AF8C2-472E-415E-8799-09A91A841678}" type="sibTrans" cxnId="{979EE483-71D1-468A-A80C-6F7F751C7A85}">
      <dgm:prSet/>
      <dgm:spPr/>
      <dgm:t>
        <a:bodyPr/>
        <a:lstStyle/>
        <a:p>
          <a:endParaRPr lang="it-IT"/>
        </a:p>
      </dgm:t>
    </dgm:pt>
    <dgm:pt modelId="{465C555D-BFAB-48F9-99BA-4D6AE0DF06B1}">
      <dgm:prSet phldrT="[Testo]"/>
      <dgm:spPr/>
      <dgm:t>
        <a:bodyPr/>
        <a:lstStyle/>
        <a:p>
          <a:r>
            <a:rPr lang="it-IT" dirty="0" smtClean="0"/>
            <a:t>PAURA</a:t>
          </a:r>
          <a:endParaRPr lang="it-IT" dirty="0"/>
        </a:p>
      </dgm:t>
    </dgm:pt>
    <dgm:pt modelId="{7693561A-B620-4CFF-B194-A7F6BC4EC703}" type="parTrans" cxnId="{C7A1EF2D-3C56-4084-915A-B65472B4C53E}">
      <dgm:prSet/>
      <dgm:spPr/>
      <dgm:t>
        <a:bodyPr/>
        <a:lstStyle/>
        <a:p>
          <a:endParaRPr lang="it-IT" dirty="0"/>
        </a:p>
      </dgm:t>
    </dgm:pt>
    <dgm:pt modelId="{1423AF78-2C57-457E-93D2-EF387E54B9BF}" type="sibTrans" cxnId="{C7A1EF2D-3C56-4084-915A-B65472B4C53E}">
      <dgm:prSet/>
      <dgm:spPr/>
      <dgm:t>
        <a:bodyPr/>
        <a:lstStyle/>
        <a:p>
          <a:endParaRPr lang="it-IT"/>
        </a:p>
      </dgm:t>
    </dgm:pt>
    <dgm:pt modelId="{3ACF85A4-B204-434B-95DA-23EA01B494ED}">
      <dgm:prSet phldrT="[Testo]"/>
      <dgm:spPr/>
      <dgm:t>
        <a:bodyPr/>
        <a:lstStyle/>
        <a:p>
          <a:r>
            <a:rPr lang="it-IT" dirty="0" smtClean="0"/>
            <a:t>DEPRESSIONE</a:t>
          </a:r>
          <a:endParaRPr lang="it-IT" dirty="0"/>
        </a:p>
      </dgm:t>
    </dgm:pt>
    <dgm:pt modelId="{2F1C737D-8198-47E5-B2E6-4B14774198B0}" type="parTrans" cxnId="{11FD9A70-B66E-44CC-B70C-81052EC2481D}">
      <dgm:prSet/>
      <dgm:spPr/>
      <dgm:t>
        <a:bodyPr/>
        <a:lstStyle/>
        <a:p>
          <a:endParaRPr lang="it-IT" dirty="0"/>
        </a:p>
      </dgm:t>
    </dgm:pt>
    <dgm:pt modelId="{6E70559F-9E10-4FEC-99C5-5AAF3BB41BD8}" type="sibTrans" cxnId="{11FD9A70-B66E-44CC-B70C-81052EC2481D}">
      <dgm:prSet/>
      <dgm:spPr/>
      <dgm:t>
        <a:bodyPr/>
        <a:lstStyle/>
        <a:p>
          <a:endParaRPr lang="it-IT"/>
        </a:p>
      </dgm:t>
    </dgm:pt>
    <dgm:pt modelId="{D88E08E9-4B5D-4130-BFC7-8BF7C2FD52D0}">
      <dgm:prSet phldrT="[Testo]"/>
      <dgm:spPr/>
      <dgm:t>
        <a:bodyPr/>
        <a:lstStyle/>
        <a:p>
          <a:r>
            <a:rPr lang="it-IT" dirty="0" smtClean="0"/>
            <a:t>ANSIA</a:t>
          </a:r>
          <a:endParaRPr lang="it-IT" dirty="0"/>
        </a:p>
      </dgm:t>
    </dgm:pt>
    <dgm:pt modelId="{E23AAB20-5C28-4D65-B649-FC67D8377F01}" type="parTrans" cxnId="{630E836A-BFA5-46F4-9A21-225604BFB8CC}">
      <dgm:prSet/>
      <dgm:spPr/>
      <dgm:t>
        <a:bodyPr/>
        <a:lstStyle/>
        <a:p>
          <a:endParaRPr lang="it-IT" dirty="0"/>
        </a:p>
      </dgm:t>
    </dgm:pt>
    <dgm:pt modelId="{8E0D0B33-7A03-4796-87E5-F9A5106603EC}" type="sibTrans" cxnId="{630E836A-BFA5-46F4-9A21-225604BFB8CC}">
      <dgm:prSet/>
      <dgm:spPr/>
      <dgm:t>
        <a:bodyPr/>
        <a:lstStyle/>
        <a:p>
          <a:endParaRPr lang="it-IT"/>
        </a:p>
      </dgm:t>
    </dgm:pt>
    <dgm:pt modelId="{0F2D9A0B-D6BC-4824-8D7F-2F67752085EC}">
      <dgm:prSet phldrT="[Testo]"/>
      <dgm:spPr/>
      <dgm:t>
        <a:bodyPr/>
        <a:lstStyle/>
        <a:p>
          <a:r>
            <a:rPr lang="it-IT" dirty="0" smtClean="0"/>
            <a:t>STRESS</a:t>
          </a:r>
          <a:endParaRPr lang="it-IT" dirty="0"/>
        </a:p>
      </dgm:t>
    </dgm:pt>
    <dgm:pt modelId="{5869BA75-0051-402C-8778-5CEF61C48227}" type="parTrans" cxnId="{797F6296-24C5-4276-A766-3844A2E1304B}">
      <dgm:prSet/>
      <dgm:spPr/>
      <dgm:t>
        <a:bodyPr/>
        <a:lstStyle/>
        <a:p>
          <a:endParaRPr lang="it-IT" dirty="0"/>
        </a:p>
      </dgm:t>
    </dgm:pt>
    <dgm:pt modelId="{44474EAB-045B-4964-BD5B-52CAECF62BC2}" type="sibTrans" cxnId="{797F6296-24C5-4276-A766-3844A2E1304B}">
      <dgm:prSet/>
      <dgm:spPr/>
      <dgm:t>
        <a:bodyPr/>
        <a:lstStyle/>
        <a:p>
          <a:endParaRPr lang="it-IT"/>
        </a:p>
      </dgm:t>
    </dgm:pt>
    <dgm:pt modelId="{1FD6B432-57C2-4078-9038-F189D5DB733B}" type="pres">
      <dgm:prSet presAssocID="{B2C8DD78-43B4-4329-99EB-5452467809F0}" presName="cycle" presStyleCnt="0">
        <dgm:presLayoutVars>
          <dgm:chMax val="1"/>
          <dgm:dir/>
          <dgm:animLvl val="ctr"/>
          <dgm:resizeHandles val="exact"/>
        </dgm:presLayoutVars>
      </dgm:prSet>
      <dgm:spPr/>
      <dgm:t>
        <a:bodyPr/>
        <a:lstStyle/>
        <a:p>
          <a:endParaRPr lang="it-IT"/>
        </a:p>
      </dgm:t>
    </dgm:pt>
    <dgm:pt modelId="{C6E6A220-F148-4E2C-B23C-EAD251F595CA}" type="pres">
      <dgm:prSet presAssocID="{53D61CE1-3447-4B13-BE05-01D006769D79}" presName="centerShape" presStyleLbl="node0" presStyleIdx="0" presStyleCnt="1"/>
      <dgm:spPr/>
      <dgm:t>
        <a:bodyPr/>
        <a:lstStyle/>
        <a:p>
          <a:endParaRPr lang="it-IT"/>
        </a:p>
      </dgm:t>
    </dgm:pt>
    <dgm:pt modelId="{B4EF3E4F-45C4-4CF0-A1A6-0717150A968E}" type="pres">
      <dgm:prSet presAssocID="{5869BA75-0051-402C-8778-5CEF61C48227}" presName="Name9" presStyleLbl="parChTrans1D2" presStyleIdx="0" presStyleCnt="4"/>
      <dgm:spPr/>
      <dgm:t>
        <a:bodyPr/>
        <a:lstStyle/>
        <a:p>
          <a:endParaRPr lang="it-IT"/>
        </a:p>
      </dgm:t>
    </dgm:pt>
    <dgm:pt modelId="{B754C364-FA33-48EC-8C31-9A30DFA0FB79}" type="pres">
      <dgm:prSet presAssocID="{5869BA75-0051-402C-8778-5CEF61C48227}" presName="connTx" presStyleLbl="parChTrans1D2" presStyleIdx="0" presStyleCnt="4"/>
      <dgm:spPr/>
      <dgm:t>
        <a:bodyPr/>
        <a:lstStyle/>
        <a:p>
          <a:endParaRPr lang="it-IT"/>
        </a:p>
      </dgm:t>
    </dgm:pt>
    <dgm:pt modelId="{4483F9A7-A14F-48B1-831B-5FF3C63BFBE2}" type="pres">
      <dgm:prSet presAssocID="{0F2D9A0B-D6BC-4824-8D7F-2F67752085EC}" presName="node" presStyleLbl="node1" presStyleIdx="0" presStyleCnt="4" custScaleX="158450" custScaleY="119292" custRadScaleRad="119499" custRadScaleInc="-692">
        <dgm:presLayoutVars>
          <dgm:bulletEnabled val="1"/>
        </dgm:presLayoutVars>
      </dgm:prSet>
      <dgm:spPr/>
      <dgm:t>
        <a:bodyPr/>
        <a:lstStyle/>
        <a:p>
          <a:endParaRPr lang="it-IT"/>
        </a:p>
      </dgm:t>
    </dgm:pt>
    <dgm:pt modelId="{80358CF7-9CDF-4A8D-AA6F-AB26E8293689}" type="pres">
      <dgm:prSet presAssocID="{7693561A-B620-4CFF-B194-A7F6BC4EC703}" presName="Name9" presStyleLbl="parChTrans1D2" presStyleIdx="1" presStyleCnt="4"/>
      <dgm:spPr/>
      <dgm:t>
        <a:bodyPr/>
        <a:lstStyle/>
        <a:p>
          <a:endParaRPr lang="it-IT"/>
        </a:p>
      </dgm:t>
    </dgm:pt>
    <dgm:pt modelId="{5899F7D1-7FC0-483A-9152-5E523B24F4C2}" type="pres">
      <dgm:prSet presAssocID="{7693561A-B620-4CFF-B194-A7F6BC4EC703}" presName="connTx" presStyleLbl="parChTrans1D2" presStyleIdx="1" presStyleCnt="4"/>
      <dgm:spPr/>
      <dgm:t>
        <a:bodyPr/>
        <a:lstStyle/>
        <a:p>
          <a:endParaRPr lang="it-IT"/>
        </a:p>
      </dgm:t>
    </dgm:pt>
    <dgm:pt modelId="{7167D763-412D-4F22-93FA-0697FCA2A10F}" type="pres">
      <dgm:prSet presAssocID="{465C555D-BFAB-48F9-99BA-4D6AE0DF06B1}" presName="node" presStyleLbl="node1" presStyleIdx="1" presStyleCnt="4" custScaleX="158450" custScaleY="119292" custRadScaleRad="151997" custRadScaleInc="-544">
        <dgm:presLayoutVars>
          <dgm:bulletEnabled val="1"/>
        </dgm:presLayoutVars>
      </dgm:prSet>
      <dgm:spPr/>
      <dgm:t>
        <a:bodyPr/>
        <a:lstStyle/>
        <a:p>
          <a:endParaRPr lang="it-IT"/>
        </a:p>
      </dgm:t>
    </dgm:pt>
    <dgm:pt modelId="{8C0FDAE3-B6B6-4B35-A416-0673FEED8987}" type="pres">
      <dgm:prSet presAssocID="{2F1C737D-8198-47E5-B2E6-4B14774198B0}" presName="Name9" presStyleLbl="parChTrans1D2" presStyleIdx="2" presStyleCnt="4"/>
      <dgm:spPr/>
      <dgm:t>
        <a:bodyPr/>
        <a:lstStyle/>
        <a:p>
          <a:endParaRPr lang="it-IT"/>
        </a:p>
      </dgm:t>
    </dgm:pt>
    <dgm:pt modelId="{511A18B8-0EA2-4830-B665-587829444120}" type="pres">
      <dgm:prSet presAssocID="{2F1C737D-8198-47E5-B2E6-4B14774198B0}" presName="connTx" presStyleLbl="parChTrans1D2" presStyleIdx="2" presStyleCnt="4"/>
      <dgm:spPr/>
      <dgm:t>
        <a:bodyPr/>
        <a:lstStyle/>
        <a:p>
          <a:endParaRPr lang="it-IT"/>
        </a:p>
      </dgm:t>
    </dgm:pt>
    <dgm:pt modelId="{CA3E7266-4B04-4764-97FD-B251646188F9}" type="pres">
      <dgm:prSet presAssocID="{3ACF85A4-B204-434B-95DA-23EA01B494ED}" presName="node" presStyleLbl="node1" presStyleIdx="2" presStyleCnt="4" custScaleX="158450" custScaleY="119292" custRadScaleRad="151826" custRadScaleInc="-8">
        <dgm:presLayoutVars>
          <dgm:bulletEnabled val="1"/>
        </dgm:presLayoutVars>
      </dgm:prSet>
      <dgm:spPr/>
      <dgm:t>
        <a:bodyPr/>
        <a:lstStyle/>
        <a:p>
          <a:endParaRPr lang="it-IT"/>
        </a:p>
      </dgm:t>
    </dgm:pt>
    <dgm:pt modelId="{0EFB90F9-6A1A-4D6F-A858-D140112EB5AB}" type="pres">
      <dgm:prSet presAssocID="{E23AAB20-5C28-4D65-B649-FC67D8377F01}" presName="Name9" presStyleLbl="parChTrans1D2" presStyleIdx="3" presStyleCnt="4"/>
      <dgm:spPr/>
      <dgm:t>
        <a:bodyPr/>
        <a:lstStyle/>
        <a:p>
          <a:endParaRPr lang="it-IT"/>
        </a:p>
      </dgm:t>
    </dgm:pt>
    <dgm:pt modelId="{57C3EFDA-81F4-457B-B9F7-60E8E8779AC6}" type="pres">
      <dgm:prSet presAssocID="{E23AAB20-5C28-4D65-B649-FC67D8377F01}" presName="connTx" presStyleLbl="parChTrans1D2" presStyleIdx="3" presStyleCnt="4"/>
      <dgm:spPr/>
      <dgm:t>
        <a:bodyPr/>
        <a:lstStyle/>
        <a:p>
          <a:endParaRPr lang="it-IT"/>
        </a:p>
      </dgm:t>
    </dgm:pt>
    <dgm:pt modelId="{10B895ED-6D3C-413C-B460-033F334D6F72}" type="pres">
      <dgm:prSet presAssocID="{D88E08E9-4B5D-4130-BFC7-8BF7C2FD52D0}" presName="node" presStyleLbl="node1" presStyleIdx="3" presStyleCnt="4" custScaleX="158450" custScaleY="119292" custRadScaleRad="151997" custRadScaleInc="-544">
        <dgm:presLayoutVars>
          <dgm:bulletEnabled val="1"/>
        </dgm:presLayoutVars>
      </dgm:prSet>
      <dgm:spPr/>
      <dgm:t>
        <a:bodyPr/>
        <a:lstStyle/>
        <a:p>
          <a:endParaRPr lang="it-IT"/>
        </a:p>
      </dgm:t>
    </dgm:pt>
  </dgm:ptLst>
  <dgm:cxnLst>
    <dgm:cxn modelId="{B37800B3-C3D4-4FC0-BF64-A6316E7CBD75}" type="presOf" srcId="{53D61CE1-3447-4B13-BE05-01D006769D79}" destId="{C6E6A220-F148-4E2C-B23C-EAD251F595CA}" srcOrd="0" destOrd="0" presId="urn:microsoft.com/office/officeart/2005/8/layout/radial1"/>
    <dgm:cxn modelId="{323A12F8-8FF6-4D5C-AC65-5E315957B3C6}" type="presOf" srcId="{7693561A-B620-4CFF-B194-A7F6BC4EC703}" destId="{5899F7D1-7FC0-483A-9152-5E523B24F4C2}" srcOrd="1" destOrd="0" presId="urn:microsoft.com/office/officeart/2005/8/layout/radial1"/>
    <dgm:cxn modelId="{DD94D8BF-B505-47EF-B44F-B7B825E46836}" type="presOf" srcId="{B2C8DD78-43B4-4329-99EB-5452467809F0}" destId="{1FD6B432-57C2-4078-9038-F189D5DB733B}" srcOrd="0" destOrd="0" presId="urn:microsoft.com/office/officeart/2005/8/layout/radial1"/>
    <dgm:cxn modelId="{979EE483-71D1-468A-A80C-6F7F751C7A85}" srcId="{B2C8DD78-43B4-4329-99EB-5452467809F0}" destId="{53D61CE1-3447-4B13-BE05-01D006769D79}" srcOrd="0" destOrd="0" parTransId="{78A2774D-ADF9-4351-A9F3-BE85AC90AA9A}" sibTransId="{028AF8C2-472E-415E-8799-09A91A841678}"/>
    <dgm:cxn modelId="{AD85534C-2C8C-4FD6-995E-3165E065BA4F}" type="presOf" srcId="{E23AAB20-5C28-4D65-B649-FC67D8377F01}" destId="{57C3EFDA-81F4-457B-B9F7-60E8E8779AC6}" srcOrd="1" destOrd="0" presId="urn:microsoft.com/office/officeart/2005/8/layout/radial1"/>
    <dgm:cxn modelId="{797F6296-24C5-4276-A766-3844A2E1304B}" srcId="{53D61CE1-3447-4B13-BE05-01D006769D79}" destId="{0F2D9A0B-D6BC-4824-8D7F-2F67752085EC}" srcOrd="0" destOrd="0" parTransId="{5869BA75-0051-402C-8778-5CEF61C48227}" sibTransId="{44474EAB-045B-4964-BD5B-52CAECF62BC2}"/>
    <dgm:cxn modelId="{630E836A-BFA5-46F4-9A21-225604BFB8CC}" srcId="{53D61CE1-3447-4B13-BE05-01D006769D79}" destId="{D88E08E9-4B5D-4130-BFC7-8BF7C2FD52D0}" srcOrd="3" destOrd="0" parTransId="{E23AAB20-5C28-4D65-B649-FC67D8377F01}" sibTransId="{8E0D0B33-7A03-4796-87E5-F9A5106603EC}"/>
    <dgm:cxn modelId="{7946D285-260E-48CF-86D5-70FB74A3E2F6}" type="presOf" srcId="{D88E08E9-4B5D-4130-BFC7-8BF7C2FD52D0}" destId="{10B895ED-6D3C-413C-B460-033F334D6F72}" srcOrd="0" destOrd="0" presId="urn:microsoft.com/office/officeart/2005/8/layout/radial1"/>
    <dgm:cxn modelId="{151E0244-9C2F-44D7-A416-5D4571DBB615}" type="presOf" srcId="{465C555D-BFAB-48F9-99BA-4D6AE0DF06B1}" destId="{7167D763-412D-4F22-93FA-0697FCA2A10F}" srcOrd="0" destOrd="0" presId="urn:microsoft.com/office/officeart/2005/8/layout/radial1"/>
    <dgm:cxn modelId="{17CC1FDF-DF80-4F21-8304-BF9C7463DB12}" type="presOf" srcId="{E23AAB20-5C28-4D65-B649-FC67D8377F01}" destId="{0EFB90F9-6A1A-4D6F-A858-D140112EB5AB}" srcOrd="0" destOrd="0" presId="urn:microsoft.com/office/officeart/2005/8/layout/radial1"/>
    <dgm:cxn modelId="{63A30D0E-BA17-483E-9B34-3F158D8D6D33}" type="presOf" srcId="{3ACF85A4-B204-434B-95DA-23EA01B494ED}" destId="{CA3E7266-4B04-4764-97FD-B251646188F9}" srcOrd="0" destOrd="0" presId="urn:microsoft.com/office/officeart/2005/8/layout/radial1"/>
    <dgm:cxn modelId="{B09A2FB6-0FB1-4B96-849E-BD7655245BAA}" type="presOf" srcId="{2F1C737D-8198-47E5-B2E6-4B14774198B0}" destId="{511A18B8-0EA2-4830-B665-587829444120}" srcOrd="1" destOrd="0" presId="urn:microsoft.com/office/officeart/2005/8/layout/radial1"/>
    <dgm:cxn modelId="{11FD9A70-B66E-44CC-B70C-81052EC2481D}" srcId="{53D61CE1-3447-4B13-BE05-01D006769D79}" destId="{3ACF85A4-B204-434B-95DA-23EA01B494ED}" srcOrd="2" destOrd="0" parTransId="{2F1C737D-8198-47E5-B2E6-4B14774198B0}" sibTransId="{6E70559F-9E10-4FEC-99C5-5AAF3BB41BD8}"/>
    <dgm:cxn modelId="{B9798EC6-1BCC-43D6-9082-F627096117EF}" type="presOf" srcId="{5869BA75-0051-402C-8778-5CEF61C48227}" destId="{B4EF3E4F-45C4-4CF0-A1A6-0717150A968E}" srcOrd="0" destOrd="0" presId="urn:microsoft.com/office/officeart/2005/8/layout/radial1"/>
    <dgm:cxn modelId="{C7A1EF2D-3C56-4084-915A-B65472B4C53E}" srcId="{53D61CE1-3447-4B13-BE05-01D006769D79}" destId="{465C555D-BFAB-48F9-99BA-4D6AE0DF06B1}" srcOrd="1" destOrd="0" parTransId="{7693561A-B620-4CFF-B194-A7F6BC4EC703}" sibTransId="{1423AF78-2C57-457E-93D2-EF387E54B9BF}"/>
    <dgm:cxn modelId="{A15322F6-623D-4F38-879E-20BABC1D0D02}" type="presOf" srcId="{5869BA75-0051-402C-8778-5CEF61C48227}" destId="{B754C364-FA33-48EC-8C31-9A30DFA0FB79}" srcOrd="1" destOrd="0" presId="urn:microsoft.com/office/officeart/2005/8/layout/radial1"/>
    <dgm:cxn modelId="{F9AC21CD-8CC6-4C1E-99CA-79AD56C1D72C}" type="presOf" srcId="{0F2D9A0B-D6BC-4824-8D7F-2F67752085EC}" destId="{4483F9A7-A14F-48B1-831B-5FF3C63BFBE2}" srcOrd="0" destOrd="0" presId="urn:microsoft.com/office/officeart/2005/8/layout/radial1"/>
    <dgm:cxn modelId="{E68D35D9-FF8F-47D9-A8C1-2FECA1D9AC59}" type="presOf" srcId="{7693561A-B620-4CFF-B194-A7F6BC4EC703}" destId="{80358CF7-9CDF-4A8D-AA6F-AB26E8293689}" srcOrd="0" destOrd="0" presId="urn:microsoft.com/office/officeart/2005/8/layout/radial1"/>
    <dgm:cxn modelId="{28BC7031-E0FB-4A24-BBEC-0BD2D9386AEA}" type="presOf" srcId="{2F1C737D-8198-47E5-B2E6-4B14774198B0}" destId="{8C0FDAE3-B6B6-4B35-A416-0673FEED8987}" srcOrd="0" destOrd="0" presId="urn:microsoft.com/office/officeart/2005/8/layout/radial1"/>
    <dgm:cxn modelId="{CC920269-75A7-47EA-96D5-03DB56A11E92}" type="presParOf" srcId="{1FD6B432-57C2-4078-9038-F189D5DB733B}" destId="{C6E6A220-F148-4E2C-B23C-EAD251F595CA}" srcOrd="0" destOrd="0" presId="urn:microsoft.com/office/officeart/2005/8/layout/radial1"/>
    <dgm:cxn modelId="{AC2C7D8A-C543-4416-B732-65225AC8E57F}" type="presParOf" srcId="{1FD6B432-57C2-4078-9038-F189D5DB733B}" destId="{B4EF3E4F-45C4-4CF0-A1A6-0717150A968E}" srcOrd="1" destOrd="0" presId="urn:microsoft.com/office/officeart/2005/8/layout/radial1"/>
    <dgm:cxn modelId="{DADEDA64-EEF9-4BDC-8CA2-50056C2AF96A}" type="presParOf" srcId="{B4EF3E4F-45C4-4CF0-A1A6-0717150A968E}" destId="{B754C364-FA33-48EC-8C31-9A30DFA0FB79}" srcOrd="0" destOrd="0" presId="urn:microsoft.com/office/officeart/2005/8/layout/radial1"/>
    <dgm:cxn modelId="{6E4F2EB5-1AEA-478F-92C6-5990C4B3B227}" type="presParOf" srcId="{1FD6B432-57C2-4078-9038-F189D5DB733B}" destId="{4483F9A7-A14F-48B1-831B-5FF3C63BFBE2}" srcOrd="2" destOrd="0" presId="urn:microsoft.com/office/officeart/2005/8/layout/radial1"/>
    <dgm:cxn modelId="{55674DFC-F736-4809-8FA5-59F72CB3D622}" type="presParOf" srcId="{1FD6B432-57C2-4078-9038-F189D5DB733B}" destId="{80358CF7-9CDF-4A8D-AA6F-AB26E8293689}" srcOrd="3" destOrd="0" presId="urn:microsoft.com/office/officeart/2005/8/layout/radial1"/>
    <dgm:cxn modelId="{C85616E1-9E8A-4942-94C2-150D00205C58}" type="presParOf" srcId="{80358CF7-9CDF-4A8D-AA6F-AB26E8293689}" destId="{5899F7D1-7FC0-483A-9152-5E523B24F4C2}" srcOrd="0" destOrd="0" presId="urn:microsoft.com/office/officeart/2005/8/layout/radial1"/>
    <dgm:cxn modelId="{D09732ED-87D3-4EC2-AD9F-2B421E35D40B}" type="presParOf" srcId="{1FD6B432-57C2-4078-9038-F189D5DB733B}" destId="{7167D763-412D-4F22-93FA-0697FCA2A10F}" srcOrd="4" destOrd="0" presId="urn:microsoft.com/office/officeart/2005/8/layout/radial1"/>
    <dgm:cxn modelId="{3F805F9A-12F9-46EA-954D-1834E310FE62}" type="presParOf" srcId="{1FD6B432-57C2-4078-9038-F189D5DB733B}" destId="{8C0FDAE3-B6B6-4B35-A416-0673FEED8987}" srcOrd="5" destOrd="0" presId="urn:microsoft.com/office/officeart/2005/8/layout/radial1"/>
    <dgm:cxn modelId="{034C8FDC-C8F1-4F00-9BD6-ED2647584648}" type="presParOf" srcId="{8C0FDAE3-B6B6-4B35-A416-0673FEED8987}" destId="{511A18B8-0EA2-4830-B665-587829444120}" srcOrd="0" destOrd="0" presId="urn:microsoft.com/office/officeart/2005/8/layout/radial1"/>
    <dgm:cxn modelId="{0CF7C575-08C0-4015-8082-07448811F716}" type="presParOf" srcId="{1FD6B432-57C2-4078-9038-F189D5DB733B}" destId="{CA3E7266-4B04-4764-97FD-B251646188F9}" srcOrd="6" destOrd="0" presId="urn:microsoft.com/office/officeart/2005/8/layout/radial1"/>
    <dgm:cxn modelId="{6A6BD579-7300-4DC4-8B49-261B9DA32196}" type="presParOf" srcId="{1FD6B432-57C2-4078-9038-F189D5DB733B}" destId="{0EFB90F9-6A1A-4D6F-A858-D140112EB5AB}" srcOrd="7" destOrd="0" presId="urn:microsoft.com/office/officeart/2005/8/layout/radial1"/>
    <dgm:cxn modelId="{24B57C99-0C7B-4DA4-8769-4DA2D010C63C}" type="presParOf" srcId="{0EFB90F9-6A1A-4D6F-A858-D140112EB5AB}" destId="{57C3EFDA-81F4-457B-B9F7-60E8E8779AC6}" srcOrd="0" destOrd="0" presId="urn:microsoft.com/office/officeart/2005/8/layout/radial1"/>
    <dgm:cxn modelId="{861BF12B-630C-467A-B59F-DA765FDCA3F7}" type="presParOf" srcId="{1FD6B432-57C2-4078-9038-F189D5DB733B}" destId="{10B895ED-6D3C-413C-B460-033F334D6F72}"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423389-0E2E-497E-A8D0-FCEB676EB5B3}"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it-IT"/>
        </a:p>
      </dgm:t>
    </dgm:pt>
    <dgm:pt modelId="{A157DA87-6D0D-4FC3-92AD-24301D37B250}">
      <dgm:prSet phldrT="[Testo]"/>
      <dgm:spPr>
        <a:solidFill>
          <a:schemeClr val="accent6">
            <a:lumMod val="75000"/>
          </a:schemeClr>
        </a:solidFill>
      </dgm:spPr>
      <dgm:t>
        <a:bodyPr/>
        <a:lstStyle/>
        <a:p>
          <a:r>
            <a:rPr lang="it-IT" b="1" dirty="0" smtClean="0"/>
            <a:t>Piccolo Paziente</a:t>
          </a:r>
          <a:endParaRPr lang="it-IT" b="1" dirty="0"/>
        </a:p>
      </dgm:t>
    </dgm:pt>
    <dgm:pt modelId="{86607D08-0976-42BB-A8DC-2DEE25BF62F3}" type="parTrans" cxnId="{A37235E1-7680-4FD2-A54D-AED28E03097E}">
      <dgm:prSet/>
      <dgm:spPr/>
      <dgm:t>
        <a:bodyPr/>
        <a:lstStyle/>
        <a:p>
          <a:endParaRPr lang="it-IT"/>
        </a:p>
      </dgm:t>
    </dgm:pt>
    <dgm:pt modelId="{AC76E882-522C-41E1-A63E-D4D1B3B29288}" type="sibTrans" cxnId="{A37235E1-7680-4FD2-A54D-AED28E03097E}">
      <dgm:prSet/>
      <dgm:spPr/>
      <dgm:t>
        <a:bodyPr/>
        <a:lstStyle/>
        <a:p>
          <a:endParaRPr lang="it-IT"/>
        </a:p>
      </dgm:t>
    </dgm:pt>
    <dgm:pt modelId="{4609EEBC-D03C-4D22-A8E6-5E22995DF313}">
      <dgm:prSet phldrT="[Testo]"/>
      <dgm:spPr>
        <a:solidFill>
          <a:srgbClr val="0070C0"/>
        </a:solidFill>
      </dgm:spPr>
      <dgm:t>
        <a:bodyPr/>
        <a:lstStyle/>
        <a:p>
          <a:r>
            <a:rPr lang="it-IT" b="1" dirty="0" smtClean="0"/>
            <a:t>Staff medico, psicologico e infermieristico</a:t>
          </a:r>
          <a:endParaRPr lang="it-IT" b="1" dirty="0"/>
        </a:p>
      </dgm:t>
    </dgm:pt>
    <dgm:pt modelId="{D7FB304D-9F63-461A-BC04-C45649D8AD51}" type="parTrans" cxnId="{1EE1D9D7-E699-4F09-98F4-1127D1AA10EA}">
      <dgm:prSet/>
      <dgm:spPr/>
      <dgm:t>
        <a:bodyPr/>
        <a:lstStyle/>
        <a:p>
          <a:endParaRPr lang="it-IT"/>
        </a:p>
      </dgm:t>
    </dgm:pt>
    <dgm:pt modelId="{93DD53BE-D415-48A2-B346-5CDAA86F9F2C}" type="sibTrans" cxnId="{1EE1D9D7-E699-4F09-98F4-1127D1AA10EA}">
      <dgm:prSet/>
      <dgm:spPr/>
      <dgm:t>
        <a:bodyPr/>
        <a:lstStyle/>
        <a:p>
          <a:endParaRPr lang="it-IT"/>
        </a:p>
      </dgm:t>
    </dgm:pt>
    <dgm:pt modelId="{F5FCF824-40AD-4C65-9037-DEA2FDBCFD5E}">
      <dgm:prSet phldrT="[Testo]"/>
      <dgm:spPr>
        <a:solidFill>
          <a:srgbClr val="0070C0"/>
        </a:solidFill>
      </dgm:spPr>
      <dgm:t>
        <a:bodyPr/>
        <a:lstStyle/>
        <a:p>
          <a:r>
            <a:rPr lang="it-IT" b="1" dirty="0" smtClean="0"/>
            <a:t>VOLONTARI</a:t>
          </a:r>
          <a:endParaRPr lang="it-IT" b="1" dirty="0"/>
        </a:p>
      </dgm:t>
    </dgm:pt>
    <dgm:pt modelId="{89E29051-DC68-4FE7-8183-FF5814009015}" type="parTrans" cxnId="{6503BF20-2C39-404A-ABC0-BBFAA0ACA974}">
      <dgm:prSet/>
      <dgm:spPr/>
      <dgm:t>
        <a:bodyPr/>
        <a:lstStyle/>
        <a:p>
          <a:endParaRPr lang="it-IT"/>
        </a:p>
      </dgm:t>
    </dgm:pt>
    <dgm:pt modelId="{B04BFA63-805E-4AE9-B95E-D3D9621552F6}" type="sibTrans" cxnId="{6503BF20-2C39-404A-ABC0-BBFAA0ACA974}">
      <dgm:prSet/>
      <dgm:spPr/>
      <dgm:t>
        <a:bodyPr/>
        <a:lstStyle/>
        <a:p>
          <a:endParaRPr lang="it-IT"/>
        </a:p>
      </dgm:t>
    </dgm:pt>
    <dgm:pt modelId="{CF6EB508-CF24-4741-A2B5-469A9DB1E6D0}">
      <dgm:prSet phldrT="[Testo]"/>
      <dgm:spPr>
        <a:solidFill>
          <a:srgbClr val="0070C0"/>
        </a:solidFill>
      </dgm:spPr>
      <dgm:t>
        <a:bodyPr/>
        <a:lstStyle/>
        <a:p>
          <a:r>
            <a:rPr lang="it-IT" b="1" dirty="0" smtClean="0"/>
            <a:t>Molte altre figure intorno al bambino </a:t>
          </a:r>
          <a:endParaRPr lang="it-IT" b="1" dirty="0"/>
        </a:p>
      </dgm:t>
    </dgm:pt>
    <dgm:pt modelId="{CE0EDDE7-9C56-4CB1-B5BA-D04E1BA0DC26}" type="parTrans" cxnId="{9DC7BA4D-4D84-4CF1-9797-195390A722D3}">
      <dgm:prSet/>
      <dgm:spPr/>
      <dgm:t>
        <a:bodyPr/>
        <a:lstStyle/>
        <a:p>
          <a:endParaRPr lang="it-IT"/>
        </a:p>
      </dgm:t>
    </dgm:pt>
    <dgm:pt modelId="{5CD972B9-88C9-48C8-AF93-8FF4D0D06CFD}" type="sibTrans" cxnId="{9DC7BA4D-4D84-4CF1-9797-195390A722D3}">
      <dgm:prSet/>
      <dgm:spPr/>
      <dgm:t>
        <a:bodyPr/>
        <a:lstStyle/>
        <a:p>
          <a:endParaRPr lang="it-IT"/>
        </a:p>
      </dgm:t>
    </dgm:pt>
    <dgm:pt modelId="{C42F394D-CA2A-43E8-B314-C9CC0D7F1617}">
      <dgm:prSet phldrT="[Testo]"/>
      <dgm:spPr>
        <a:solidFill>
          <a:srgbClr val="0070C0"/>
        </a:solidFill>
      </dgm:spPr>
      <dgm:t>
        <a:bodyPr/>
        <a:lstStyle/>
        <a:p>
          <a:r>
            <a:rPr lang="it-IT" b="1" i="0" dirty="0" smtClean="0"/>
            <a:t>La famiglia del piccolo paziente</a:t>
          </a:r>
          <a:endParaRPr lang="it-IT" b="1" i="0" dirty="0"/>
        </a:p>
      </dgm:t>
    </dgm:pt>
    <dgm:pt modelId="{2BB42410-814C-4A0F-AD9A-B4B303FEDE78}" type="parTrans" cxnId="{0AC89B6C-D7A3-40DE-99DC-4E309A46BC12}">
      <dgm:prSet/>
      <dgm:spPr/>
      <dgm:t>
        <a:bodyPr/>
        <a:lstStyle/>
        <a:p>
          <a:endParaRPr lang="it-IT"/>
        </a:p>
      </dgm:t>
    </dgm:pt>
    <dgm:pt modelId="{64BFA25C-5387-4954-8044-BA68F9E6B9E0}" type="sibTrans" cxnId="{0AC89B6C-D7A3-40DE-99DC-4E309A46BC12}">
      <dgm:prSet/>
      <dgm:spPr/>
      <dgm:t>
        <a:bodyPr/>
        <a:lstStyle/>
        <a:p>
          <a:endParaRPr lang="it-IT"/>
        </a:p>
      </dgm:t>
    </dgm:pt>
    <dgm:pt modelId="{CC4B4F18-AF35-41B2-AF1C-479AFD3ACD59}" type="pres">
      <dgm:prSet presAssocID="{A1423389-0E2E-497E-A8D0-FCEB676EB5B3}" presName="cycle" presStyleCnt="0">
        <dgm:presLayoutVars>
          <dgm:chMax val="1"/>
          <dgm:dir/>
          <dgm:animLvl val="ctr"/>
          <dgm:resizeHandles val="exact"/>
        </dgm:presLayoutVars>
      </dgm:prSet>
      <dgm:spPr/>
      <dgm:t>
        <a:bodyPr/>
        <a:lstStyle/>
        <a:p>
          <a:endParaRPr lang="it-IT"/>
        </a:p>
      </dgm:t>
    </dgm:pt>
    <dgm:pt modelId="{E563942A-B404-4444-8AC7-CE738DE53BC1}" type="pres">
      <dgm:prSet presAssocID="{A157DA87-6D0D-4FC3-92AD-24301D37B250}" presName="centerShape" presStyleLbl="node0" presStyleIdx="0" presStyleCnt="1"/>
      <dgm:spPr/>
      <dgm:t>
        <a:bodyPr/>
        <a:lstStyle/>
        <a:p>
          <a:endParaRPr lang="it-IT"/>
        </a:p>
      </dgm:t>
    </dgm:pt>
    <dgm:pt modelId="{07F4357C-EED7-4FA5-8ECD-E2A392D772A9}" type="pres">
      <dgm:prSet presAssocID="{D7FB304D-9F63-461A-BC04-C45649D8AD51}" presName="Name9" presStyleLbl="parChTrans1D2" presStyleIdx="0" presStyleCnt="4"/>
      <dgm:spPr/>
      <dgm:t>
        <a:bodyPr/>
        <a:lstStyle/>
        <a:p>
          <a:endParaRPr lang="it-IT"/>
        </a:p>
      </dgm:t>
    </dgm:pt>
    <dgm:pt modelId="{8F33C766-260A-483D-8CE7-5B187F769422}" type="pres">
      <dgm:prSet presAssocID="{D7FB304D-9F63-461A-BC04-C45649D8AD51}" presName="connTx" presStyleLbl="parChTrans1D2" presStyleIdx="0" presStyleCnt="4"/>
      <dgm:spPr/>
      <dgm:t>
        <a:bodyPr/>
        <a:lstStyle/>
        <a:p>
          <a:endParaRPr lang="it-IT"/>
        </a:p>
      </dgm:t>
    </dgm:pt>
    <dgm:pt modelId="{580EBFCE-7995-468E-A14D-832A0CE67F10}" type="pres">
      <dgm:prSet presAssocID="{4609EEBC-D03C-4D22-A8E6-5E22995DF313}" presName="node" presStyleLbl="node1" presStyleIdx="0" presStyleCnt="4" custScaleX="142454" custRadScaleRad="101653" custRadScaleInc="2054">
        <dgm:presLayoutVars>
          <dgm:bulletEnabled val="1"/>
        </dgm:presLayoutVars>
      </dgm:prSet>
      <dgm:spPr/>
      <dgm:t>
        <a:bodyPr/>
        <a:lstStyle/>
        <a:p>
          <a:endParaRPr lang="it-IT"/>
        </a:p>
      </dgm:t>
    </dgm:pt>
    <dgm:pt modelId="{1D74F29E-4BE3-4EDB-932D-C2638B3321B3}" type="pres">
      <dgm:prSet presAssocID="{89E29051-DC68-4FE7-8183-FF5814009015}" presName="Name9" presStyleLbl="parChTrans1D2" presStyleIdx="1" presStyleCnt="4"/>
      <dgm:spPr/>
      <dgm:t>
        <a:bodyPr/>
        <a:lstStyle/>
        <a:p>
          <a:endParaRPr lang="it-IT"/>
        </a:p>
      </dgm:t>
    </dgm:pt>
    <dgm:pt modelId="{AE1D5088-A8ED-4A4A-9110-909705ABD440}" type="pres">
      <dgm:prSet presAssocID="{89E29051-DC68-4FE7-8183-FF5814009015}" presName="connTx" presStyleLbl="parChTrans1D2" presStyleIdx="1" presStyleCnt="4"/>
      <dgm:spPr/>
      <dgm:t>
        <a:bodyPr/>
        <a:lstStyle/>
        <a:p>
          <a:endParaRPr lang="it-IT"/>
        </a:p>
      </dgm:t>
    </dgm:pt>
    <dgm:pt modelId="{10A33E22-4722-49DD-B0B0-A86C16A7802A}" type="pres">
      <dgm:prSet presAssocID="{F5FCF824-40AD-4C65-9037-DEA2FDBCFD5E}" presName="node" presStyleLbl="node1" presStyleIdx="1" presStyleCnt="4" custScaleX="136210" custRadScaleRad="114354" custRadScaleInc="913">
        <dgm:presLayoutVars>
          <dgm:bulletEnabled val="1"/>
        </dgm:presLayoutVars>
      </dgm:prSet>
      <dgm:spPr/>
      <dgm:t>
        <a:bodyPr/>
        <a:lstStyle/>
        <a:p>
          <a:endParaRPr lang="it-IT"/>
        </a:p>
      </dgm:t>
    </dgm:pt>
    <dgm:pt modelId="{9700EB93-7EB2-4781-8598-755D9507AA70}" type="pres">
      <dgm:prSet presAssocID="{CE0EDDE7-9C56-4CB1-B5BA-D04E1BA0DC26}" presName="Name9" presStyleLbl="parChTrans1D2" presStyleIdx="2" presStyleCnt="4"/>
      <dgm:spPr/>
      <dgm:t>
        <a:bodyPr/>
        <a:lstStyle/>
        <a:p>
          <a:endParaRPr lang="it-IT"/>
        </a:p>
      </dgm:t>
    </dgm:pt>
    <dgm:pt modelId="{BFBA32D1-5A44-4632-8536-BC68D716FE5F}" type="pres">
      <dgm:prSet presAssocID="{CE0EDDE7-9C56-4CB1-B5BA-D04E1BA0DC26}" presName="connTx" presStyleLbl="parChTrans1D2" presStyleIdx="2" presStyleCnt="4"/>
      <dgm:spPr/>
      <dgm:t>
        <a:bodyPr/>
        <a:lstStyle/>
        <a:p>
          <a:endParaRPr lang="it-IT"/>
        </a:p>
      </dgm:t>
    </dgm:pt>
    <dgm:pt modelId="{2F2F78C0-ECE9-44ED-B8B1-FC7905657B44}" type="pres">
      <dgm:prSet presAssocID="{CF6EB508-CF24-4741-A2B5-469A9DB1E6D0}" presName="node" presStyleLbl="node1" presStyleIdx="2" presStyleCnt="4" custScaleX="160581">
        <dgm:presLayoutVars>
          <dgm:bulletEnabled val="1"/>
        </dgm:presLayoutVars>
      </dgm:prSet>
      <dgm:spPr/>
      <dgm:t>
        <a:bodyPr/>
        <a:lstStyle/>
        <a:p>
          <a:endParaRPr lang="it-IT"/>
        </a:p>
      </dgm:t>
    </dgm:pt>
    <dgm:pt modelId="{A14017DD-677F-4865-8D2E-E79001821D4A}" type="pres">
      <dgm:prSet presAssocID="{2BB42410-814C-4A0F-AD9A-B4B303FEDE78}" presName="Name9" presStyleLbl="parChTrans1D2" presStyleIdx="3" presStyleCnt="4"/>
      <dgm:spPr/>
      <dgm:t>
        <a:bodyPr/>
        <a:lstStyle/>
        <a:p>
          <a:endParaRPr lang="it-IT"/>
        </a:p>
      </dgm:t>
    </dgm:pt>
    <dgm:pt modelId="{2E59041D-A255-4D34-B285-72F9F3CDEDA8}" type="pres">
      <dgm:prSet presAssocID="{2BB42410-814C-4A0F-AD9A-B4B303FEDE78}" presName="connTx" presStyleLbl="parChTrans1D2" presStyleIdx="3" presStyleCnt="4"/>
      <dgm:spPr/>
      <dgm:t>
        <a:bodyPr/>
        <a:lstStyle/>
        <a:p>
          <a:endParaRPr lang="it-IT"/>
        </a:p>
      </dgm:t>
    </dgm:pt>
    <dgm:pt modelId="{854D94AC-B5CD-4287-88CC-1D2F8B397F23}" type="pres">
      <dgm:prSet presAssocID="{C42F394D-CA2A-43E8-B314-C9CC0D7F1617}" presName="node" presStyleLbl="node1" presStyleIdx="3" presStyleCnt="4" custScaleX="140265" custRadScaleRad="112711">
        <dgm:presLayoutVars>
          <dgm:bulletEnabled val="1"/>
        </dgm:presLayoutVars>
      </dgm:prSet>
      <dgm:spPr/>
      <dgm:t>
        <a:bodyPr/>
        <a:lstStyle/>
        <a:p>
          <a:endParaRPr lang="it-IT"/>
        </a:p>
      </dgm:t>
    </dgm:pt>
  </dgm:ptLst>
  <dgm:cxnLst>
    <dgm:cxn modelId="{64C98B9B-22A3-44AD-8C28-BC495105D088}" type="presOf" srcId="{D7FB304D-9F63-461A-BC04-C45649D8AD51}" destId="{07F4357C-EED7-4FA5-8ECD-E2A392D772A9}" srcOrd="0" destOrd="0" presId="urn:microsoft.com/office/officeart/2005/8/layout/radial1"/>
    <dgm:cxn modelId="{B6D84390-C133-4FF1-BDD9-D87B41FD6772}" type="presOf" srcId="{4609EEBC-D03C-4D22-A8E6-5E22995DF313}" destId="{580EBFCE-7995-468E-A14D-832A0CE67F10}" srcOrd="0" destOrd="0" presId="urn:microsoft.com/office/officeart/2005/8/layout/radial1"/>
    <dgm:cxn modelId="{07A85436-C645-4F4F-8CD1-F56264B8CBB8}" type="presOf" srcId="{A157DA87-6D0D-4FC3-92AD-24301D37B250}" destId="{E563942A-B404-4444-8AC7-CE738DE53BC1}" srcOrd="0" destOrd="0" presId="urn:microsoft.com/office/officeart/2005/8/layout/radial1"/>
    <dgm:cxn modelId="{C6BF19D8-5225-469F-8273-45DB856CEB19}" type="presOf" srcId="{CE0EDDE7-9C56-4CB1-B5BA-D04E1BA0DC26}" destId="{9700EB93-7EB2-4781-8598-755D9507AA70}" srcOrd="0" destOrd="0" presId="urn:microsoft.com/office/officeart/2005/8/layout/radial1"/>
    <dgm:cxn modelId="{4A5E53F4-3BD2-42CF-98B7-30B9D24918F2}" type="presOf" srcId="{F5FCF824-40AD-4C65-9037-DEA2FDBCFD5E}" destId="{10A33E22-4722-49DD-B0B0-A86C16A7802A}" srcOrd="0" destOrd="0" presId="urn:microsoft.com/office/officeart/2005/8/layout/radial1"/>
    <dgm:cxn modelId="{1EE1D9D7-E699-4F09-98F4-1127D1AA10EA}" srcId="{A157DA87-6D0D-4FC3-92AD-24301D37B250}" destId="{4609EEBC-D03C-4D22-A8E6-5E22995DF313}" srcOrd="0" destOrd="0" parTransId="{D7FB304D-9F63-461A-BC04-C45649D8AD51}" sibTransId="{93DD53BE-D415-48A2-B346-5CDAA86F9F2C}"/>
    <dgm:cxn modelId="{A37235E1-7680-4FD2-A54D-AED28E03097E}" srcId="{A1423389-0E2E-497E-A8D0-FCEB676EB5B3}" destId="{A157DA87-6D0D-4FC3-92AD-24301D37B250}" srcOrd="0" destOrd="0" parTransId="{86607D08-0976-42BB-A8DC-2DEE25BF62F3}" sibTransId="{AC76E882-522C-41E1-A63E-D4D1B3B29288}"/>
    <dgm:cxn modelId="{9DC7BA4D-4D84-4CF1-9797-195390A722D3}" srcId="{A157DA87-6D0D-4FC3-92AD-24301D37B250}" destId="{CF6EB508-CF24-4741-A2B5-469A9DB1E6D0}" srcOrd="2" destOrd="0" parTransId="{CE0EDDE7-9C56-4CB1-B5BA-D04E1BA0DC26}" sibTransId="{5CD972B9-88C9-48C8-AF93-8FF4D0D06CFD}"/>
    <dgm:cxn modelId="{6503BF20-2C39-404A-ABC0-BBFAA0ACA974}" srcId="{A157DA87-6D0D-4FC3-92AD-24301D37B250}" destId="{F5FCF824-40AD-4C65-9037-DEA2FDBCFD5E}" srcOrd="1" destOrd="0" parTransId="{89E29051-DC68-4FE7-8183-FF5814009015}" sibTransId="{B04BFA63-805E-4AE9-B95E-D3D9621552F6}"/>
    <dgm:cxn modelId="{5111DEB5-9826-438A-BC2D-713F59D62171}" type="presOf" srcId="{A1423389-0E2E-497E-A8D0-FCEB676EB5B3}" destId="{CC4B4F18-AF35-41B2-AF1C-479AFD3ACD59}" srcOrd="0" destOrd="0" presId="urn:microsoft.com/office/officeart/2005/8/layout/radial1"/>
    <dgm:cxn modelId="{8B95A7A8-8F09-4CFA-A150-FA449FD076C2}" type="presOf" srcId="{2BB42410-814C-4A0F-AD9A-B4B303FEDE78}" destId="{A14017DD-677F-4865-8D2E-E79001821D4A}" srcOrd="0" destOrd="0" presId="urn:microsoft.com/office/officeart/2005/8/layout/radial1"/>
    <dgm:cxn modelId="{C86B706E-A238-4F16-9CBB-ACCF5E0B634B}" type="presOf" srcId="{CE0EDDE7-9C56-4CB1-B5BA-D04E1BA0DC26}" destId="{BFBA32D1-5A44-4632-8536-BC68D716FE5F}" srcOrd="1" destOrd="0" presId="urn:microsoft.com/office/officeart/2005/8/layout/radial1"/>
    <dgm:cxn modelId="{D7B8BD99-FFDC-4048-8A73-B8186C849D38}" type="presOf" srcId="{CF6EB508-CF24-4741-A2B5-469A9DB1E6D0}" destId="{2F2F78C0-ECE9-44ED-B8B1-FC7905657B44}" srcOrd="0" destOrd="0" presId="urn:microsoft.com/office/officeart/2005/8/layout/radial1"/>
    <dgm:cxn modelId="{48FBDBF9-C05B-4F8D-B6F2-8F481C84A83B}" type="presOf" srcId="{2BB42410-814C-4A0F-AD9A-B4B303FEDE78}" destId="{2E59041D-A255-4D34-B285-72F9F3CDEDA8}" srcOrd="1" destOrd="0" presId="urn:microsoft.com/office/officeart/2005/8/layout/radial1"/>
    <dgm:cxn modelId="{0AC89B6C-D7A3-40DE-99DC-4E309A46BC12}" srcId="{A157DA87-6D0D-4FC3-92AD-24301D37B250}" destId="{C42F394D-CA2A-43E8-B314-C9CC0D7F1617}" srcOrd="3" destOrd="0" parTransId="{2BB42410-814C-4A0F-AD9A-B4B303FEDE78}" sibTransId="{64BFA25C-5387-4954-8044-BA68F9E6B9E0}"/>
    <dgm:cxn modelId="{7DBD6909-341E-407B-BA75-F39E68A732C7}" type="presOf" srcId="{89E29051-DC68-4FE7-8183-FF5814009015}" destId="{AE1D5088-A8ED-4A4A-9110-909705ABD440}" srcOrd="1" destOrd="0" presId="urn:microsoft.com/office/officeart/2005/8/layout/radial1"/>
    <dgm:cxn modelId="{8458DAA4-C98A-4F0D-A12B-E619EF61C8BA}" type="presOf" srcId="{89E29051-DC68-4FE7-8183-FF5814009015}" destId="{1D74F29E-4BE3-4EDB-932D-C2638B3321B3}" srcOrd="0" destOrd="0" presId="urn:microsoft.com/office/officeart/2005/8/layout/radial1"/>
    <dgm:cxn modelId="{16536AFB-AF7C-4587-ABAD-7A47E04500B5}" type="presOf" srcId="{D7FB304D-9F63-461A-BC04-C45649D8AD51}" destId="{8F33C766-260A-483D-8CE7-5B187F769422}" srcOrd="1" destOrd="0" presId="urn:microsoft.com/office/officeart/2005/8/layout/radial1"/>
    <dgm:cxn modelId="{F6A6F626-B61A-492A-BF5F-F783DE3F2D2E}" type="presOf" srcId="{C42F394D-CA2A-43E8-B314-C9CC0D7F1617}" destId="{854D94AC-B5CD-4287-88CC-1D2F8B397F23}" srcOrd="0" destOrd="0" presId="urn:microsoft.com/office/officeart/2005/8/layout/radial1"/>
    <dgm:cxn modelId="{49310A48-6BE9-487A-B51E-2E46C0AC22BA}" type="presParOf" srcId="{CC4B4F18-AF35-41B2-AF1C-479AFD3ACD59}" destId="{E563942A-B404-4444-8AC7-CE738DE53BC1}" srcOrd="0" destOrd="0" presId="urn:microsoft.com/office/officeart/2005/8/layout/radial1"/>
    <dgm:cxn modelId="{B1F211EC-EE4A-4E35-AC34-E57C49870D2C}" type="presParOf" srcId="{CC4B4F18-AF35-41B2-AF1C-479AFD3ACD59}" destId="{07F4357C-EED7-4FA5-8ECD-E2A392D772A9}" srcOrd="1" destOrd="0" presId="urn:microsoft.com/office/officeart/2005/8/layout/radial1"/>
    <dgm:cxn modelId="{99CD79C7-4380-4BEE-BA8D-D73F565B7261}" type="presParOf" srcId="{07F4357C-EED7-4FA5-8ECD-E2A392D772A9}" destId="{8F33C766-260A-483D-8CE7-5B187F769422}" srcOrd="0" destOrd="0" presId="urn:microsoft.com/office/officeart/2005/8/layout/radial1"/>
    <dgm:cxn modelId="{57109FFA-2297-4E67-83F5-6A094866C3D0}" type="presParOf" srcId="{CC4B4F18-AF35-41B2-AF1C-479AFD3ACD59}" destId="{580EBFCE-7995-468E-A14D-832A0CE67F10}" srcOrd="2" destOrd="0" presId="urn:microsoft.com/office/officeart/2005/8/layout/radial1"/>
    <dgm:cxn modelId="{2CDD4454-CC09-40FC-98DD-76218EA94ED3}" type="presParOf" srcId="{CC4B4F18-AF35-41B2-AF1C-479AFD3ACD59}" destId="{1D74F29E-4BE3-4EDB-932D-C2638B3321B3}" srcOrd="3" destOrd="0" presId="urn:microsoft.com/office/officeart/2005/8/layout/radial1"/>
    <dgm:cxn modelId="{AE6054D7-8884-4161-B07C-1F6047AA350E}" type="presParOf" srcId="{1D74F29E-4BE3-4EDB-932D-C2638B3321B3}" destId="{AE1D5088-A8ED-4A4A-9110-909705ABD440}" srcOrd="0" destOrd="0" presId="urn:microsoft.com/office/officeart/2005/8/layout/radial1"/>
    <dgm:cxn modelId="{553E5B2F-43BB-4EBC-BA97-230094F67E91}" type="presParOf" srcId="{CC4B4F18-AF35-41B2-AF1C-479AFD3ACD59}" destId="{10A33E22-4722-49DD-B0B0-A86C16A7802A}" srcOrd="4" destOrd="0" presId="urn:microsoft.com/office/officeart/2005/8/layout/radial1"/>
    <dgm:cxn modelId="{C192E5FF-EC4F-4334-B250-3013A04A6B66}" type="presParOf" srcId="{CC4B4F18-AF35-41B2-AF1C-479AFD3ACD59}" destId="{9700EB93-7EB2-4781-8598-755D9507AA70}" srcOrd="5" destOrd="0" presId="urn:microsoft.com/office/officeart/2005/8/layout/radial1"/>
    <dgm:cxn modelId="{1F5C44E7-55B7-41D0-9988-9F2887F38650}" type="presParOf" srcId="{9700EB93-7EB2-4781-8598-755D9507AA70}" destId="{BFBA32D1-5A44-4632-8536-BC68D716FE5F}" srcOrd="0" destOrd="0" presId="urn:microsoft.com/office/officeart/2005/8/layout/radial1"/>
    <dgm:cxn modelId="{42985966-D6AE-4595-A77F-FD4A188A452C}" type="presParOf" srcId="{CC4B4F18-AF35-41B2-AF1C-479AFD3ACD59}" destId="{2F2F78C0-ECE9-44ED-B8B1-FC7905657B44}" srcOrd="6" destOrd="0" presId="urn:microsoft.com/office/officeart/2005/8/layout/radial1"/>
    <dgm:cxn modelId="{4DE7EC5E-A56C-4B46-A546-B32C95238FF9}" type="presParOf" srcId="{CC4B4F18-AF35-41B2-AF1C-479AFD3ACD59}" destId="{A14017DD-677F-4865-8D2E-E79001821D4A}" srcOrd="7" destOrd="0" presId="urn:microsoft.com/office/officeart/2005/8/layout/radial1"/>
    <dgm:cxn modelId="{06BE6EBA-0434-4AD5-881C-1D94B18BE0C4}" type="presParOf" srcId="{A14017DD-677F-4865-8D2E-E79001821D4A}" destId="{2E59041D-A255-4D34-B285-72F9F3CDEDA8}" srcOrd="0" destOrd="0" presId="urn:microsoft.com/office/officeart/2005/8/layout/radial1"/>
    <dgm:cxn modelId="{5AB94237-DE24-485E-B12E-BEFCE37895AA}" type="presParOf" srcId="{CC4B4F18-AF35-41B2-AF1C-479AFD3ACD59}" destId="{854D94AC-B5CD-4287-88CC-1D2F8B397F23}"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E6A220-F148-4E2C-B23C-EAD251F595CA}">
      <dsp:nvSpPr>
        <dsp:cNvPr id="0" name=""/>
        <dsp:cNvSpPr/>
      </dsp:nvSpPr>
      <dsp:spPr>
        <a:xfrm>
          <a:off x="3309770" y="1787460"/>
          <a:ext cx="1358597" cy="13585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DOLORE</a:t>
          </a:r>
          <a:endParaRPr lang="it-IT" sz="1700" kern="1200" dirty="0"/>
        </a:p>
      </dsp:txBody>
      <dsp:txXfrm>
        <a:off x="3508732" y="1986422"/>
        <a:ext cx="960673" cy="960673"/>
      </dsp:txXfrm>
    </dsp:sp>
    <dsp:sp modelId="{B4EF3E4F-45C4-4CF0-A1A6-0717150A968E}">
      <dsp:nvSpPr>
        <dsp:cNvPr id="0" name=""/>
        <dsp:cNvSpPr/>
      </dsp:nvSpPr>
      <dsp:spPr>
        <a:xfrm rot="16177673">
          <a:off x="3844186" y="1632587"/>
          <a:ext cx="279128" cy="30652"/>
        </a:xfrm>
        <a:custGeom>
          <a:avLst/>
          <a:gdLst/>
          <a:ahLst/>
          <a:cxnLst/>
          <a:rect l="0" t="0" r="0" b="0"/>
          <a:pathLst>
            <a:path>
              <a:moveTo>
                <a:pt x="0" y="15326"/>
              </a:moveTo>
              <a:lnTo>
                <a:pt x="279128" y="15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dirty="0"/>
        </a:p>
      </dsp:txBody>
      <dsp:txXfrm rot="10800000">
        <a:off x="3976773" y="1640935"/>
        <a:ext cx="13956" cy="13956"/>
      </dsp:txXfrm>
    </dsp:sp>
    <dsp:sp modelId="{4483F9A7-A14F-48B1-831B-5FF3C63BFBE2}">
      <dsp:nvSpPr>
        <dsp:cNvPr id="0" name=""/>
        <dsp:cNvSpPr/>
      </dsp:nvSpPr>
      <dsp:spPr>
        <a:xfrm>
          <a:off x="2901233" y="-112335"/>
          <a:ext cx="2152697" cy="16206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STRESS</a:t>
          </a:r>
          <a:endParaRPr lang="it-IT" sz="1700" kern="1200" dirty="0"/>
        </a:p>
      </dsp:txBody>
      <dsp:txXfrm>
        <a:off x="3216488" y="125011"/>
        <a:ext cx="1522187" cy="1146005"/>
      </dsp:txXfrm>
    </dsp:sp>
    <dsp:sp modelId="{80358CF7-9CDF-4A8D-AA6F-AB26E8293689}">
      <dsp:nvSpPr>
        <dsp:cNvPr id="0" name=""/>
        <dsp:cNvSpPr/>
      </dsp:nvSpPr>
      <dsp:spPr>
        <a:xfrm rot="21585312">
          <a:off x="4668357" y="2446538"/>
          <a:ext cx="932801" cy="30652"/>
        </a:xfrm>
        <a:custGeom>
          <a:avLst/>
          <a:gdLst/>
          <a:ahLst/>
          <a:cxnLst/>
          <a:rect l="0" t="0" r="0" b="0"/>
          <a:pathLst>
            <a:path>
              <a:moveTo>
                <a:pt x="0" y="15326"/>
              </a:moveTo>
              <a:lnTo>
                <a:pt x="932801" y="15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dirty="0"/>
        </a:p>
      </dsp:txBody>
      <dsp:txXfrm>
        <a:off x="5111438" y="2438544"/>
        <a:ext cx="46640" cy="46640"/>
      </dsp:txXfrm>
    </dsp:sp>
    <dsp:sp modelId="{7167D763-412D-4F22-93FA-0697FCA2A10F}">
      <dsp:nvSpPr>
        <dsp:cNvPr id="0" name=""/>
        <dsp:cNvSpPr/>
      </dsp:nvSpPr>
      <dsp:spPr>
        <a:xfrm>
          <a:off x="5601137" y="1644924"/>
          <a:ext cx="2152697" cy="16206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PAURA</a:t>
          </a:r>
          <a:endParaRPr lang="it-IT" sz="1700" kern="1200" dirty="0"/>
        </a:p>
      </dsp:txBody>
      <dsp:txXfrm>
        <a:off x="5916392" y="1882270"/>
        <a:ext cx="1522187" cy="1146005"/>
      </dsp:txXfrm>
    </dsp:sp>
    <dsp:sp modelId="{8C0FDAE3-B6B6-4B35-A416-0673FEED8987}">
      <dsp:nvSpPr>
        <dsp:cNvPr id="0" name=""/>
        <dsp:cNvSpPr/>
      </dsp:nvSpPr>
      <dsp:spPr>
        <a:xfrm rot="5399672">
          <a:off x="3849598" y="3270281"/>
          <a:ext cx="279098" cy="30652"/>
        </a:xfrm>
        <a:custGeom>
          <a:avLst/>
          <a:gdLst/>
          <a:ahLst/>
          <a:cxnLst/>
          <a:rect l="0" t="0" r="0" b="0"/>
          <a:pathLst>
            <a:path>
              <a:moveTo>
                <a:pt x="0" y="15326"/>
              </a:moveTo>
              <a:lnTo>
                <a:pt x="279098" y="15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dirty="0"/>
        </a:p>
      </dsp:txBody>
      <dsp:txXfrm>
        <a:off x="3982170" y="3278630"/>
        <a:ext cx="13954" cy="13954"/>
      </dsp:txXfrm>
    </dsp:sp>
    <dsp:sp modelId="{CA3E7266-4B04-4764-97FD-B251646188F9}">
      <dsp:nvSpPr>
        <dsp:cNvPr id="0" name=""/>
        <dsp:cNvSpPr/>
      </dsp:nvSpPr>
      <dsp:spPr>
        <a:xfrm>
          <a:off x="2912889" y="3425157"/>
          <a:ext cx="2152697" cy="16206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DEPRESSIONE</a:t>
          </a:r>
          <a:endParaRPr lang="it-IT" sz="1700" kern="1200" dirty="0"/>
        </a:p>
      </dsp:txBody>
      <dsp:txXfrm>
        <a:off x="3228144" y="3662503"/>
        <a:ext cx="1522187" cy="1146005"/>
      </dsp:txXfrm>
    </dsp:sp>
    <dsp:sp modelId="{0EFB90F9-6A1A-4D6F-A858-D140112EB5AB}">
      <dsp:nvSpPr>
        <dsp:cNvPr id="0" name=""/>
        <dsp:cNvSpPr/>
      </dsp:nvSpPr>
      <dsp:spPr>
        <a:xfrm rot="10785312">
          <a:off x="2376979" y="2456328"/>
          <a:ext cx="932801" cy="30652"/>
        </a:xfrm>
        <a:custGeom>
          <a:avLst/>
          <a:gdLst/>
          <a:ahLst/>
          <a:cxnLst/>
          <a:rect l="0" t="0" r="0" b="0"/>
          <a:pathLst>
            <a:path>
              <a:moveTo>
                <a:pt x="0" y="15326"/>
              </a:moveTo>
              <a:lnTo>
                <a:pt x="932801" y="153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dirty="0"/>
        </a:p>
      </dsp:txBody>
      <dsp:txXfrm rot="10800000">
        <a:off x="2820060" y="2448334"/>
        <a:ext cx="46640" cy="46640"/>
      </dsp:txXfrm>
    </dsp:sp>
    <dsp:sp modelId="{10B895ED-6D3C-413C-B460-033F334D6F72}">
      <dsp:nvSpPr>
        <dsp:cNvPr id="0" name=""/>
        <dsp:cNvSpPr/>
      </dsp:nvSpPr>
      <dsp:spPr>
        <a:xfrm>
          <a:off x="224303" y="1667897"/>
          <a:ext cx="2152697" cy="16206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kern="1200" dirty="0" smtClean="0"/>
            <a:t>ANSIA</a:t>
          </a:r>
          <a:endParaRPr lang="it-IT" sz="1700" kern="1200" dirty="0"/>
        </a:p>
      </dsp:txBody>
      <dsp:txXfrm>
        <a:off x="539558" y="1905243"/>
        <a:ext cx="1522187" cy="11460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3942A-B404-4444-8AC7-CE738DE53BC1}">
      <dsp:nvSpPr>
        <dsp:cNvPr id="0" name=""/>
        <dsp:cNvSpPr/>
      </dsp:nvSpPr>
      <dsp:spPr>
        <a:xfrm>
          <a:off x="3305478" y="2302245"/>
          <a:ext cx="1768028" cy="1768028"/>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it-IT" sz="2300" b="1" kern="1200" dirty="0" smtClean="0"/>
            <a:t>Piccolo Paziente</a:t>
          </a:r>
          <a:endParaRPr lang="it-IT" sz="2300" b="1" kern="1200" dirty="0"/>
        </a:p>
      </dsp:txBody>
      <dsp:txXfrm>
        <a:off x="3564400" y="2561167"/>
        <a:ext cx="1250184" cy="1250184"/>
      </dsp:txXfrm>
    </dsp:sp>
    <dsp:sp modelId="{07F4357C-EED7-4FA5-8ECD-E2A392D772A9}">
      <dsp:nvSpPr>
        <dsp:cNvPr id="0" name=""/>
        <dsp:cNvSpPr/>
      </dsp:nvSpPr>
      <dsp:spPr>
        <a:xfrm rot="16256287">
          <a:off x="3941109" y="2016094"/>
          <a:ext cx="534465" cy="38144"/>
        </a:xfrm>
        <a:custGeom>
          <a:avLst/>
          <a:gdLst/>
          <a:ahLst/>
          <a:cxnLst/>
          <a:rect l="0" t="0" r="0" b="0"/>
          <a:pathLst>
            <a:path>
              <a:moveTo>
                <a:pt x="0" y="19072"/>
              </a:moveTo>
              <a:lnTo>
                <a:pt x="534465" y="19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194980" y="2021805"/>
        <a:ext cx="26723" cy="26723"/>
      </dsp:txXfrm>
    </dsp:sp>
    <dsp:sp modelId="{580EBFCE-7995-468E-A14D-832A0CE67F10}">
      <dsp:nvSpPr>
        <dsp:cNvPr id="0" name=""/>
        <dsp:cNvSpPr/>
      </dsp:nvSpPr>
      <dsp:spPr>
        <a:xfrm>
          <a:off x="2967877" y="0"/>
          <a:ext cx="2518627" cy="1768028"/>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it-IT" sz="1700" b="1" kern="1200" dirty="0" smtClean="0"/>
            <a:t>Staff medico, psicologico e infermieristico</a:t>
          </a:r>
          <a:endParaRPr lang="it-IT" sz="1700" b="1" kern="1200" dirty="0"/>
        </a:p>
      </dsp:txBody>
      <dsp:txXfrm>
        <a:off x="3336721" y="258922"/>
        <a:ext cx="1780939" cy="1250184"/>
      </dsp:txXfrm>
    </dsp:sp>
    <dsp:sp modelId="{1D74F29E-4BE3-4EDB-932D-C2638B3321B3}">
      <dsp:nvSpPr>
        <dsp:cNvPr id="0" name=""/>
        <dsp:cNvSpPr/>
      </dsp:nvSpPr>
      <dsp:spPr>
        <a:xfrm rot="24651">
          <a:off x="5073477" y="3175465"/>
          <a:ext cx="540867" cy="38144"/>
        </a:xfrm>
        <a:custGeom>
          <a:avLst/>
          <a:gdLst/>
          <a:ahLst/>
          <a:cxnLst/>
          <a:rect l="0" t="0" r="0" b="0"/>
          <a:pathLst>
            <a:path>
              <a:moveTo>
                <a:pt x="0" y="19072"/>
              </a:moveTo>
              <a:lnTo>
                <a:pt x="540867" y="19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330389" y="3181015"/>
        <a:ext cx="27043" cy="27043"/>
      </dsp:txXfrm>
    </dsp:sp>
    <dsp:sp modelId="{10A33E22-4722-49DD-B0B0-A86C16A7802A}">
      <dsp:nvSpPr>
        <dsp:cNvPr id="0" name=""/>
        <dsp:cNvSpPr/>
      </dsp:nvSpPr>
      <dsp:spPr>
        <a:xfrm>
          <a:off x="5614280" y="2321096"/>
          <a:ext cx="2408231" cy="1768028"/>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b="1" kern="1200" dirty="0" smtClean="0"/>
            <a:t>VOLONTARI</a:t>
          </a:r>
          <a:endParaRPr lang="it-IT" sz="1600" b="1" kern="1200" dirty="0"/>
        </a:p>
      </dsp:txBody>
      <dsp:txXfrm>
        <a:off x="5966957" y="2580018"/>
        <a:ext cx="1702877" cy="1250184"/>
      </dsp:txXfrm>
    </dsp:sp>
    <dsp:sp modelId="{9700EB93-7EB2-4781-8598-755D9507AA70}">
      <dsp:nvSpPr>
        <dsp:cNvPr id="0" name=""/>
        <dsp:cNvSpPr/>
      </dsp:nvSpPr>
      <dsp:spPr>
        <a:xfrm rot="5400000">
          <a:off x="3924019" y="4316675"/>
          <a:ext cx="530947" cy="38144"/>
        </a:xfrm>
        <a:custGeom>
          <a:avLst/>
          <a:gdLst/>
          <a:ahLst/>
          <a:cxnLst/>
          <a:rect l="0" t="0" r="0" b="0"/>
          <a:pathLst>
            <a:path>
              <a:moveTo>
                <a:pt x="0" y="19072"/>
              </a:moveTo>
              <a:lnTo>
                <a:pt x="530947" y="19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176219" y="4322473"/>
        <a:ext cx="26547" cy="26547"/>
      </dsp:txXfrm>
    </dsp:sp>
    <dsp:sp modelId="{2F2F78C0-ECE9-44ED-B8B1-FC7905657B44}">
      <dsp:nvSpPr>
        <dsp:cNvPr id="0" name=""/>
        <dsp:cNvSpPr/>
      </dsp:nvSpPr>
      <dsp:spPr>
        <a:xfrm>
          <a:off x="2769933" y="4601220"/>
          <a:ext cx="2839117" cy="1768028"/>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b="1" kern="1200" dirty="0" smtClean="0"/>
            <a:t>Molte altre figure intorno al bambino </a:t>
          </a:r>
          <a:endParaRPr lang="it-IT" sz="1600" b="1" kern="1200" dirty="0"/>
        </a:p>
      </dsp:txBody>
      <dsp:txXfrm>
        <a:off x="3185712" y="4860142"/>
        <a:ext cx="2007559" cy="1250184"/>
      </dsp:txXfrm>
    </dsp:sp>
    <dsp:sp modelId="{A14017DD-677F-4865-8D2E-E79001821D4A}">
      <dsp:nvSpPr>
        <dsp:cNvPr id="0" name=""/>
        <dsp:cNvSpPr/>
      </dsp:nvSpPr>
      <dsp:spPr>
        <a:xfrm rot="10800000">
          <a:off x="2838256" y="3167187"/>
          <a:ext cx="467221" cy="38144"/>
        </a:xfrm>
        <a:custGeom>
          <a:avLst/>
          <a:gdLst/>
          <a:ahLst/>
          <a:cxnLst/>
          <a:rect l="0" t="0" r="0" b="0"/>
          <a:pathLst>
            <a:path>
              <a:moveTo>
                <a:pt x="0" y="19072"/>
              </a:moveTo>
              <a:lnTo>
                <a:pt x="467221" y="19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0800000">
        <a:off x="3060187" y="3174578"/>
        <a:ext cx="23361" cy="23361"/>
      </dsp:txXfrm>
    </dsp:sp>
    <dsp:sp modelId="{854D94AC-B5CD-4287-88CC-1D2F8B397F23}">
      <dsp:nvSpPr>
        <dsp:cNvPr id="0" name=""/>
        <dsp:cNvSpPr/>
      </dsp:nvSpPr>
      <dsp:spPr>
        <a:xfrm>
          <a:off x="358331" y="2302245"/>
          <a:ext cx="2479925" cy="1768028"/>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b="1" i="0" kern="1200" dirty="0" smtClean="0"/>
            <a:t>La famiglia del piccolo paziente</a:t>
          </a:r>
          <a:endParaRPr lang="it-IT" sz="1600" b="1" i="0" kern="1200" dirty="0"/>
        </a:p>
      </dsp:txBody>
      <dsp:txXfrm>
        <a:off x="721508" y="2561167"/>
        <a:ext cx="1753571" cy="125018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19" name="Segnaposto piè di pagina 18"/>
          <p:cNvSpPr>
            <a:spLocks noGrp="1"/>
          </p:cNvSpPr>
          <p:nvPr>
            <p:ph type="ftr" sz="quarter" idx="11"/>
          </p:nvPr>
        </p:nvSpPr>
        <p:spPr/>
        <p:txBody>
          <a:bodyPr/>
          <a:lstStyle/>
          <a:p>
            <a:endParaRPr lang="it-IT" dirty="0"/>
          </a:p>
        </p:txBody>
      </p:sp>
      <p:sp>
        <p:nvSpPr>
          <p:cNvPr id="27" name="Segnaposto numero diapositiva 26"/>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914402"/>
            <a:ext cx="27432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609600" y="914402"/>
            <a:ext cx="80264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609600" y="704088"/>
            <a:ext cx="109728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09600" y="704088"/>
            <a:ext cx="109728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61EB059B-066F-417F-86CB-967828221856}"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Triangolo rettangolo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olo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8BAD2CFB-7F8A-4F67-8A01-73680876857F}" type="datetimeFigureOut">
              <a:rPr lang="it-IT" smtClean="0"/>
              <a:pPr/>
              <a:t>10/04/2018</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a:xfrm>
            <a:off x="10769600" y="6356351"/>
            <a:ext cx="812800" cy="365125"/>
          </a:xfrm>
        </p:spPr>
        <p:txBody>
          <a:bodyPr/>
          <a:lstStyle/>
          <a:p>
            <a:fld id="{61EB059B-066F-417F-86CB-967828221856}" type="slidenum">
              <a:rPr lang="it-IT" smtClean="0"/>
              <a:pPr/>
              <a:t>‹N›</a:t>
            </a:fld>
            <a:endParaRPr lang="it-IT" dirty="0"/>
          </a:p>
        </p:txBody>
      </p:sp>
      <p:sp>
        <p:nvSpPr>
          <p:cNvPr id="3" name="Segnaposto immagine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dirty="0" smtClean="0"/>
              <a:t>Fare clic sull'icona per inserire un'immagine</a:t>
            </a:r>
            <a:endParaRPr kumimoji="0" lang="en-US" dirty="0"/>
          </a:p>
        </p:txBody>
      </p:sp>
      <p:sp>
        <p:nvSpPr>
          <p:cNvPr id="10" name="Figura a mano libera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igura a mano libera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igura a mano libera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Segnaposto titolo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AD2CFB-7F8A-4F67-8A01-73680876857F}" type="datetimeFigureOut">
              <a:rPr lang="it-IT" smtClean="0"/>
              <a:pPr/>
              <a:t>10/04/2018</a:t>
            </a:fld>
            <a:endParaRPr lang="it-IT" dirty="0"/>
          </a:p>
        </p:txBody>
      </p:sp>
      <p:sp>
        <p:nvSpPr>
          <p:cNvPr id="22" name="Segnaposto piè di pagina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dirty="0"/>
          </a:p>
        </p:txBody>
      </p:sp>
      <p:sp>
        <p:nvSpPr>
          <p:cNvPr id="18" name="Segnaposto numero diapositiva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1EB059B-066F-417F-86CB-967828221856}" type="slidenum">
              <a:rPr lang="it-IT" smtClean="0"/>
              <a:pPr/>
              <a:t>‹N›</a:t>
            </a:fld>
            <a:endParaRPr lang="it-IT" dirty="0"/>
          </a:p>
        </p:txBody>
      </p:sp>
      <p:grpSp>
        <p:nvGrpSpPr>
          <p:cNvPr id="2" name="Gruppo 1"/>
          <p:cNvGrpSpPr/>
          <p:nvPr/>
        </p:nvGrpSpPr>
        <p:grpSpPr>
          <a:xfrm>
            <a:off x="-25356" y="202408"/>
            <a:ext cx="12240731"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smtClean="0"/>
              <a:t>LA MALATTIA ONCOLOGICA: LA FAMIGLIA e IL SUO CAMBIAMENTO </a:t>
            </a:r>
            <a:endParaRPr lang="it-IT" dirty="0"/>
          </a:p>
        </p:txBody>
      </p:sp>
      <p:sp>
        <p:nvSpPr>
          <p:cNvPr id="3" name="Sottotitolo 2"/>
          <p:cNvSpPr>
            <a:spLocks noGrp="1"/>
          </p:cNvSpPr>
          <p:nvPr>
            <p:ph type="subTitle" idx="1"/>
          </p:nvPr>
        </p:nvSpPr>
        <p:spPr/>
        <p:txBody>
          <a:bodyPr/>
          <a:lstStyle/>
          <a:p>
            <a:r>
              <a:rPr lang="it-IT" dirty="0" smtClean="0"/>
              <a:t>Valentina Settimelli</a:t>
            </a:r>
          </a:p>
          <a:p>
            <a:r>
              <a:rPr lang="it-IT" dirty="0" smtClean="0"/>
              <a:t>Psicologa Psicoterapeuta</a:t>
            </a:r>
            <a:endParaRPr lang="it-IT" dirty="0"/>
          </a:p>
        </p:txBody>
      </p:sp>
      <p:sp>
        <p:nvSpPr>
          <p:cNvPr id="4" name="Rettangolo con singolo angolo ritagliato 3"/>
          <p:cNvSpPr/>
          <p:nvPr/>
        </p:nvSpPr>
        <p:spPr>
          <a:xfrm>
            <a:off x="7045569" y="4958862"/>
            <a:ext cx="3622431" cy="1383323"/>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Seminario SIPR</a:t>
            </a:r>
          </a:p>
          <a:p>
            <a:pPr algn="ctr"/>
            <a:r>
              <a:rPr lang="it-IT" dirty="0" smtClean="0"/>
              <a:t>Pisa 5 maggio 2018</a:t>
            </a:r>
            <a:endParaRPr lang="it-IT" dirty="0"/>
          </a:p>
        </p:txBody>
      </p:sp>
    </p:spTree>
    <p:extLst>
      <p:ext uri="{BB962C8B-B14F-4D97-AF65-F5344CB8AC3E}">
        <p14:creationId xmlns:p14="http://schemas.microsoft.com/office/powerpoint/2010/main" val="3925894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761386"/>
            <a:ext cx="12191999" cy="5632311"/>
          </a:xfrm>
          <a:prstGeom prst="rect">
            <a:avLst/>
          </a:prstGeom>
        </p:spPr>
        <p:txBody>
          <a:bodyPr wrap="square">
            <a:spAutoFit/>
          </a:bodyPr>
          <a:lstStyle/>
          <a:p>
            <a:endParaRPr lang="it-IT" dirty="0" smtClean="0"/>
          </a:p>
          <a:p>
            <a:endParaRPr lang="it-IT" dirty="0"/>
          </a:p>
          <a:p>
            <a:r>
              <a:rPr lang="it-IT" sz="2400" b="1" dirty="0" smtClean="0">
                <a:effectLst>
                  <a:outerShdw blurRad="38100" dist="38100" dir="2700000" algn="tl">
                    <a:srgbClr val="000000">
                      <a:alpha val="43137"/>
                    </a:srgbClr>
                  </a:outerShdw>
                </a:effectLst>
                <a:latin typeface="Times New Roman" pitchFamily="18" charset="0"/>
                <a:cs typeface="Times New Roman" pitchFamily="18" charset="0"/>
              </a:rPr>
              <a:t>LA FAMIGLIA ATTRAVERSA </a:t>
            </a:r>
            <a:r>
              <a:rPr lang="it-IT" sz="2400" b="1" u="sng" dirty="0" smtClean="0">
                <a:effectLst>
                  <a:outerShdw blurRad="38100" dist="38100" dir="2700000" algn="tl">
                    <a:srgbClr val="000000">
                      <a:alpha val="43137"/>
                    </a:srgbClr>
                  </a:outerShdw>
                </a:effectLst>
                <a:latin typeface="Times New Roman" pitchFamily="18" charset="0"/>
                <a:cs typeface="Times New Roman" pitchFamily="18" charset="0"/>
              </a:rPr>
              <a:t>UN PROCESSO EMOTIVO </a:t>
            </a:r>
            <a:r>
              <a:rPr lang="it-IT" sz="2400" b="1" dirty="0" smtClean="0">
                <a:effectLst>
                  <a:outerShdw blurRad="38100" dist="38100" dir="2700000" algn="tl">
                    <a:srgbClr val="000000">
                      <a:alpha val="43137"/>
                    </a:srgbClr>
                  </a:outerShdw>
                </a:effectLst>
                <a:latin typeface="Times New Roman" pitchFamily="18" charset="0"/>
                <a:cs typeface="Times New Roman" pitchFamily="18" charset="0"/>
              </a:rPr>
              <a:t>ARTICOLATO IN  3  STADI:</a:t>
            </a:r>
          </a:p>
          <a:p>
            <a:endParaRPr lang="it-IT" b="1" dirty="0">
              <a:effectLst>
                <a:outerShdw blurRad="38100" dist="38100" dir="2700000" algn="tl">
                  <a:srgbClr val="000000">
                    <a:alpha val="43137"/>
                  </a:srgbClr>
                </a:outerShdw>
              </a:effectLst>
            </a:endParaRPr>
          </a:p>
          <a:p>
            <a:endParaRPr lang="it-IT" b="1" dirty="0" smtClean="0"/>
          </a:p>
          <a:p>
            <a:r>
              <a:rPr lang="it-IT" sz="2400" b="1" u="sng" dirty="0" smtClean="0">
                <a:solidFill>
                  <a:srgbClr val="FF0000"/>
                </a:solidFill>
                <a:effectLst>
                  <a:outerShdw blurRad="38100" dist="38100" dir="2700000" algn="tl">
                    <a:srgbClr val="000000">
                      <a:alpha val="43137"/>
                    </a:srgbClr>
                  </a:outerShdw>
                </a:effectLst>
              </a:rPr>
              <a:t>1 FASE: SCHOCK</a:t>
            </a:r>
            <a:r>
              <a:rPr lang="it-IT" sz="2400" dirty="0" smtClean="0"/>
              <a:t>         momento </a:t>
            </a:r>
            <a:r>
              <a:rPr lang="it-IT" sz="2400" dirty="0"/>
              <a:t>di </a:t>
            </a:r>
            <a:r>
              <a:rPr lang="it-IT" sz="2400" dirty="0" smtClean="0"/>
              <a:t>crisi, proietta </a:t>
            </a:r>
            <a:r>
              <a:rPr lang="it-IT" sz="2400" dirty="0"/>
              <a:t>la famiglia in uno stato di confusione e di </a:t>
            </a:r>
            <a:r>
              <a:rPr lang="it-IT" sz="2400" dirty="0" smtClean="0"/>
              <a:t>angoscia.</a:t>
            </a:r>
          </a:p>
          <a:p>
            <a:endParaRPr lang="it-IT" sz="2400" dirty="0" smtClean="0"/>
          </a:p>
          <a:p>
            <a:endParaRPr lang="it-IT" sz="2400" dirty="0" smtClean="0"/>
          </a:p>
          <a:p>
            <a:r>
              <a:rPr lang="it-IT" sz="2400" b="1" u="sng" dirty="0" smtClean="0">
                <a:solidFill>
                  <a:srgbClr val="0070C0"/>
                </a:solidFill>
                <a:effectLst>
                  <a:outerShdw blurRad="38100" dist="38100" dir="2700000" algn="tl">
                    <a:srgbClr val="000000">
                      <a:alpha val="43137"/>
                    </a:srgbClr>
                  </a:outerShdw>
                </a:effectLst>
              </a:rPr>
              <a:t>2 FASE: PERIODO DI NEGAZIONE</a:t>
            </a:r>
            <a:r>
              <a:rPr lang="it-IT" sz="2400" dirty="0" smtClean="0"/>
              <a:t>           si cerca </a:t>
            </a:r>
            <a:r>
              <a:rPr lang="it-IT" sz="2400" dirty="0"/>
              <a:t>di difendersi e di lottare contro la malattia, ignorandola o sottovalutandola. </a:t>
            </a:r>
            <a:endParaRPr lang="it-IT" sz="2400" dirty="0" smtClean="0"/>
          </a:p>
          <a:p>
            <a:endParaRPr lang="it-IT" sz="2400" dirty="0" smtClean="0"/>
          </a:p>
          <a:p>
            <a:endParaRPr lang="it-IT" sz="2400" dirty="0" smtClean="0"/>
          </a:p>
          <a:p>
            <a:r>
              <a:rPr lang="it-IT" sz="2400" b="1" u="sng" dirty="0" smtClean="0">
                <a:solidFill>
                  <a:srgbClr val="00B050"/>
                </a:solidFill>
                <a:effectLst>
                  <a:outerShdw blurRad="38100" dist="38100" dir="2700000" algn="tl">
                    <a:srgbClr val="000000">
                      <a:alpha val="43137"/>
                    </a:srgbClr>
                  </a:outerShdw>
                </a:effectLst>
              </a:rPr>
              <a:t>3 FASE: ADATTAMENTO </a:t>
            </a:r>
            <a:r>
              <a:rPr lang="it-IT" sz="2400" dirty="0" smtClean="0"/>
              <a:t>          il </a:t>
            </a:r>
            <a:r>
              <a:rPr lang="it-IT" sz="2400" dirty="0"/>
              <a:t>nucleo familiare comincia a elaborare e ad accettare la nuova </a:t>
            </a:r>
            <a:r>
              <a:rPr lang="it-IT" sz="2400" dirty="0" smtClean="0"/>
              <a:t>situazione.</a:t>
            </a:r>
          </a:p>
          <a:p>
            <a:endParaRPr lang="it-IT" sz="2400" dirty="0"/>
          </a:p>
        </p:txBody>
      </p:sp>
      <p:cxnSp>
        <p:nvCxnSpPr>
          <p:cNvPr id="5" name="Connettore 2 4"/>
          <p:cNvCxnSpPr/>
          <p:nvPr/>
        </p:nvCxnSpPr>
        <p:spPr>
          <a:xfrm flipV="1">
            <a:off x="2575832" y="2549726"/>
            <a:ext cx="341376" cy="121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5194524" y="3960907"/>
            <a:ext cx="36576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3768400" y="5440149"/>
            <a:ext cx="3413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54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 calcmode="lin" valueType="num">
                                      <p:cBhvr additive="base">
                                        <p:cTn id="1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anim calcmode="lin" valueType="num">
                                      <p:cBhvr additive="base">
                                        <p:cTn id="1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1067688"/>
            <a:ext cx="12109938" cy="5786199"/>
          </a:xfrm>
          <a:prstGeom prst="rect">
            <a:avLst/>
          </a:prstGeom>
        </p:spPr>
        <p:txBody>
          <a:bodyPr wrap="square">
            <a:spAutoFit/>
          </a:bodyPr>
          <a:lstStyle/>
          <a:p>
            <a:r>
              <a:rPr lang="it-IT" sz="2000" dirty="0" smtClean="0"/>
              <a:t>                                         </a:t>
            </a:r>
          </a:p>
          <a:p>
            <a:endParaRPr lang="it-IT" sz="2000" dirty="0"/>
          </a:p>
          <a:p>
            <a:endParaRPr lang="it-IT" sz="2000" dirty="0" smtClean="0"/>
          </a:p>
          <a:p>
            <a:endParaRPr lang="it-IT" sz="2000" dirty="0"/>
          </a:p>
          <a:p>
            <a:endParaRPr lang="it-IT" sz="2000" dirty="0" smtClean="0"/>
          </a:p>
          <a:p>
            <a:endParaRPr lang="it-IT" sz="2000" dirty="0" smtClean="0"/>
          </a:p>
          <a:p>
            <a:endParaRPr lang="it-IT" sz="2000" dirty="0" smtClean="0"/>
          </a:p>
          <a:p>
            <a:endParaRPr lang="it-IT" sz="2000" dirty="0" smtClean="0"/>
          </a:p>
          <a:p>
            <a:endParaRPr lang="it-IT" sz="2000" dirty="0" smtClean="0"/>
          </a:p>
          <a:p>
            <a:endParaRPr lang="it-IT" sz="2000" dirty="0" smtClean="0"/>
          </a:p>
          <a:p>
            <a:r>
              <a:rPr lang="it-IT" sz="2800" dirty="0" smtClean="0"/>
              <a:t>La </a:t>
            </a:r>
            <a:r>
              <a:rPr lang="it-IT" sz="2800" dirty="0"/>
              <a:t>famiglia contrasta l’impatto della diagnosi, mettendo in atto una serie di </a:t>
            </a:r>
            <a:r>
              <a:rPr lang="it-IT" sz="2800" b="1" dirty="0" smtClean="0">
                <a:effectLst>
                  <a:outerShdw blurRad="38100" dist="38100" dir="2700000" algn="tl">
                    <a:srgbClr val="000000">
                      <a:alpha val="43137"/>
                    </a:srgbClr>
                  </a:outerShdw>
                </a:effectLst>
              </a:rPr>
              <a:t>MECCANISMI DI DIFESA</a:t>
            </a:r>
            <a:r>
              <a:rPr lang="it-IT" sz="2800" dirty="0" smtClean="0"/>
              <a:t>, </a:t>
            </a:r>
            <a:r>
              <a:rPr lang="it-IT" sz="2800" dirty="0"/>
              <a:t>rimanendo ferma nella fase del ciclo di vita antecedente la scoperta della </a:t>
            </a:r>
            <a:r>
              <a:rPr lang="it-IT" sz="2800" dirty="0" smtClean="0"/>
              <a:t>malattia.</a:t>
            </a:r>
            <a:endParaRPr lang="it-IT" sz="2800" dirty="0"/>
          </a:p>
          <a:p>
            <a:endParaRPr lang="it-IT" sz="2800" b="1" dirty="0" smtClean="0"/>
          </a:p>
          <a:p>
            <a:endParaRPr lang="it-IT" sz="2000" b="1" dirty="0"/>
          </a:p>
          <a:p>
            <a:endParaRPr lang="it-IT" sz="2000" b="1" dirty="0" smtClean="0"/>
          </a:p>
          <a:p>
            <a:endParaRPr lang="it-IT"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2753" y="1640541"/>
            <a:ext cx="3697941" cy="1909483"/>
          </a:xfrm>
          <a:prstGeom prst="rect">
            <a:avLst/>
          </a:prstGeom>
        </p:spPr>
      </p:pic>
    </p:spTree>
    <p:extLst>
      <p:ext uri="{BB962C8B-B14F-4D97-AF65-F5344CB8AC3E}">
        <p14:creationId xmlns:p14="http://schemas.microsoft.com/office/powerpoint/2010/main" val="430818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5508" y="288346"/>
            <a:ext cx="11934092" cy="2923877"/>
          </a:xfrm>
          <a:prstGeom prst="rect">
            <a:avLst/>
          </a:prstGeom>
        </p:spPr>
        <p:txBody>
          <a:bodyPr wrap="square">
            <a:spAutoFit/>
          </a:bodyPr>
          <a:lstStyle/>
          <a:p>
            <a:endParaRPr lang="it-IT" dirty="0"/>
          </a:p>
          <a:p>
            <a:endParaRPr lang="it-IT" dirty="0">
              <a:latin typeface="Times New Roman" pitchFamily="18" charset="0"/>
              <a:cs typeface="Times New Roman" pitchFamily="18" charset="0"/>
            </a:endParaRPr>
          </a:p>
          <a:p>
            <a:endParaRPr lang="it-IT"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  </a:t>
            </a:r>
            <a:endParaRPr lang="it-IT" dirty="0">
              <a:latin typeface="Times New Roman" pitchFamily="18" charset="0"/>
              <a:cs typeface="Times New Roman" pitchFamily="18" charset="0"/>
            </a:endParaRPr>
          </a:p>
          <a:p>
            <a:r>
              <a:rPr lang="it-IT" sz="2800" b="1" dirty="0" smtClean="0">
                <a:latin typeface="Times New Roman" pitchFamily="18" charset="0"/>
                <a:cs typeface="Times New Roman" pitchFamily="18" charset="0"/>
              </a:rPr>
              <a:t>Alla </a:t>
            </a:r>
            <a:r>
              <a:rPr lang="it-IT" sz="2800" b="1" dirty="0">
                <a:latin typeface="Times New Roman" pitchFamily="18" charset="0"/>
                <a:cs typeface="Times New Roman" pitchFamily="18" charset="0"/>
              </a:rPr>
              <a:t>fine della </a:t>
            </a:r>
            <a:r>
              <a:rPr lang="it-IT" sz="2800" b="1" dirty="0" smtClean="0">
                <a:latin typeface="Times New Roman" pitchFamily="18" charset="0"/>
                <a:cs typeface="Times New Roman" pitchFamily="18" charset="0"/>
              </a:rPr>
              <a:t>terapia</a:t>
            </a:r>
            <a:r>
              <a:rPr lang="it-IT" sz="2800" dirty="0" smtClean="0">
                <a:latin typeface="Times New Roman" pitchFamily="18" charset="0"/>
                <a:cs typeface="Times New Roman" pitchFamily="18" charset="0"/>
              </a:rPr>
              <a:t>, </a:t>
            </a:r>
            <a:r>
              <a:rPr lang="it-IT" sz="2800" dirty="0">
                <a:latin typeface="Times New Roman" pitchFamily="18" charset="0"/>
                <a:cs typeface="Times New Roman" pitchFamily="18" charset="0"/>
              </a:rPr>
              <a:t>quando il tumore del bambino si trova in una fase di remissione, la </a:t>
            </a:r>
            <a:r>
              <a:rPr lang="it-IT" sz="2800" dirty="0" smtClean="0">
                <a:latin typeface="Times New Roman" pitchFamily="18" charset="0"/>
                <a:cs typeface="Times New Roman" pitchFamily="18" charset="0"/>
              </a:rPr>
              <a:t>famiglia riduce </a:t>
            </a:r>
            <a:r>
              <a:rPr lang="it-IT" sz="2800" dirty="0">
                <a:latin typeface="Times New Roman" pitchFamily="18" charset="0"/>
                <a:cs typeface="Times New Roman" pitchFamily="18" charset="0"/>
              </a:rPr>
              <a:t>i suoi meccanismi di difesa, anche se </a:t>
            </a:r>
            <a:r>
              <a:rPr lang="it-IT" sz="2800" dirty="0" smtClean="0">
                <a:latin typeface="Times New Roman" pitchFamily="18" charset="0"/>
                <a:cs typeface="Times New Roman" pitchFamily="18" charset="0"/>
              </a:rPr>
              <a:t>la </a:t>
            </a:r>
            <a:r>
              <a:rPr lang="it-IT" sz="2800" dirty="0">
                <a:latin typeface="Times New Roman" pitchFamily="18" charset="0"/>
                <a:cs typeface="Times New Roman" pitchFamily="18" charset="0"/>
              </a:rPr>
              <a:t>cessazione delle terapie crea un nuovo </a:t>
            </a:r>
            <a:r>
              <a:rPr lang="it-IT" sz="2800" dirty="0" smtClean="0">
                <a:latin typeface="Times New Roman" pitchFamily="18" charset="0"/>
                <a:cs typeface="Times New Roman" pitchFamily="18" charset="0"/>
              </a:rPr>
              <a:t>momento </a:t>
            </a:r>
            <a:r>
              <a:rPr lang="it-IT" sz="2800" dirty="0">
                <a:latin typeface="Times New Roman" pitchFamily="18" charset="0"/>
                <a:cs typeface="Times New Roman" pitchFamily="18" charset="0"/>
              </a:rPr>
              <a:t>di crisi </a:t>
            </a:r>
            <a:r>
              <a:rPr lang="it-IT" sz="2800" dirty="0" smtClean="0">
                <a:latin typeface="Times New Roman" pitchFamily="18" charset="0"/>
                <a:cs typeface="Times New Roman" pitchFamily="18" charset="0"/>
              </a:rPr>
              <a:t>per </a:t>
            </a:r>
            <a:r>
              <a:rPr lang="it-IT" sz="2800" dirty="0">
                <a:latin typeface="Times New Roman" pitchFamily="18" charset="0"/>
                <a:cs typeface="Times New Roman" pitchFamily="18" charset="0"/>
              </a:rPr>
              <a:t>l’intero sistema familiare, il quale deve riorganizzarsi riprendendo il suo normale ciclo di </a:t>
            </a:r>
            <a:r>
              <a:rPr lang="it-IT" sz="2800" dirty="0" smtClean="0">
                <a:latin typeface="Times New Roman" pitchFamily="18" charset="0"/>
                <a:cs typeface="Times New Roman" pitchFamily="18" charset="0"/>
              </a:rPr>
              <a:t>vita</a:t>
            </a:r>
            <a:r>
              <a:rPr lang="it-IT" sz="2400" dirty="0" smtClean="0">
                <a:latin typeface="Times New Roman" pitchFamily="18" charset="0"/>
                <a:cs typeface="Times New Roman" pitchFamily="18" charset="0"/>
              </a:rPr>
              <a:t>.</a:t>
            </a:r>
            <a:endParaRPr lang="it-IT" sz="2400" dirty="0">
              <a:latin typeface="Times New Roman" pitchFamily="18" charset="0"/>
              <a:cs typeface="Times New Roman" pitchFamily="18" charset="0"/>
            </a:endParaRPr>
          </a:p>
        </p:txBody>
      </p:sp>
      <p:pic>
        <p:nvPicPr>
          <p:cNvPr id="3" name="Immagin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9724" y="3445582"/>
            <a:ext cx="4288169" cy="2726618"/>
          </a:xfrm>
          <a:prstGeom prst="rect">
            <a:avLst/>
          </a:prstGeom>
        </p:spPr>
      </p:pic>
    </p:spTree>
    <p:extLst>
      <p:ext uri="{BB962C8B-B14F-4D97-AF65-F5344CB8AC3E}">
        <p14:creationId xmlns:p14="http://schemas.microsoft.com/office/powerpoint/2010/main" val="3220939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34462" y="0"/>
            <a:ext cx="11957538" cy="3354765"/>
          </a:xfrm>
          <a:prstGeom prst="rect">
            <a:avLst/>
          </a:prstGeom>
        </p:spPr>
        <p:txBody>
          <a:bodyPr wrap="square">
            <a:spAutoFit/>
          </a:bodyPr>
          <a:lstStyle/>
          <a:p>
            <a:r>
              <a:rPr lang="it-IT" sz="2000" b="1" dirty="0">
                <a:effectLst>
                  <a:outerShdw blurRad="38100" dist="38100" dir="2700000" algn="tl">
                    <a:srgbClr val="000000">
                      <a:alpha val="43137"/>
                    </a:srgbClr>
                  </a:outerShdw>
                </a:effectLst>
              </a:rPr>
              <a:t>	</a:t>
            </a:r>
            <a:endParaRPr lang="it-IT" sz="2000" b="1" dirty="0" smtClean="0">
              <a:effectLst>
                <a:outerShdw blurRad="38100" dist="38100" dir="2700000" algn="tl">
                  <a:srgbClr val="000000">
                    <a:alpha val="43137"/>
                  </a:srgbClr>
                </a:outerShdw>
              </a:effectLst>
            </a:endParaRPr>
          </a:p>
          <a:p>
            <a:endParaRPr lang="it-IT" sz="2000" dirty="0" smtClean="0"/>
          </a:p>
          <a:p>
            <a:endParaRPr lang="it-IT" sz="2000" dirty="0" smtClean="0"/>
          </a:p>
          <a:p>
            <a:endParaRPr lang="it-IT" sz="2000" b="1" u="sng" dirty="0">
              <a:effectLst>
                <a:outerShdw blurRad="38100" dist="38100" dir="2700000" algn="tl">
                  <a:srgbClr val="000000">
                    <a:alpha val="43137"/>
                  </a:srgbClr>
                </a:outerShdw>
              </a:effectLst>
            </a:endParaRPr>
          </a:p>
          <a:p>
            <a:endParaRPr lang="it-IT" sz="2000" dirty="0" smtClean="0"/>
          </a:p>
          <a:p>
            <a:r>
              <a:rPr lang="it-IT" sz="2800" b="1" dirty="0" smtClean="0">
                <a:effectLst>
                  <a:outerShdw blurRad="38100" dist="38100" dir="2700000" algn="tl">
                    <a:srgbClr val="000000">
                      <a:alpha val="43137"/>
                    </a:srgbClr>
                  </a:outerShdw>
                </a:effectLst>
              </a:rPr>
              <a:t>Il </a:t>
            </a:r>
            <a:r>
              <a:rPr lang="it-IT" sz="2800" b="1" i="1" dirty="0">
                <a:effectLst>
                  <a:outerShdw blurRad="38100" dist="38100" dir="2700000" algn="tl">
                    <a:srgbClr val="000000">
                      <a:alpha val="43137"/>
                    </a:srgbClr>
                  </a:outerShdw>
                </a:effectLst>
              </a:rPr>
              <a:t>processo di adattamento della famiglia </a:t>
            </a:r>
            <a:r>
              <a:rPr lang="it-IT" sz="2800" dirty="0"/>
              <a:t>sarà strettamente collegato al significato che la famiglia conferirà alla malattia e alla sua capacità di organizzare e mettere in atto in modo efficiente le proprie risorse personali, familiari e sociali (Di Leo, 2005). </a:t>
            </a:r>
          </a:p>
        </p:txBody>
      </p:sp>
      <p:pic>
        <p:nvPicPr>
          <p:cNvPr id="3" name="Immagine 2" descr="equilibrio.jpg"/>
          <p:cNvPicPr>
            <a:picLocks noChangeAspect="1"/>
          </p:cNvPicPr>
          <p:nvPr/>
        </p:nvPicPr>
        <p:blipFill>
          <a:blip r:embed="rId2"/>
          <a:stretch>
            <a:fillRect/>
          </a:stretch>
        </p:blipFill>
        <p:spPr>
          <a:xfrm>
            <a:off x="4020670" y="4329954"/>
            <a:ext cx="3375212" cy="2211524"/>
          </a:xfrm>
          <a:prstGeom prst="rect">
            <a:avLst/>
          </a:prstGeom>
        </p:spPr>
      </p:pic>
    </p:spTree>
    <p:extLst>
      <p:ext uri="{BB962C8B-B14F-4D97-AF65-F5344CB8AC3E}">
        <p14:creationId xmlns:p14="http://schemas.microsoft.com/office/powerpoint/2010/main" val="1127546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2069" y="970415"/>
            <a:ext cx="10011507" cy="1815882"/>
          </a:xfrm>
          <a:prstGeom prst="rect">
            <a:avLst/>
          </a:prstGeom>
        </p:spPr>
        <p:txBody>
          <a:bodyPr wrap="square">
            <a:spAutoFit/>
          </a:bodyPr>
          <a:lstStyle/>
          <a:p>
            <a:r>
              <a:rPr lang="it-IT" sz="2800" b="1" dirty="0">
                <a:solidFill>
                  <a:srgbClr val="0070C0"/>
                </a:solidFill>
              </a:rPr>
              <a:t>La famiglia adattata</a:t>
            </a:r>
            <a:r>
              <a:rPr lang="it-IT" sz="2800" b="1" dirty="0">
                <a:solidFill>
                  <a:srgbClr val="00B0F0"/>
                </a:solidFill>
              </a:rPr>
              <a:t> </a:t>
            </a:r>
            <a:r>
              <a:rPr lang="it-IT" sz="2800" dirty="0" smtClean="0"/>
              <a:t>può </a:t>
            </a:r>
            <a:r>
              <a:rPr lang="it-IT" sz="2800" dirty="0"/>
              <a:t>arrivare ad aumentare la sua </a:t>
            </a:r>
            <a:r>
              <a:rPr lang="it-IT" sz="2800" b="1" dirty="0">
                <a:solidFill>
                  <a:srgbClr val="0070C0"/>
                </a:solidFill>
              </a:rPr>
              <a:t>coesione interna</a:t>
            </a:r>
            <a:r>
              <a:rPr lang="it-IT" sz="2800" dirty="0"/>
              <a:t>, senza correre il rischio di mettere sullo sfondo le esigenze della coppia coniugale, dei fratelli sani o della famiglia nel suo </a:t>
            </a:r>
            <a:r>
              <a:rPr lang="it-IT" sz="2800" dirty="0" smtClean="0"/>
              <a:t>insieme.</a:t>
            </a:r>
            <a:endParaRPr lang="it-IT" sz="2800"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936" y="3832412"/>
            <a:ext cx="2717440" cy="2467651"/>
          </a:xfrm>
          <a:prstGeom prst="rect">
            <a:avLst/>
          </a:prstGeom>
        </p:spPr>
      </p:pic>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6635" y="3849057"/>
            <a:ext cx="2335408" cy="2533650"/>
          </a:xfrm>
          <a:prstGeom prst="rect">
            <a:avLst/>
          </a:prstGeom>
        </p:spPr>
      </p:pic>
    </p:spTree>
    <p:extLst>
      <p:ext uri="{BB962C8B-B14F-4D97-AF65-F5344CB8AC3E}">
        <p14:creationId xmlns:p14="http://schemas.microsoft.com/office/powerpoint/2010/main" val="2697205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23378" y="1269638"/>
            <a:ext cx="10632830" cy="4893647"/>
          </a:xfrm>
          <a:prstGeom prst="rect">
            <a:avLst/>
          </a:prstGeom>
        </p:spPr>
        <p:txBody>
          <a:bodyPr wrap="square">
            <a:spAutoFit/>
          </a:bodyPr>
          <a:lstStyle/>
          <a:p>
            <a:r>
              <a:rPr lang="it-IT" sz="2400" b="1" dirty="0" smtClean="0"/>
              <a:t>IL PROCESSO DI ADATTAMENTO</a:t>
            </a:r>
            <a:r>
              <a:rPr lang="it-IT" sz="2400" dirty="0" smtClean="0"/>
              <a:t> </a:t>
            </a:r>
            <a:r>
              <a:rPr lang="it-IT" sz="2400" dirty="0"/>
              <a:t> </a:t>
            </a:r>
            <a:r>
              <a:rPr lang="it-IT" sz="2400" dirty="0" smtClean="0"/>
              <a:t>                  </a:t>
            </a:r>
            <a:r>
              <a:rPr lang="it-IT" sz="2400" i="1" u="sng" dirty="0" smtClean="0"/>
              <a:t>insieme </a:t>
            </a:r>
            <a:r>
              <a:rPr lang="it-IT" sz="2400" i="1" u="sng" dirty="0"/>
              <a:t>di reazioni emotive, comportamentali e cognitive in grado di stabilire un nuovo </a:t>
            </a:r>
            <a:r>
              <a:rPr lang="it-IT" sz="2400" i="1" u="sng" dirty="0" smtClean="0"/>
              <a:t>equilibrio.</a:t>
            </a:r>
            <a:endParaRPr lang="it-IT" sz="2400" dirty="0"/>
          </a:p>
          <a:p>
            <a:endParaRPr lang="it-IT" sz="2400" dirty="0" smtClean="0"/>
          </a:p>
          <a:p>
            <a:endParaRPr lang="it-IT" sz="2400" dirty="0"/>
          </a:p>
          <a:p>
            <a:endParaRPr lang="it-IT" sz="2400" dirty="0" smtClean="0"/>
          </a:p>
          <a:p>
            <a:endParaRPr lang="it-IT" sz="2400" dirty="0"/>
          </a:p>
          <a:p>
            <a:endParaRPr lang="it-IT" sz="2400" dirty="0" smtClean="0"/>
          </a:p>
          <a:p>
            <a:endParaRPr lang="it-IT" sz="2400" dirty="0"/>
          </a:p>
          <a:p>
            <a:endParaRPr lang="it-IT" sz="2400" dirty="0" smtClean="0"/>
          </a:p>
          <a:p>
            <a:endParaRPr lang="it-IT" sz="2400" dirty="0"/>
          </a:p>
          <a:p>
            <a:endParaRPr lang="it-IT" sz="2400" dirty="0" smtClean="0"/>
          </a:p>
          <a:p>
            <a:r>
              <a:rPr lang="it-IT" sz="2400" dirty="0" smtClean="0">
                <a:effectLst>
                  <a:outerShdw blurRad="38100" dist="38100" dir="2700000" algn="tl">
                    <a:srgbClr val="000000">
                      <a:alpha val="43137"/>
                    </a:srgbClr>
                  </a:outerShdw>
                </a:effectLst>
              </a:rPr>
              <a:t>ESITO DEL PROCESSO        SOGGETTIVO e MEDIATO DA PRESENZA DI DIVERSI FATTORI</a:t>
            </a:r>
            <a:r>
              <a:rPr lang="it-IT" sz="2400" dirty="0" smtClean="0"/>
              <a:t>          individuali</a:t>
            </a:r>
            <a:r>
              <a:rPr lang="it-IT" sz="2400" dirty="0"/>
              <a:t>, familiari e </a:t>
            </a:r>
            <a:r>
              <a:rPr lang="it-IT" sz="2400" dirty="0" smtClean="0"/>
              <a:t>sociali.</a:t>
            </a:r>
            <a:endParaRPr lang="it-IT" sz="2400" dirty="0"/>
          </a:p>
        </p:txBody>
      </p:sp>
      <p:sp>
        <p:nvSpPr>
          <p:cNvPr id="3" name="Freccia a destra 2"/>
          <p:cNvSpPr/>
          <p:nvPr/>
        </p:nvSpPr>
        <p:spPr>
          <a:xfrm>
            <a:off x="6015651" y="1441277"/>
            <a:ext cx="726831" cy="1758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6" name="Connettore 2 5"/>
          <p:cNvCxnSpPr/>
          <p:nvPr/>
        </p:nvCxnSpPr>
        <p:spPr>
          <a:xfrm flipV="1">
            <a:off x="3499724" y="5889812"/>
            <a:ext cx="359582" cy="201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flipV="1">
            <a:off x="3991494" y="5521036"/>
            <a:ext cx="296488" cy="5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9306" y="2696553"/>
            <a:ext cx="3842756" cy="2039815"/>
          </a:xfrm>
          <a:prstGeom prst="rect">
            <a:avLst/>
          </a:prstGeom>
        </p:spPr>
      </p:pic>
    </p:spTree>
    <p:extLst>
      <p:ext uri="{BB962C8B-B14F-4D97-AF65-F5344CB8AC3E}">
        <p14:creationId xmlns:p14="http://schemas.microsoft.com/office/powerpoint/2010/main" val="4081027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0674" y="1208544"/>
            <a:ext cx="11078308" cy="5478423"/>
          </a:xfrm>
          <a:prstGeom prst="rect">
            <a:avLst/>
          </a:prstGeom>
        </p:spPr>
        <p:txBody>
          <a:bodyPr wrap="square">
            <a:spAutoFit/>
          </a:bodyPr>
          <a:lstStyle/>
          <a:p>
            <a:r>
              <a:rPr lang="it-IT" sz="2400" b="1" dirty="0" smtClean="0"/>
              <a:t>FATTORI DI PROTEZIONE </a:t>
            </a:r>
            <a:r>
              <a:rPr lang="it-IT" sz="2000" dirty="0" smtClean="0"/>
              <a:t>«</a:t>
            </a:r>
            <a:r>
              <a:rPr lang="it-IT" sz="2400" dirty="0" smtClean="0"/>
              <a:t>caratteristiche </a:t>
            </a:r>
            <a:r>
              <a:rPr lang="it-IT" sz="2400" dirty="0"/>
              <a:t>individuali o condizioni ambientali che incrementano le probabilità e le capacità della persona di adattamento e di mantenere-aumentare uno stato di benessere</a:t>
            </a:r>
            <a:r>
              <a:rPr lang="it-IT" sz="2400" dirty="0" smtClean="0"/>
              <a:t>»(</a:t>
            </a:r>
            <a:r>
              <a:rPr lang="it-IT" sz="2400" dirty="0" smtClean="0">
                <a:cs typeface="Times New Roman" panose="02020603050405020304" pitchFamily="18" charset="0"/>
              </a:rPr>
              <a:t>Dallago,L., Santinello,M., Vieno,A.,2009).</a:t>
            </a:r>
          </a:p>
          <a:p>
            <a:endParaRPr lang="it-IT" sz="2000" dirty="0"/>
          </a:p>
          <a:p>
            <a:endParaRPr lang="it-IT" dirty="0" smtClean="0"/>
          </a:p>
          <a:p>
            <a:endParaRPr lang="it-IT" dirty="0" smtClean="0"/>
          </a:p>
          <a:p>
            <a:endParaRPr lang="it-IT" dirty="0"/>
          </a:p>
          <a:p>
            <a:r>
              <a:rPr lang="it-IT" dirty="0" smtClean="0">
                <a:effectLst>
                  <a:outerShdw blurRad="38100" dist="38100" dir="2700000" algn="tl">
                    <a:srgbClr val="000000">
                      <a:alpha val="43137"/>
                    </a:srgbClr>
                  </a:outerShdw>
                </a:effectLst>
              </a:rPr>
              <a:t>     </a:t>
            </a:r>
            <a:r>
              <a:rPr lang="it-IT" sz="2400" dirty="0" smtClean="0">
                <a:effectLst>
                  <a:outerShdw blurRad="38100" dist="38100" dir="2700000" algn="tl">
                    <a:srgbClr val="000000">
                      <a:alpha val="43137"/>
                    </a:srgbClr>
                  </a:outerShdw>
                </a:effectLst>
              </a:rPr>
              <a:t>ALCUNI FATTORI DI PROTEZIONE: </a:t>
            </a:r>
          </a:p>
          <a:p>
            <a:endParaRPr lang="it-IT" dirty="0"/>
          </a:p>
          <a:p>
            <a:r>
              <a:rPr lang="it-IT" sz="2000" dirty="0" smtClean="0"/>
              <a:t>-   </a:t>
            </a:r>
            <a:r>
              <a:rPr lang="it-IT" sz="2400" dirty="0" smtClean="0"/>
              <a:t>La resilienza individuale e familiare</a:t>
            </a:r>
          </a:p>
          <a:p>
            <a:pPr marL="285750" indent="-285750">
              <a:buFontTx/>
              <a:buChar char="-"/>
            </a:pPr>
            <a:r>
              <a:rPr lang="it-IT" sz="2400" dirty="0" smtClean="0"/>
              <a:t>Il sostegno reciproco nella cogenitorialità</a:t>
            </a:r>
          </a:p>
          <a:p>
            <a:pPr marL="285750" indent="-285750">
              <a:buFontTx/>
              <a:buChar char="-"/>
            </a:pPr>
            <a:r>
              <a:rPr lang="it-IT" sz="2400" dirty="0" smtClean="0"/>
              <a:t>L’adeguatezza delle cure genitoriali</a:t>
            </a:r>
          </a:p>
          <a:p>
            <a:pPr marL="285750" indent="-285750">
              <a:buFontTx/>
              <a:buChar char="-"/>
            </a:pPr>
            <a:r>
              <a:rPr lang="it-IT" sz="2400" dirty="0" smtClean="0"/>
              <a:t>Il coinvolgimento dei fratelli sani</a:t>
            </a:r>
          </a:p>
          <a:p>
            <a:pPr marL="285750" indent="-285750">
              <a:buFontTx/>
              <a:buChar char="-"/>
            </a:pPr>
            <a:r>
              <a:rPr lang="it-IT" sz="2400" dirty="0" smtClean="0"/>
              <a:t>La rete di supporto e la familiarità dell’ospedale</a:t>
            </a:r>
          </a:p>
          <a:p>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3488" y="3765176"/>
            <a:ext cx="3991018" cy="2447363"/>
          </a:xfrm>
          <a:prstGeom prst="rect">
            <a:avLst/>
          </a:prstGeom>
        </p:spPr>
      </p:pic>
    </p:spTree>
    <p:extLst>
      <p:ext uri="{BB962C8B-B14F-4D97-AF65-F5344CB8AC3E}">
        <p14:creationId xmlns:p14="http://schemas.microsoft.com/office/powerpoint/2010/main" val="1488447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8615" y="247630"/>
            <a:ext cx="12133385" cy="8279190"/>
          </a:xfrm>
          <a:prstGeom prst="rect">
            <a:avLst/>
          </a:prstGeom>
        </p:spPr>
        <p:txBody>
          <a:bodyPr wrap="square">
            <a:spAutoFit/>
          </a:bodyPr>
          <a:lstStyle/>
          <a:p>
            <a:pPr fontAlgn="t"/>
            <a:r>
              <a:rPr lang="it-IT" b="1" dirty="0" smtClean="0">
                <a:effectLst>
                  <a:outerShdw blurRad="38100" dist="38100" dir="2700000" algn="tl">
                    <a:srgbClr val="000000">
                      <a:alpha val="43137"/>
                    </a:srgbClr>
                  </a:outerShdw>
                </a:effectLst>
                <a:latin typeface="Times New Roman" pitchFamily="18" charset="0"/>
                <a:cs typeface="Times New Roman" pitchFamily="18" charset="0"/>
              </a:rPr>
              <a:t>                                 </a:t>
            </a:r>
          </a:p>
          <a:p>
            <a:pPr fontAlgn="t"/>
            <a:endParaRPr lang="it-IT" b="1" dirty="0" smtClean="0">
              <a:effectLst>
                <a:outerShdw blurRad="38100" dist="38100" dir="2700000" algn="tl">
                  <a:srgbClr val="000000">
                    <a:alpha val="43137"/>
                  </a:srgbClr>
                </a:outerShdw>
              </a:effectLst>
              <a:latin typeface="Times New Roman" pitchFamily="18" charset="0"/>
              <a:cs typeface="Times New Roman" pitchFamily="18" charset="0"/>
            </a:endParaRPr>
          </a:p>
          <a:p>
            <a:pPr fontAlgn="t"/>
            <a:r>
              <a:rPr lang="it-IT" sz="2400" b="1" dirty="0" smtClean="0">
                <a:effectLst>
                  <a:outerShdw blurRad="38100" dist="38100" dir="2700000" algn="tl">
                    <a:srgbClr val="000000">
                      <a:alpha val="43137"/>
                    </a:srgbClr>
                  </a:outerShdw>
                </a:effectLst>
                <a:latin typeface="Times New Roman" pitchFamily="18" charset="0"/>
                <a:cs typeface="Times New Roman" pitchFamily="18" charset="0"/>
              </a:rPr>
              <a:t>                      GLI INTERVENTI A FINALIT</a:t>
            </a:r>
            <a:r>
              <a:rPr lang="it-IT" sz="2400" b="1" cap="all" dirty="0" smtClean="0">
                <a:effectLst>
                  <a:outerShdw blurRad="38100" dist="38100" dir="2700000" algn="tl">
                    <a:srgbClr val="000000">
                      <a:alpha val="43137"/>
                    </a:srgbClr>
                  </a:outerShdw>
                </a:effectLst>
                <a:latin typeface="Times New Roman" pitchFamily="18" charset="0"/>
                <a:cs typeface="Times New Roman" pitchFamily="18" charset="0"/>
              </a:rPr>
              <a:t>à</a:t>
            </a:r>
            <a:r>
              <a:rPr lang="it-IT" sz="2400" b="1" dirty="0" smtClean="0">
                <a:effectLst>
                  <a:outerShdw blurRad="38100" dist="38100" dir="2700000" algn="tl">
                    <a:srgbClr val="000000">
                      <a:alpha val="43137"/>
                    </a:srgbClr>
                  </a:outerShdw>
                </a:effectLst>
                <a:latin typeface="Times New Roman" pitchFamily="18" charset="0"/>
                <a:cs typeface="Times New Roman" pitchFamily="18" charset="0"/>
              </a:rPr>
              <a:t> SUPPORTIVA E TERAPEUTICA</a:t>
            </a:r>
            <a:endParaRPr lang="it-IT" sz="2400" b="1"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endParaRPr>
          </a:p>
          <a:p>
            <a:pPr fontAlgn="t"/>
            <a:endParaRPr lang="it-IT" dirty="0" smtClean="0">
              <a:solidFill>
                <a:srgbClr val="000000"/>
              </a:solidFill>
              <a:latin typeface="Libre Franklin"/>
            </a:endParaRPr>
          </a:p>
          <a:p>
            <a:pPr fontAlgn="t"/>
            <a:endParaRPr lang="it-IT" dirty="0" smtClean="0">
              <a:solidFill>
                <a:srgbClr val="000000"/>
              </a:solidFill>
              <a:latin typeface="Libre Franklin"/>
            </a:endParaRPr>
          </a:p>
          <a:p>
            <a:pPr fontAlgn="t">
              <a:lnSpc>
                <a:spcPct val="150000"/>
              </a:lnSpc>
            </a:pPr>
            <a:r>
              <a:rPr lang="it-IT" b="1" dirty="0" smtClean="0">
                <a:solidFill>
                  <a:srgbClr val="000000"/>
                </a:solidFill>
                <a:latin typeface="Libre Franklin"/>
              </a:rPr>
              <a:t>– </a:t>
            </a:r>
            <a:r>
              <a:rPr lang="it-IT" sz="2400" b="1" dirty="0" smtClean="0">
                <a:solidFill>
                  <a:srgbClr val="FF0000"/>
                </a:solidFill>
                <a:effectLst>
                  <a:outerShdw blurRad="38100" dist="38100" dir="2700000" algn="tl">
                    <a:srgbClr val="000000">
                      <a:alpha val="43137"/>
                    </a:srgbClr>
                  </a:outerShdw>
                </a:effectLst>
                <a:latin typeface="Kristen ITC" pitchFamily="66" charset="0"/>
              </a:rPr>
              <a:t>Terapia </a:t>
            </a:r>
            <a:r>
              <a:rPr lang="it-IT" sz="2400" b="1" dirty="0">
                <a:solidFill>
                  <a:srgbClr val="FF0000"/>
                </a:solidFill>
                <a:effectLst>
                  <a:outerShdw blurRad="38100" dist="38100" dir="2700000" algn="tl">
                    <a:srgbClr val="000000">
                      <a:alpha val="43137"/>
                    </a:srgbClr>
                  </a:outerShdw>
                </a:effectLst>
                <a:latin typeface="Kristen ITC" pitchFamily="66" charset="0"/>
              </a:rPr>
              <a:t>di gruppo per il paziente o gruppi di auto mutuo aiuto per i </a:t>
            </a:r>
            <a:r>
              <a:rPr lang="it-IT" sz="2400" b="1" dirty="0" smtClean="0">
                <a:solidFill>
                  <a:srgbClr val="FF0000"/>
                </a:solidFill>
                <a:effectLst>
                  <a:outerShdw blurRad="38100" dist="38100" dir="2700000" algn="tl">
                    <a:srgbClr val="000000">
                      <a:alpha val="43137"/>
                    </a:srgbClr>
                  </a:outerShdw>
                </a:effectLst>
                <a:latin typeface="Kristen ITC" pitchFamily="66" charset="0"/>
              </a:rPr>
              <a:t>caregiver</a:t>
            </a:r>
            <a:r>
              <a:rPr lang="it-IT" sz="2400" b="1" dirty="0" smtClean="0">
                <a:solidFill>
                  <a:srgbClr val="FF0000"/>
                </a:solidFill>
                <a:latin typeface="Kristen ITC" pitchFamily="66" charset="0"/>
              </a:rPr>
              <a:t>:</a:t>
            </a:r>
            <a:r>
              <a:rPr lang="it-IT" sz="2400" b="1" dirty="0" smtClean="0">
                <a:solidFill>
                  <a:srgbClr val="000000"/>
                </a:solidFill>
                <a:latin typeface="Kristen ITC" pitchFamily="66" charset="0"/>
              </a:rPr>
              <a:t> </a:t>
            </a:r>
          </a:p>
          <a:p>
            <a:pPr fontAlgn="t">
              <a:lnSpc>
                <a:spcPct val="150000"/>
              </a:lnSpc>
            </a:pPr>
            <a:r>
              <a:rPr lang="it-IT"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it-IT" sz="2400" dirty="0" smtClean="0">
                <a:effectLst>
                  <a:outerShdw blurRad="38100" dist="38100" dir="2700000" algn="tl">
                    <a:srgbClr val="000000">
                      <a:alpha val="43137"/>
                    </a:srgbClr>
                  </a:outerShdw>
                </a:effectLst>
                <a:latin typeface="Times New Roman" pitchFamily="18" charset="0"/>
                <a:cs typeface="Times New Roman" pitchFamily="18" charset="0"/>
              </a:rPr>
              <a:t>condivisione </a:t>
            </a:r>
            <a:r>
              <a:rPr lang="it-IT" sz="2400" dirty="0">
                <a:effectLst>
                  <a:outerShdw blurRad="38100" dist="38100" dir="2700000" algn="tl">
                    <a:srgbClr val="000000">
                      <a:alpha val="43137"/>
                    </a:srgbClr>
                  </a:outerShdw>
                </a:effectLst>
                <a:latin typeface="Times New Roman" pitchFamily="18" charset="0"/>
                <a:cs typeface="Times New Roman" pitchFamily="18" charset="0"/>
              </a:rPr>
              <a:t>di esperienze e vissuti in un ambiente supportivo e non giudicante.</a:t>
            </a:r>
          </a:p>
          <a:p>
            <a:pPr fontAlgn="t"/>
            <a:endParaRPr lang="it-IT" dirty="0" smtClean="0">
              <a:latin typeface="Libre Franklin"/>
            </a:endParaRPr>
          </a:p>
          <a:p>
            <a:pPr fontAlgn="t"/>
            <a:endParaRPr lang="it-IT" dirty="0" smtClean="0">
              <a:solidFill>
                <a:srgbClr val="000000"/>
              </a:solidFill>
              <a:latin typeface="Libre Franklin"/>
            </a:endParaRPr>
          </a:p>
          <a:p>
            <a:pPr fontAlgn="t"/>
            <a:endParaRPr lang="it-IT" dirty="0" smtClean="0">
              <a:solidFill>
                <a:srgbClr val="000000"/>
              </a:solidFill>
              <a:latin typeface="Libre Franklin"/>
            </a:endParaRPr>
          </a:p>
          <a:p>
            <a:pPr fontAlgn="t"/>
            <a:endParaRPr lang="it-IT" dirty="0">
              <a:solidFill>
                <a:srgbClr val="000000"/>
              </a:solidFill>
              <a:latin typeface="Libre Franklin"/>
            </a:endParaRPr>
          </a:p>
          <a:p>
            <a:pPr fontAlgn="t"/>
            <a:endParaRPr lang="it-IT" dirty="0" smtClean="0">
              <a:solidFill>
                <a:srgbClr val="000000"/>
              </a:solidFill>
              <a:latin typeface="Libre Franklin"/>
            </a:endParaRPr>
          </a:p>
          <a:p>
            <a:pPr fontAlgn="t"/>
            <a:endParaRPr lang="it-IT" dirty="0">
              <a:solidFill>
                <a:srgbClr val="000000"/>
              </a:solidFill>
              <a:latin typeface="Libre Franklin"/>
            </a:endParaRPr>
          </a:p>
          <a:p>
            <a:pPr fontAlgn="t"/>
            <a:endParaRPr lang="it-IT" dirty="0" smtClean="0">
              <a:solidFill>
                <a:srgbClr val="000000"/>
              </a:solidFill>
              <a:latin typeface="Libre Franklin"/>
            </a:endParaRPr>
          </a:p>
          <a:p>
            <a:pPr fontAlgn="t">
              <a:lnSpc>
                <a:spcPct val="150000"/>
              </a:lnSpc>
            </a:pPr>
            <a:r>
              <a:rPr lang="it-IT" dirty="0" smtClean="0">
                <a:solidFill>
                  <a:srgbClr val="000000"/>
                </a:solidFill>
                <a:latin typeface="Libre Franklin"/>
              </a:rPr>
              <a:t>– </a:t>
            </a:r>
            <a:r>
              <a:rPr lang="it-IT" sz="2400" b="1" dirty="0" smtClean="0">
                <a:solidFill>
                  <a:srgbClr val="FF0000"/>
                </a:solidFill>
                <a:effectLst>
                  <a:outerShdw blurRad="38100" dist="38100" dir="2700000" algn="tl">
                    <a:srgbClr val="000000">
                      <a:alpha val="43137"/>
                    </a:srgbClr>
                  </a:outerShdw>
                </a:effectLst>
                <a:latin typeface="Kristen ITC" pitchFamily="66" charset="0"/>
              </a:rPr>
              <a:t>Terapia familiare:</a:t>
            </a:r>
          </a:p>
          <a:p>
            <a:pPr fontAlgn="t">
              <a:lnSpc>
                <a:spcPct val="150000"/>
              </a:lnSpc>
            </a:pPr>
            <a:r>
              <a:rPr lang="it-IT" sz="2400" dirty="0" smtClean="0">
                <a:effectLst>
                  <a:outerShdw blurRad="38100" dist="38100" dir="2700000" algn="tl">
                    <a:srgbClr val="000000">
                      <a:alpha val="43137"/>
                    </a:srgbClr>
                  </a:outerShdw>
                </a:effectLst>
                <a:latin typeface="Times New Roman" pitchFamily="18" charset="0"/>
                <a:cs typeface="Times New Roman" pitchFamily="18" charset="0"/>
              </a:rPr>
              <a:t>promozione di una comunicazione efficace, di una maggiore coesione e di una soluzione adattiva dei conflitti.</a:t>
            </a:r>
          </a:p>
          <a:p>
            <a:pPr fontAlgn="t"/>
            <a:endParaRPr lang="it-IT" sz="2400" dirty="0" smtClean="0">
              <a:solidFill>
                <a:srgbClr val="000000"/>
              </a:solidFill>
              <a:latin typeface="Times New Roman" pitchFamily="18" charset="0"/>
              <a:cs typeface="Times New Roman" pitchFamily="18" charset="0"/>
            </a:endParaRPr>
          </a:p>
          <a:p>
            <a:pPr fontAlgn="t"/>
            <a:endParaRPr lang="it-IT" sz="2000" dirty="0" smtClean="0">
              <a:solidFill>
                <a:srgbClr val="000000"/>
              </a:solidFill>
              <a:latin typeface="Times New Roman" pitchFamily="18" charset="0"/>
              <a:cs typeface="Times New Roman" pitchFamily="18" charset="0"/>
            </a:endParaRPr>
          </a:p>
          <a:p>
            <a:pPr fontAlgn="t"/>
            <a:endParaRPr lang="it-IT" dirty="0" smtClean="0">
              <a:latin typeface="Times New Roman" pitchFamily="18" charset="0"/>
              <a:cs typeface="Times New Roman" pitchFamily="18" charset="0"/>
            </a:endParaRPr>
          </a:p>
          <a:p>
            <a:pPr fontAlgn="t"/>
            <a:endParaRPr lang="it-IT" dirty="0">
              <a:latin typeface="Times New Roman" pitchFamily="18" charset="0"/>
              <a:cs typeface="Times New Roman" pitchFamily="18" charset="0"/>
            </a:endParaRPr>
          </a:p>
          <a:p>
            <a:pPr fontAlgn="t"/>
            <a:r>
              <a:rPr lang="it-IT" dirty="0" smtClean="0">
                <a:latin typeface="Times New Roman" pitchFamily="18" charset="0"/>
                <a:cs typeface="Times New Roman" pitchFamily="18" charset="0"/>
              </a:rPr>
              <a:t> </a:t>
            </a:r>
            <a:r>
              <a:rPr lang="it-IT" dirty="0"/>
              <a:t/>
            </a:r>
            <a:br>
              <a:rPr lang="it-IT" dirty="0"/>
            </a:br>
            <a:endParaRPr lang="it-IT" dirty="0"/>
          </a:p>
        </p:txBody>
      </p:sp>
      <p:pic>
        <p:nvPicPr>
          <p:cNvPr id="5" name="Immagine 4" descr="terapia di gruppo.jpg"/>
          <p:cNvPicPr>
            <a:picLocks noChangeAspect="1"/>
          </p:cNvPicPr>
          <p:nvPr/>
        </p:nvPicPr>
        <p:blipFill>
          <a:blip r:embed="rId2"/>
          <a:stretch>
            <a:fillRect/>
          </a:stretch>
        </p:blipFill>
        <p:spPr>
          <a:xfrm>
            <a:off x="4306684" y="3160059"/>
            <a:ext cx="3425373" cy="1962613"/>
          </a:xfrm>
          <a:prstGeom prst="rect">
            <a:avLst/>
          </a:prstGeom>
        </p:spPr>
      </p:pic>
    </p:spTree>
    <p:extLst>
      <p:ext uri="{BB962C8B-B14F-4D97-AF65-F5344CB8AC3E}">
        <p14:creationId xmlns:p14="http://schemas.microsoft.com/office/powerpoint/2010/main" val="27838881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r>
              <a:rPr lang="it-IT" dirty="0" smtClean="0"/>
              <a:t>Pensare alla malattia come un viaggio….</a:t>
            </a:r>
          </a:p>
        </p:txBody>
      </p:sp>
      <p:sp>
        <p:nvSpPr>
          <p:cNvPr id="3075" name="Segnaposto contenuto 2"/>
          <p:cNvSpPr>
            <a:spLocks noGrp="1"/>
          </p:cNvSpPr>
          <p:nvPr>
            <p:ph idx="1"/>
          </p:nvPr>
        </p:nvSpPr>
        <p:spPr/>
        <p:txBody>
          <a:bodyPr/>
          <a:lstStyle/>
          <a:p>
            <a:pPr marL="0" indent="0">
              <a:buNone/>
            </a:pPr>
            <a:r>
              <a:rPr lang="it-IT" dirty="0" smtClean="0"/>
              <a:t>«Viaggiare era sempre stato per me un modo di vivere e ora avevo preso la malattia come un altro viaggio: un viaggio involontario, non previsto, per il quale non avevo carte geografiche, per il quale non mi ero in alcun modo preparato, ma che di tutti i viaggi fatti fino ad allora era il più impegnativo, il più intenso…»</a:t>
            </a:r>
          </a:p>
          <a:p>
            <a:pPr marL="0" indent="0">
              <a:buNone/>
            </a:pPr>
            <a:r>
              <a:rPr lang="it-IT" dirty="0" smtClean="0"/>
              <a:t>           -Tiziano Terzani-</a:t>
            </a:r>
          </a:p>
        </p:txBody>
      </p:sp>
      <p:pic>
        <p:nvPicPr>
          <p:cNvPr id="2" name="Immagin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2471" y="3885468"/>
            <a:ext cx="3663807" cy="2407756"/>
          </a:xfrm>
          <a:prstGeom prst="rect">
            <a:avLst/>
          </a:prstGeom>
        </p:spPr>
      </p:pic>
    </p:spTree>
    <p:extLst>
      <p:ext uri="{BB962C8B-B14F-4D97-AF65-F5344CB8AC3E}">
        <p14:creationId xmlns:p14="http://schemas.microsoft.com/office/powerpoint/2010/main" val="614168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52954" y="632334"/>
            <a:ext cx="8995996" cy="6032500"/>
          </a:xfrm>
          <a:prstGeom prst="rect">
            <a:avLst/>
          </a:prstGeom>
          <a:noFill/>
        </p:spPr>
        <p:txBody>
          <a:bodyPr wrap="square">
            <a:spAutoFit/>
          </a:bodyPr>
          <a:lstStyle/>
          <a:p>
            <a:pPr>
              <a:defRPr/>
            </a:pPr>
            <a:r>
              <a:rPr lang="it-IT" sz="2000" dirty="0">
                <a:effectLst>
                  <a:outerShdw blurRad="38100" dist="38100" dir="2700000" algn="tl">
                    <a:srgbClr val="000000">
                      <a:alpha val="43137"/>
                    </a:srgbClr>
                  </a:outerShdw>
                </a:effectLst>
                <a:latin typeface="Arial" charset="0"/>
              </a:rPr>
              <a:t>« </a:t>
            </a:r>
            <a:r>
              <a:rPr lang="it-IT" sz="2000" dirty="0" smtClean="0">
                <a:effectLst>
                  <a:outerShdw blurRad="38100" dist="38100" dir="2700000" algn="tl">
                    <a:srgbClr val="000000">
                      <a:alpha val="43137"/>
                    </a:srgbClr>
                  </a:outerShdw>
                </a:effectLst>
                <a:latin typeface="Arial" charset="0"/>
              </a:rPr>
              <a:t>Ho </a:t>
            </a:r>
            <a:r>
              <a:rPr lang="it-IT" sz="2000" dirty="0">
                <a:effectLst>
                  <a:outerShdw blurRad="38100" dist="38100" dir="2700000" algn="tl">
                    <a:srgbClr val="000000">
                      <a:alpha val="43137"/>
                    </a:srgbClr>
                  </a:outerShdw>
                </a:effectLst>
                <a:latin typeface="Arial" charset="0"/>
              </a:rPr>
              <a:t>un’agenda vuota da cui stacco le pagine per scrivere i bigliettini di auguri. Il giorno che ho scelto per te è il 21 ottobre, il giorno in cui sei comparsa fuori dalla porta di quel reparto dopo che mi avevano comunicato la notizia più brutta della mia vita….»</a:t>
            </a:r>
          </a:p>
          <a:p>
            <a:pPr>
              <a:defRPr/>
            </a:pPr>
            <a:endParaRPr lang="it-IT" dirty="0">
              <a:latin typeface="Arial" charset="0"/>
            </a:endParaRPr>
          </a:p>
          <a:p>
            <a:pPr>
              <a:defRPr/>
            </a:pPr>
            <a:endParaRPr lang="it-IT" sz="2400" dirty="0">
              <a:latin typeface="Arial" charset="0"/>
            </a:endParaRPr>
          </a:p>
          <a:p>
            <a:pPr>
              <a:defRPr/>
            </a:pPr>
            <a:endParaRPr lang="it-IT" sz="2400" dirty="0">
              <a:latin typeface="Arial" charset="0"/>
            </a:endParaRPr>
          </a:p>
          <a:p>
            <a:pPr>
              <a:defRPr/>
            </a:pPr>
            <a:endParaRPr lang="it-IT" sz="2400" dirty="0">
              <a:latin typeface="Arial" charset="0"/>
            </a:endParaRPr>
          </a:p>
          <a:p>
            <a:pPr>
              <a:defRPr/>
            </a:pPr>
            <a:endParaRPr lang="it-IT" sz="2400" dirty="0">
              <a:latin typeface="Arial" charset="0"/>
            </a:endParaRPr>
          </a:p>
          <a:p>
            <a:pPr>
              <a:defRPr/>
            </a:pPr>
            <a:endParaRPr lang="it-IT" sz="2400" dirty="0">
              <a:latin typeface="Arial" charset="0"/>
            </a:endParaRPr>
          </a:p>
          <a:p>
            <a:pPr>
              <a:defRPr/>
            </a:pPr>
            <a:r>
              <a:rPr lang="it-IT" sz="2400" dirty="0">
                <a:latin typeface="Arial" charset="0"/>
              </a:rPr>
              <a:t>Questo è l’inizio di un biglietto di auguri di una mamma di una piccola mia paziente della neuro oncologia. Mi serve per dire in modo semplice ciò che lo psicologo cerca di fare: </a:t>
            </a:r>
            <a:r>
              <a:rPr lang="it-IT" sz="2400" b="1" dirty="0">
                <a:latin typeface="Arial" charset="0"/>
              </a:rPr>
              <a:t>ESSERCI</a:t>
            </a:r>
            <a:r>
              <a:rPr lang="it-IT" sz="2400" dirty="0">
                <a:latin typeface="Arial" charset="0"/>
              </a:rPr>
              <a:t>. Dall’inizio traumatico, </a:t>
            </a:r>
            <a:r>
              <a:rPr lang="it-IT" sz="2400" dirty="0" smtClean="0">
                <a:latin typeface="Arial" charset="0"/>
              </a:rPr>
              <a:t>distruttivo della </a:t>
            </a:r>
            <a:r>
              <a:rPr lang="it-IT" sz="2400" dirty="0">
                <a:latin typeface="Arial" charset="0"/>
              </a:rPr>
              <a:t>prima diagnosi lungo tutto il percorso </a:t>
            </a:r>
            <a:r>
              <a:rPr lang="it-IT" sz="2400" dirty="0" smtClean="0">
                <a:latin typeface="Arial" charset="0"/>
              </a:rPr>
              <a:t>diagnostico-terapeutico</a:t>
            </a:r>
            <a:r>
              <a:rPr lang="it-IT" sz="2400" dirty="0">
                <a:latin typeface="Arial" charset="0"/>
              </a:rPr>
              <a:t>, fino all’uscita dalla malattia, alla fine delle cure, e anche dopo nella lenta e spesso difficile ripresa della vita cosiddetta normale. </a:t>
            </a:r>
          </a:p>
        </p:txBody>
      </p:sp>
      <p:pic>
        <p:nvPicPr>
          <p:cNvPr id="512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9552" y="2097970"/>
            <a:ext cx="4752975" cy="17209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9965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2033062" y="1032062"/>
            <a:ext cx="8558455" cy="233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sz="2400" dirty="0">
                <a:latin typeface="Times New Roman" panose="02020603050405020304" pitchFamily="18" charset="0"/>
                <a:cs typeface="Times New Roman" panose="02020603050405020304" pitchFamily="18" charset="0"/>
              </a:rPr>
              <a:t>La malattia arriva come un macigno, come un uragano, come uno tzunami. E porta con </a:t>
            </a:r>
            <a:r>
              <a:rPr lang="it-IT" sz="2400" dirty="0" smtClean="0">
                <a:latin typeface="Times New Roman" panose="02020603050405020304" pitchFamily="18" charset="0"/>
                <a:cs typeface="Times New Roman" panose="02020603050405020304" pitchFamily="18" charset="0"/>
              </a:rPr>
              <a:t>sè </a:t>
            </a:r>
            <a:r>
              <a:rPr lang="it-IT" sz="2400" dirty="0">
                <a:latin typeface="Times New Roman" panose="02020603050405020304" pitchFamily="18" charset="0"/>
                <a:cs typeface="Times New Roman" panose="02020603050405020304" pitchFamily="18" charset="0"/>
              </a:rPr>
              <a:t>tutto. </a:t>
            </a:r>
            <a:endParaRPr lang="it-IT" sz="2400" dirty="0" smtClean="0">
              <a:latin typeface="Times New Roman" panose="02020603050405020304" pitchFamily="18" charset="0"/>
              <a:cs typeface="Times New Roman" panose="02020603050405020304" pitchFamily="18" charset="0"/>
            </a:endParaRPr>
          </a:p>
          <a:p>
            <a:pPr eaLnBrk="1" hangingPunct="1"/>
            <a:endParaRPr lang="it-IT" sz="2000" dirty="0" smtClean="0">
              <a:latin typeface="Times New Roman" panose="02020603050405020304" pitchFamily="18" charset="0"/>
              <a:cs typeface="Times New Roman" panose="02020603050405020304" pitchFamily="18" charset="0"/>
            </a:endParaRPr>
          </a:p>
          <a:p>
            <a:pPr eaLnBrk="1" hangingPunct="1"/>
            <a:endParaRPr lang="it-IT" b="1" i="1" dirty="0"/>
          </a:p>
          <a:p>
            <a:pPr eaLnBrk="1" hangingPunct="1"/>
            <a:r>
              <a:rPr lang="it-IT" sz="2000" b="1" dirty="0"/>
              <a:t>Inizia cosi il viaggio nell’ignoto della malattia, con le sue infinite avversità, con le sue speranze da tenere sempre ben salde, con i venti a volte contrari a volte a favore…</a:t>
            </a:r>
          </a:p>
        </p:txBody>
      </p:sp>
      <p:pic>
        <p:nvPicPr>
          <p:cNvPr id="4099" name="Picture 4" descr="https://encrypted-tbn0.gstatic.com/images?q=tbn:ANd9GcSy3T8l4klA0g9RyQ7HonM9YVHQUIR_uty4-0pYZIw8pfp3_uN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9842" y="3757614"/>
            <a:ext cx="3097212"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6" descr="https://encrypted-tbn0.gstatic.com/images?q=tbn:ANd9GcQyUL3zHeCAAtfsjtcp9onc-40Av60mRuponch31YnuvdSn4sJup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2590" y="3724835"/>
            <a:ext cx="3651250" cy="26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2831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asellaDiTesto 1"/>
          <p:cNvSpPr txBox="1">
            <a:spLocks noChangeArrowheads="1"/>
          </p:cNvSpPr>
          <p:nvPr/>
        </p:nvSpPr>
        <p:spPr bwMode="auto">
          <a:xfrm>
            <a:off x="2063751" y="720798"/>
            <a:ext cx="69119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sz="2400" dirty="0"/>
              <a:t>E lo psicologo c’è per molti attori di questo viaggio chiamato malattia….</a:t>
            </a:r>
          </a:p>
        </p:txBody>
      </p:sp>
      <p:sp>
        <p:nvSpPr>
          <p:cNvPr id="3" name="Rettangolo 2"/>
          <p:cNvSpPr/>
          <p:nvPr/>
        </p:nvSpPr>
        <p:spPr>
          <a:xfrm>
            <a:off x="2495551" y="1916114"/>
            <a:ext cx="2879725" cy="1152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IL PICCOLO PAZIENTE </a:t>
            </a:r>
          </a:p>
        </p:txBody>
      </p:sp>
      <p:sp>
        <p:nvSpPr>
          <p:cNvPr id="4" name="Ovale 3"/>
          <p:cNvSpPr/>
          <p:nvPr/>
        </p:nvSpPr>
        <p:spPr>
          <a:xfrm>
            <a:off x="7967663" y="1628775"/>
            <a:ext cx="2305050" cy="2520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LA FAMIGLIA DEL PICCOLO PAZIENTE</a:t>
            </a:r>
          </a:p>
        </p:txBody>
      </p:sp>
      <p:sp>
        <p:nvSpPr>
          <p:cNvPr id="6" name="Triangolo isoscele 5"/>
          <p:cNvSpPr/>
          <p:nvPr/>
        </p:nvSpPr>
        <p:spPr>
          <a:xfrm>
            <a:off x="2309525" y="4052744"/>
            <a:ext cx="3889375" cy="18002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LO STAFF </a:t>
            </a:r>
            <a:r>
              <a:rPr lang="it-IT" dirty="0" smtClean="0"/>
              <a:t>MEDICO-INFERMIERISCO </a:t>
            </a:r>
            <a:endParaRPr lang="it-IT" dirty="0"/>
          </a:p>
        </p:txBody>
      </p:sp>
      <p:sp>
        <p:nvSpPr>
          <p:cNvPr id="7" name="Rettangolo arrotondato 6"/>
          <p:cNvSpPr/>
          <p:nvPr/>
        </p:nvSpPr>
        <p:spPr>
          <a:xfrm>
            <a:off x="7391400" y="5049839"/>
            <a:ext cx="2952750" cy="14747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MOLTE ALTRE FIGURE INTORNO AL BAMBINO</a:t>
            </a:r>
          </a:p>
        </p:txBody>
      </p:sp>
    </p:spTree>
    <p:extLst>
      <p:ext uri="{BB962C8B-B14F-4D97-AF65-F5344CB8AC3E}">
        <p14:creationId xmlns:p14="http://schemas.microsoft.com/office/powerpoint/2010/main" val="38938440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433753"/>
            <a:ext cx="12191999" cy="5109091"/>
          </a:xfrm>
          <a:prstGeom prst="rect">
            <a:avLst/>
          </a:prstGeom>
          <a:noFill/>
        </p:spPr>
        <p:txBody>
          <a:bodyPr wrap="square">
            <a:spAutoFit/>
          </a:bodyPr>
          <a:lstStyle/>
          <a:p>
            <a:pPr>
              <a:defRPr/>
            </a:pPr>
            <a:r>
              <a:rPr lang="it-IT" i="1" u="sng" dirty="0" smtClean="0">
                <a:solidFill>
                  <a:srgbClr val="0070C0"/>
                </a:solidFill>
                <a:effectLst>
                  <a:outerShdw blurRad="38100" dist="38100" dir="2700000" algn="tl">
                    <a:srgbClr val="000000">
                      <a:alpha val="43137"/>
                    </a:srgbClr>
                  </a:outerShdw>
                </a:effectLst>
                <a:latin typeface="Calibri"/>
              </a:rPr>
              <a:t>                                                                    </a:t>
            </a:r>
            <a:endParaRPr lang="it-IT" i="1" u="sng" dirty="0">
              <a:solidFill>
                <a:srgbClr val="0070C0"/>
              </a:solidFill>
              <a:effectLst>
                <a:outerShdw blurRad="38100" dist="38100" dir="2700000" algn="tl">
                  <a:srgbClr val="000000">
                    <a:alpha val="43137"/>
                  </a:srgbClr>
                </a:outerShdw>
              </a:effectLst>
              <a:latin typeface="Calibri"/>
            </a:endParaRPr>
          </a:p>
          <a:p>
            <a:pPr>
              <a:defRPr/>
            </a:pPr>
            <a:endParaRPr lang="it-IT" sz="2000" i="1" u="sng" dirty="0" smtClean="0">
              <a:solidFill>
                <a:srgbClr val="0070C0"/>
              </a:solidFill>
              <a:effectLst>
                <a:outerShdw blurRad="38100" dist="38100" dir="2700000" algn="tl">
                  <a:srgbClr val="000000">
                    <a:alpha val="43137"/>
                  </a:srgbClr>
                </a:outerShdw>
              </a:effectLst>
              <a:latin typeface="Calibri"/>
            </a:endParaRPr>
          </a:p>
          <a:p>
            <a:pPr>
              <a:defRPr/>
            </a:pPr>
            <a:r>
              <a:rPr lang="it-IT" sz="2000" i="1" dirty="0" smtClean="0">
                <a:solidFill>
                  <a:srgbClr val="0070C0"/>
                </a:solidFill>
                <a:latin typeface="Calibri"/>
              </a:rPr>
              <a:t> ○  </a:t>
            </a:r>
            <a:r>
              <a:rPr lang="it-IT" sz="2000" b="1" dirty="0" smtClean="0">
                <a:solidFill>
                  <a:srgbClr val="0070C0"/>
                </a:solidFill>
                <a:effectLst>
                  <a:outerShdw blurRad="38100" dist="38100" dir="2700000" algn="tl">
                    <a:srgbClr val="000000">
                      <a:alpha val="43137"/>
                    </a:srgbClr>
                  </a:outerShdw>
                </a:effectLst>
                <a:latin typeface="Calibri"/>
              </a:rPr>
              <a:t>FAVORISCE UNA COMUNICAZIONE EFFICACE FRA FAMIGLIA-PAZIENTE E MEDICO</a:t>
            </a:r>
            <a:endParaRPr lang="it-IT" sz="2000" b="1" dirty="0" smtClean="0">
              <a:solidFill>
                <a:srgbClr val="0070C0"/>
              </a:solidFill>
              <a:effectLst>
                <a:outerShdw blurRad="38100" dist="38100" dir="2700000" algn="tl">
                  <a:srgbClr val="000000">
                    <a:alpha val="43137"/>
                  </a:srgbClr>
                </a:outerShdw>
              </a:effectLst>
              <a:latin typeface="Arial" charset="0"/>
            </a:endParaRPr>
          </a:p>
          <a:p>
            <a:pPr marL="285750" indent="-285750">
              <a:defRPr/>
            </a:pPr>
            <a:endParaRPr lang="it-IT" sz="2000" b="1" dirty="0">
              <a:effectLst>
                <a:outerShdw blurRad="38100" dist="38100" dir="2700000" algn="tl">
                  <a:srgbClr val="000000">
                    <a:alpha val="43137"/>
                  </a:srgbClr>
                </a:outerShdw>
              </a:effectLst>
              <a:latin typeface="Arial" charset="0"/>
            </a:endParaRPr>
          </a:p>
          <a:p>
            <a:pPr marL="285750" indent="-285750">
              <a:defRPr/>
            </a:pPr>
            <a:r>
              <a:rPr lang="it-IT" sz="2000" b="1" dirty="0" smtClean="0">
                <a:solidFill>
                  <a:srgbClr val="0070C0"/>
                </a:solidFill>
                <a:effectLst>
                  <a:outerShdw blurRad="38100" dist="38100" dir="2700000" algn="tl">
                    <a:srgbClr val="000000">
                      <a:alpha val="43137"/>
                    </a:srgbClr>
                  </a:outerShdw>
                </a:effectLst>
                <a:latin typeface="Calibri"/>
              </a:rPr>
              <a:t> ○  PROVA A FAVORIRE  RELAZIONE DI FIDUCIA TRA FAMIGLIA E MEDICI</a:t>
            </a:r>
            <a:endParaRPr lang="it-IT" sz="2000" b="1" dirty="0" smtClean="0">
              <a:solidFill>
                <a:srgbClr val="0070C0"/>
              </a:solidFill>
              <a:latin typeface="Arial" charset="0"/>
            </a:endParaRPr>
          </a:p>
          <a:p>
            <a:pPr marL="285750" indent="-285750">
              <a:defRPr/>
            </a:pPr>
            <a:endParaRPr lang="it-IT" sz="2000" b="1" dirty="0">
              <a:effectLst>
                <a:outerShdw blurRad="38100" dist="38100" dir="2700000" algn="tl">
                  <a:srgbClr val="000000">
                    <a:alpha val="43137"/>
                  </a:srgbClr>
                </a:outerShdw>
              </a:effectLst>
              <a:latin typeface="Arial" charset="0"/>
            </a:endParaRPr>
          </a:p>
          <a:p>
            <a:pPr marL="285750" indent="-285750">
              <a:defRPr/>
            </a:pPr>
            <a:r>
              <a:rPr lang="it-IT" sz="2000" b="1" dirty="0" smtClean="0">
                <a:solidFill>
                  <a:srgbClr val="0070C0"/>
                </a:solidFill>
                <a:effectLst>
                  <a:outerShdw blurRad="38100" dist="38100" dir="2700000" algn="tl">
                    <a:srgbClr val="000000">
                      <a:alpha val="43137"/>
                    </a:srgbClr>
                  </a:outerShdw>
                </a:effectLst>
                <a:latin typeface="Calibri"/>
              </a:rPr>
              <a:t> ○  </a:t>
            </a:r>
            <a:r>
              <a:rPr lang="it-IT" sz="2000" b="1" dirty="0" smtClean="0">
                <a:solidFill>
                  <a:srgbClr val="0070C0"/>
                </a:solidFill>
                <a:effectLst>
                  <a:outerShdw blurRad="38100" dist="38100" dir="2700000" algn="tl">
                    <a:srgbClr val="000000">
                      <a:alpha val="43137"/>
                    </a:srgbClr>
                  </a:outerShdw>
                </a:effectLst>
                <a:latin typeface="+mj-lt"/>
              </a:rPr>
              <a:t>ASCOLTA IL PICCOLO PAZIENTE</a:t>
            </a:r>
          </a:p>
          <a:p>
            <a:pPr marL="285750" indent="-285750">
              <a:defRPr/>
            </a:pPr>
            <a:endParaRPr lang="it-IT" sz="2000" b="1" dirty="0">
              <a:effectLst>
                <a:outerShdw blurRad="38100" dist="38100" dir="2700000" algn="tl">
                  <a:srgbClr val="000000">
                    <a:alpha val="43137"/>
                  </a:srgbClr>
                </a:outerShdw>
              </a:effectLst>
              <a:latin typeface="Arial" charset="0"/>
            </a:endParaRPr>
          </a:p>
          <a:p>
            <a:pPr marL="285750" indent="-285750">
              <a:defRPr/>
            </a:pPr>
            <a:r>
              <a:rPr lang="it-IT" sz="2000" b="1" dirty="0" smtClean="0">
                <a:solidFill>
                  <a:srgbClr val="0070C0"/>
                </a:solidFill>
                <a:effectLst>
                  <a:outerShdw blurRad="38100" dist="38100" dir="2700000" algn="tl">
                    <a:srgbClr val="000000">
                      <a:alpha val="43137"/>
                    </a:srgbClr>
                  </a:outerShdw>
                </a:effectLst>
                <a:latin typeface="Arial" charset="0"/>
              </a:rPr>
              <a:t> </a:t>
            </a:r>
            <a:r>
              <a:rPr lang="it-IT" sz="2000" b="1" dirty="0" smtClean="0">
                <a:solidFill>
                  <a:srgbClr val="0070C0"/>
                </a:solidFill>
                <a:effectLst>
                  <a:outerShdw blurRad="38100" dist="38100" dir="2700000" algn="tl">
                    <a:srgbClr val="000000">
                      <a:alpha val="43137"/>
                    </a:srgbClr>
                  </a:outerShdw>
                </a:effectLst>
                <a:latin typeface="Calibri"/>
              </a:rPr>
              <a:t>○  AIUTA I MEDICI A CAPIRE ESIGENZE, DUBBI, DIFFICOLT</a:t>
            </a:r>
            <a:r>
              <a:rPr lang="it-IT" sz="2000" b="1" cap="all" dirty="0" smtClean="0">
                <a:solidFill>
                  <a:srgbClr val="0070C0"/>
                </a:solidFill>
                <a:effectLst>
                  <a:outerShdw blurRad="38100" dist="38100" dir="2700000" algn="tl">
                    <a:srgbClr val="000000">
                      <a:alpha val="43137"/>
                    </a:srgbClr>
                  </a:outerShdw>
                </a:effectLst>
                <a:latin typeface="Calibri"/>
              </a:rPr>
              <a:t>à</a:t>
            </a:r>
            <a:r>
              <a:rPr lang="it-IT" sz="2000" b="1" dirty="0">
                <a:solidFill>
                  <a:srgbClr val="0070C0"/>
                </a:solidFill>
                <a:latin typeface="Arial" charset="0"/>
              </a:rPr>
              <a:t> </a:t>
            </a:r>
            <a:r>
              <a:rPr lang="it-IT" sz="2000" b="1" dirty="0" smtClean="0">
                <a:solidFill>
                  <a:srgbClr val="0070C0"/>
                </a:solidFill>
                <a:effectLst>
                  <a:outerShdw blurRad="38100" dist="38100" dir="2700000" algn="tl">
                    <a:srgbClr val="000000">
                      <a:alpha val="43137"/>
                    </a:srgbClr>
                  </a:outerShdw>
                </a:effectLst>
                <a:latin typeface="+mj-lt"/>
              </a:rPr>
              <a:t>DEI BAMBINI E DELLE LORO FAMIGLIE</a:t>
            </a:r>
          </a:p>
          <a:p>
            <a:pPr marL="285750" indent="-285750">
              <a:defRPr/>
            </a:pPr>
            <a:endParaRPr lang="it-IT" sz="2000" b="1" dirty="0">
              <a:effectLst>
                <a:outerShdw blurRad="38100" dist="38100" dir="2700000" algn="tl">
                  <a:srgbClr val="000000">
                    <a:alpha val="43137"/>
                  </a:srgbClr>
                </a:outerShdw>
              </a:effectLst>
              <a:latin typeface="Arial" charset="0"/>
            </a:endParaRPr>
          </a:p>
          <a:p>
            <a:pPr marL="285750" indent="-285750">
              <a:defRPr/>
            </a:pPr>
            <a:r>
              <a:rPr lang="it-IT" sz="2000" b="1" dirty="0" smtClean="0">
                <a:solidFill>
                  <a:srgbClr val="0070C0"/>
                </a:solidFill>
                <a:effectLst>
                  <a:outerShdw blurRad="38100" dist="38100" dir="2700000" algn="tl">
                    <a:srgbClr val="000000">
                      <a:alpha val="43137"/>
                    </a:srgbClr>
                  </a:outerShdw>
                </a:effectLst>
                <a:latin typeface="Arial" charset="0"/>
              </a:rPr>
              <a:t> </a:t>
            </a:r>
            <a:r>
              <a:rPr lang="it-IT" sz="2000" b="1" dirty="0" smtClean="0">
                <a:solidFill>
                  <a:srgbClr val="0070C0"/>
                </a:solidFill>
                <a:effectLst>
                  <a:outerShdw blurRad="38100" dist="38100" dir="2700000" algn="tl">
                    <a:srgbClr val="000000">
                      <a:alpha val="43137"/>
                    </a:srgbClr>
                  </a:outerShdw>
                </a:effectLst>
                <a:latin typeface="Calibri"/>
              </a:rPr>
              <a:t>○ SOSTIENE NEI MOMENTI PI</a:t>
            </a:r>
            <a:r>
              <a:rPr lang="it-IT" sz="2000" b="1" cap="all" dirty="0" smtClean="0">
                <a:solidFill>
                  <a:srgbClr val="0070C0"/>
                </a:solidFill>
                <a:effectLst>
                  <a:outerShdw blurRad="38100" dist="38100" dir="2700000" algn="tl">
                    <a:srgbClr val="000000">
                      <a:alpha val="43137"/>
                    </a:srgbClr>
                  </a:outerShdw>
                </a:effectLst>
                <a:latin typeface="Calibri"/>
              </a:rPr>
              <a:t>ù DURI LE FAMIGLIE E GLI OPERATORI Sanitari.</a:t>
            </a:r>
            <a:endParaRPr lang="it-IT" sz="2000" dirty="0">
              <a:latin typeface="Arial" charset="0"/>
            </a:endParaRPr>
          </a:p>
          <a:p>
            <a:pPr marL="285750" indent="-285750">
              <a:buFontTx/>
              <a:buChar char="-"/>
              <a:defRPr/>
            </a:pPr>
            <a:endParaRPr lang="it-IT" dirty="0" smtClean="0">
              <a:latin typeface="Arial" charset="0"/>
            </a:endParaRPr>
          </a:p>
          <a:p>
            <a:pPr marL="285750" indent="-285750">
              <a:buFontTx/>
              <a:buChar char="-"/>
              <a:defRPr/>
            </a:pPr>
            <a:endParaRPr lang="it-IT" dirty="0">
              <a:latin typeface="Arial" charset="0"/>
            </a:endParaRPr>
          </a:p>
          <a:p>
            <a:pPr marL="285750" indent="-285750">
              <a:buFontTx/>
              <a:buChar char="-"/>
              <a:defRPr/>
            </a:pPr>
            <a:endParaRPr lang="it-IT" dirty="0" smtClean="0">
              <a:latin typeface="Arial" charset="0"/>
            </a:endParaRPr>
          </a:p>
          <a:p>
            <a:pPr marL="285750" indent="-285750">
              <a:buFontTx/>
              <a:buChar char="-"/>
              <a:defRPr/>
            </a:pPr>
            <a:endParaRPr lang="it-IT" dirty="0">
              <a:latin typeface="Arial" charset="0"/>
            </a:endParaRPr>
          </a:p>
          <a:p>
            <a:pPr marL="285750" indent="-285750">
              <a:buFontTx/>
              <a:buChar char="-"/>
              <a:defRPr/>
            </a:pPr>
            <a:endParaRPr lang="it-IT" dirty="0">
              <a:latin typeface="Arial" charset="0"/>
            </a:endParaRPr>
          </a:p>
          <a:p>
            <a:pPr marL="285750" indent="-285750">
              <a:buFontTx/>
              <a:buChar char="-"/>
              <a:defRPr/>
            </a:pPr>
            <a:endParaRPr lang="it-IT" dirty="0">
              <a:latin typeface="Arial" charset="0"/>
            </a:endParaRP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4667" y="4424082"/>
            <a:ext cx="4133262" cy="2199456"/>
          </a:xfrm>
          <a:prstGeom prst="rect">
            <a:avLst/>
          </a:prstGeom>
        </p:spPr>
      </p:pic>
      <p:sp>
        <p:nvSpPr>
          <p:cNvPr id="4" name="Rettangolo 3"/>
          <p:cNvSpPr/>
          <p:nvPr/>
        </p:nvSpPr>
        <p:spPr>
          <a:xfrm>
            <a:off x="3971991" y="389965"/>
            <a:ext cx="2992582" cy="50098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tx1"/>
                </a:solidFill>
              </a:rPr>
              <a:t>LO PSICOLOGO</a:t>
            </a:r>
            <a:endParaRPr lang="it-IT" b="1" dirty="0">
              <a:solidFill>
                <a:schemeClr val="tx1"/>
              </a:solidFill>
            </a:endParaRPr>
          </a:p>
        </p:txBody>
      </p:sp>
    </p:spTree>
    <p:extLst>
      <p:ext uri="{BB962C8B-B14F-4D97-AF65-F5344CB8AC3E}">
        <p14:creationId xmlns:p14="http://schemas.microsoft.com/office/powerpoint/2010/main" val="742207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Segnaposto contenuto 12"/>
          <p:cNvGraphicFramePr>
            <a:graphicFrameLocks noGrp="1"/>
          </p:cNvGraphicFramePr>
          <p:nvPr>
            <p:ph idx="1"/>
          </p:nvPr>
        </p:nvGraphicFramePr>
        <p:xfrm>
          <a:off x="1712120" y="254525"/>
          <a:ext cx="8343139" cy="6372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7176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asellaDiTesto 1"/>
          <p:cNvSpPr txBox="1">
            <a:spLocks noChangeArrowheads="1"/>
          </p:cNvSpPr>
          <p:nvPr/>
        </p:nvSpPr>
        <p:spPr bwMode="auto">
          <a:xfrm>
            <a:off x="1973009" y="715883"/>
            <a:ext cx="7939342"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sz="2000" dirty="0"/>
              <a:t>Lo psicologo diventa soprattutto </a:t>
            </a:r>
            <a:r>
              <a:rPr lang="it-IT" sz="2000" dirty="0" smtClean="0"/>
              <a:t>parte </a:t>
            </a:r>
            <a:r>
              <a:rPr lang="it-IT" sz="2000" dirty="0"/>
              <a:t>di queste stupende e coraggiosissime famiglie e insieme si condividono i piccoli grandi risultati, le gioie delle guarigioni, le sofferenze dei momenti no. </a:t>
            </a:r>
          </a:p>
          <a:p>
            <a:pPr eaLnBrk="1" hangingPunct="1"/>
            <a:endParaRPr lang="it-IT" sz="2000" dirty="0"/>
          </a:p>
          <a:p>
            <a:pPr eaLnBrk="1" hangingPunct="1"/>
            <a:r>
              <a:rPr lang="it-IT" sz="2000" dirty="0"/>
              <a:t>Fino ad arrivare alla fine del viaggio che per noi vuole essere sempre di più l’uscita dalla malattia, con il ritorno alla vita di sempre del piccolo paziente</a:t>
            </a:r>
            <a:r>
              <a:rPr lang="it-IT" dirty="0"/>
              <a:t>.</a:t>
            </a:r>
          </a:p>
        </p:txBody>
      </p:sp>
      <p:pic>
        <p:nvPicPr>
          <p:cNvPr id="8195" name="Picture 2" descr="https://encrypted-tbn1.gstatic.com/images?q=tbn:ANd9GcQYui4NwPbGHliGMuleM-XaFq-ANLDoiYVVhd76XEBwT45ipk0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3009" y="3112248"/>
            <a:ext cx="4248150" cy="331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7032626" y="3151608"/>
            <a:ext cx="2879725" cy="3234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2800" dirty="0"/>
              <a:t>E per loro ci saremo sempre….</a:t>
            </a:r>
          </a:p>
        </p:txBody>
      </p:sp>
    </p:spTree>
    <p:extLst>
      <p:ext uri="{BB962C8B-B14F-4D97-AF65-F5344CB8AC3E}">
        <p14:creationId xmlns:p14="http://schemas.microsoft.com/office/powerpoint/2010/main" val="4037714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Casi clinici</a:t>
            </a:r>
            <a:endParaRPr lang="it-IT" dirty="0"/>
          </a:p>
        </p:txBody>
      </p:sp>
      <p:sp>
        <p:nvSpPr>
          <p:cNvPr id="3" name="Segnaposto contenuto 2"/>
          <p:cNvSpPr>
            <a:spLocks noGrp="1"/>
          </p:cNvSpPr>
          <p:nvPr>
            <p:ph idx="1"/>
          </p:nvPr>
        </p:nvSpPr>
        <p:spPr>
          <a:xfrm>
            <a:off x="0" y="1935480"/>
            <a:ext cx="11582400" cy="4922520"/>
          </a:xfrm>
        </p:spPr>
        <p:txBody>
          <a:bodyPr/>
          <a:lstStyle/>
          <a:p>
            <a:endParaRPr lang="it-IT" sz="2800" dirty="0" smtClean="0"/>
          </a:p>
          <a:p>
            <a:r>
              <a:rPr lang="it-IT" sz="2800" dirty="0" smtClean="0"/>
              <a:t>Annalisa, </a:t>
            </a:r>
            <a:r>
              <a:rPr lang="it-IT" sz="2000" dirty="0" smtClean="0"/>
              <a:t>19 anni, tumore alla testa, affetta da cecità e sordità.</a:t>
            </a:r>
          </a:p>
          <a:p>
            <a:endParaRPr lang="it-IT" sz="2000" dirty="0" smtClean="0"/>
          </a:p>
          <a:p>
            <a:r>
              <a:rPr lang="it-IT" sz="2800" dirty="0" smtClean="0"/>
              <a:t>Edoardo, </a:t>
            </a:r>
            <a:r>
              <a:rPr lang="it-IT" sz="2000" dirty="0" smtClean="0"/>
              <a:t>7 anni, tumore gravissimo, diagnosi ad Agosto, </a:t>
            </a:r>
            <a:r>
              <a:rPr lang="it-IT" sz="2000" dirty="0"/>
              <a:t>è</a:t>
            </a:r>
            <a:r>
              <a:rPr lang="it-IT" sz="2000" dirty="0" smtClean="0"/>
              <a:t> terminale.</a:t>
            </a:r>
          </a:p>
          <a:p>
            <a:endParaRPr lang="it-IT" sz="2000" dirty="0" smtClean="0"/>
          </a:p>
          <a:p>
            <a:r>
              <a:rPr lang="it-IT" sz="2800" dirty="0" smtClean="0"/>
              <a:t>Nuria</a:t>
            </a:r>
            <a:r>
              <a:rPr lang="it-IT" sz="2000" dirty="0" smtClean="0"/>
              <a:t>, 7 mesi, morta a 2 anni.</a:t>
            </a:r>
          </a:p>
          <a:p>
            <a:endParaRPr lang="it-IT" sz="2000" dirty="0" smtClean="0"/>
          </a:p>
          <a:p>
            <a:r>
              <a:rPr lang="it-IT" sz="2800" dirty="0" smtClean="0"/>
              <a:t>Giulio</a:t>
            </a:r>
            <a:r>
              <a:rPr lang="it-IT" sz="2000" dirty="0" smtClean="0"/>
              <a:t>, 11 anni, morto a 13.</a:t>
            </a:r>
            <a:endParaRPr lang="it-IT" sz="2000" dirty="0"/>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599" y="4220307"/>
            <a:ext cx="3774832" cy="2215664"/>
          </a:xfrm>
          <a:prstGeom prst="rect">
            <a:avLst/>
          </a:prstGeom>
        </p:spPr>
      </p:pic>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1045" y="913301"/>
            <a:ext cx="2639891" cy="1514475"/>
          </a:xfrm>
          <a:prstGeom prst="rect">
            <a:avLst/>
          </a:prstGeom>
        </p:spPr>
      </p:pic>
    </p:spTree>
    <p:extLst>
      <p:ext uri="{BB962C8B-B14F-4D97-AF65-F5344CB8AC3E}">
        <p14:creationId xmlns:p14="http://schemas.microsoft.com/office/powerpoint/2010/main" val="15660106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endParaRPr lang="it-IT" dirty="0" smtClean="0"/>
          </a:p>
          <a:p>
            <a:pPr marL="0" indent="0">
              <a:buNone/>
            </a:pPr>
            <a:endParaRPr lang="it-IT" dirty="0"/>
          </a:p>
          <a:p>
            <a:pPr marL="0" indent="0">
              <a:buNone/>
            </a:pPr>
            <a:endParaRPr lang="it-IT" dirty="0" smtClean="0"/>
          </a:p>
          <a:p>
            <a:pPr marL="0" indent="0">
              <a:buNone/>
            </a:pPr>
            <a:r>
              <a:rPr lang="it-IT" dirty="0" smtClean="0"/>
              <a:t>                        </a:t>
            </a:r>
            <a:r>
              <a:rPr lang="it-IT" sz="4000" b="1" dirty="0" smtClean="0">
                <a:effectLst>
                  <a:outerShdw blurRad="38100" dist="38100" dir="2700000" algn="tl">
                    <a:srgbClr val="000000">
                      <a:alpha val="43137"/>
                    </a:srgbClr>
                  </a:outerShdw>
                </a:effectLst>
              </a:rPr>
              <a:t>GRAZIE PER L’ATTENZIONE!</a:t>
            </a:r>
            <a:endParaRPr lang="it-IT"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9184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44769" y="988056"/>
            <a:ext cx="10610419" cy="1569660"/>
          </a:xfrm>
          <a:prstGeom prst="rect">
            <a:avLst/>
          </a:prstGeom>
        </p:spPr>
        <p:txBody>
          <a:bodyPr wrap="square">
            <a:spAutoFit/>
          </a:bodyPr>
          <a:lstStyle/>
          <a:p>
            <a:pPr lvl="0" algn="ctr" eaLnBrk="0" fontAlgn="t" hangingPunct="0">
              <a:spcBef>
                <a:spcPct val="0"/>
              </a:spcBef>
              <a:spcAft>
                <a:spcPct val="0"/>
              </a:spcAft>
            </a:pPr>
            <a:r>
              <a:rPr lang="it-IT" sz="2400" b="1" dirty="0" smtClean="0">
                <a:solidFill>
                  <a:srgbClr val="000000"/>
                </a:solidFill>
                <a:latin typeface="Times New Roman" pitchFamily="18" charset="0"/>
                <a:cs typeface="Times New Roman" pitchFamily="18" charset="0"/>
              </a:rPr>
              <a:t>BIBLIOGRAFIA</a:t>
            </a:r>
          </a:p>
          <a:p>
            <a:pPr lvl="0" algn="ctr" eaLnBrk="0" fontAlgn="t" hangingPunct="0">
              <a:spcBef>
                <a:spcPct val="0"/>
              </a:spcBef>
              <a:spcAft>
                <a:spcPct val="0"/>
              </a:spcAft>
            </a:pPr>
            <a:endParaRPr lang="it-IT" b="1" dirty="0" smtClean="0">
              <a:solidFill>
                <a:srgbClr val="000000"/>
              </a:solidFill>
              <a:latin typeface="Times New Roman" pitchFamily="18" charset="0"/>
              <a:cs typeface="Times New Roman" pitchFamily="18" charset="0"/>
            </a:endParaRPr>
          </a:p>
          <a:p>
            <a:pPr lvl="0" eaLnBrk="0" fontAlgn="t" hangingPunct="0">
              <a:spcBef>
                <a:spcPct val="0"/>
              </a:spcBef>
              <a:spcAft>
                <a:spcPct val="0"/>
              </a:spcAft>
              <a:buFontTx/>
              <a:buChar char="•"/>
            </a:pPr>
            <a:endParaRPr lang="it-IT" dirty="0" smtClean="0">
              <a:solidFill>
                <a:srgbClr val="000000"/>
              </a:solidFill>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it-IT" dirty="0" smtClean="0">
                <a:solidFill>
                  <a:srgbClr val="000000"/>
                </a:solidFill>
                <a:latin typeface="Libre Franklin"/>
              </a:rPr>
              <a:t/>
            </a:r>
            <a:br>
              <a:rPr lang="it-IT" dirty="0" smtClean="0">
                <a:solidFill>
                  <a:srgbClr val="000000"/>
                </a:solidFill>
                <a:latin typeface="Libre Franklin"/>
              </a:rPr>
            </a:br>
            <a:endParaRPr lang="it-IT" dirty="0">
              <a:latin typeface="Arial" panose="020B0604020202020204" pitchFamily="34" charset="0"/>
            </a:endParaRPr>
          </a:p>
        </p:txBody>
      </p:sp>
      <p:sp>
        <p:nvSpPr>
          <p:cNvPr id="2049" name="Rectangle 1"/>
          <p:cNvSpPr>
            <a:spLocks noChangeArrowheads="1"/>
          </p:cNvSpPr>
          <p:nvPr/>
        </p:nvSpPr>
        <p:spPr bwMode="auto">
          <a:xfrm>
            <a:off x="255494" y="2186165"/>
            <a:ext cx="11752729"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Bertolotti G., Bruletti G., Callegari S., Galante E., Giorgi I.,Filipponi L., Majani G., Moroni L. &amp; Sguazzin C.(2008).Caregiver Need Assessment: uno strumento di analisi dei bisogni del caregiver.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Giornale Italiano di Medicina del Lavoro ed Ergonomia</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30</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84-90.</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Biondi M., Costantini A., Grassi, L. (1995).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La mente e il cancro. Insidie e risorse della psiche nelle patologie tumorali</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Roma: Il Pensiero Scientifico.</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Botturi, A., Lucchiari C., &amp; Pravettoni G.(2010).Caratteristiche psicometriche della versione italiana della Caregiver Reaction Assessment Scale.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Giornale di Psicologia</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4</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39-48.</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Dallago,L., Santinello,M.,Vieno, A. (2009).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Fondamenti di psicologia di comunità</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Bologna: Il Mulino.</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Di Caprio E., Gritti P., &amp; Resicato G. (2011). L’approccio alla famiglia in psiconcologia.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Clinica Psicologica</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2</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115-135.</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Di Leo,S. (2005). Famiglia e relazioni familiari. In N.Crotti &amp; G. Scambia, (cur.).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Psiconcologia della famiglia </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(pp</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39-45). Milano: Poletto.</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Loriedo, C., Picardi, A. (2000).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Dalla teoria generale dei sistemi alla teoria dell’attaccamento. Percorsi e modelli della psicoterapia sistemico-relazionale</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Milano: Franco Angeli.</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74785" y="1073493"/>
            <a:ext cx="10865224" cy="1200329"/>
          </a:xfrm>
          <a:prstGeom prst="rect">
            <a:avLst/>
          </a:prstGeom>
        </p:spPr>
        <p:txBody>
          <a:bodyPr wrap="square">
            <a:spAutoFit/>
          </a:bodyPr>
          <a:lstStyle/>
          <a:p>
            <a:pPr marL="285750" lvl="0" indent="-285750">
              <a:buFont typeface="Arial" panose="020B0604020202020204" pitchFamily="34" charset="0"/>
              <a:buChar char="•"/>
            </a:pPr>
            <a:endParaRPr lang="it-IT" dirty="0" smtClean="0">
              <a:solidFill>
                <a:srgbClr val="000000"/>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endParaRPr lang="it-IT" dirty="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it-IT" dirty="0">
              <a:solidFill>
                <a:srgbClr val="000000"/>
              </a:solidFill>
              <a:latin typeface="Times New Roman" panose="02020603050405020304" pitchFamily="18" charset="0"/>
              <a:cs typeface="Times New Roman" panose="02020603050405020304" pitchFamily="18" charset="0"/>
            </a:endParaRPr>
          </a:p>
          <a:p>
            <a:pPr lvl="0"/>
            <a:r>
              <a:rPr lang="it-IT" b="1" dirty="0">
                <a:solidFill>
                  <a:srgbClr val="000000"/>
                </a:solidFill>
                <a:latin typeface="Times New Roman" panose="02020603050405020304" pitchFamily="18" charset="0"/>
                <a:cs typeface="Times New Roman" panose="02020603050405020304" pitchFamily="18" charset="0"/>
              </a:rPr>
              <a:t> </a:t>
            </a:r>
            <a:endParaRPr lang="it-IT" dirty="0">
              <a:solidFill>
                <a:srgbClr val="000000"/>
              </a:solidFill>
              <a:latin typeface="Times New Roman" panose="02020603050405020304" pitchFamily="18" charset="0"/>
              <a:cs typeface="Times New Roman" panose="02020603050405020304" pitchFamily="18" charset="0"/>
            </a:endParaRPr>
          </a:p>
        </p:txBody>
      </p:sp>
      <p:sp>
        <p:nvSpPr>
          <p:cNvPr id="1025" name="Rectangle 1"/>
          <p:cNvSpPr>
            <a:spLocks noChangeArrowheads="1"/>
          </p:cNvSpPr>
          <p:nvPr/>
        </p:nvSpPr>
        <p:spPr bwMode="auto">
          <a:xfrm>
            <a:off x="303578" y="1670288"/>
            <a:ext cx="1113905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Menenti,B. &amp; Rubbini Paglia. (2007). Il gioco e il disegno spontaneo come risorsa terapeutica in oncologia pediatrica.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Psicobiettivo</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25</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89-101. </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Ramonda, E., Stanizzo,M.R.,Torta, R., &amp; Varetto, A. (2007). L’approccio psicoterapeutico alla malattia oncologica. In R.Torta &amp; A.Mussa (cur.),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Psico-oncologia.</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Il modello biopsicosociale. </a:t>
            </a:r>
            <a:r>
              <a:rPr kumimoji="0" lang="en-US"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Parte generale </a:t>
            </a: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(pp.217-265). Torino: Edi-Ermes. </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Rolland J.S.(2005) .Cancer and the Family: An Integrative Model.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Cancer. 104</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2584–95.</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SIPO (1998). Standard, opzioni e raccomandazioni per una buona pratica Psico-Oncologica.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Giornale Italiano di Psico-Oncologia</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13</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61-63.</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Siri, I., Badino, E.&amp; Torta, R. (2007). La famiglia del paziente. In R. Torta &amp; A. Mussa (cur.),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Psico-oncologia. Il modello biopsicosociale. Parte generale </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(pp.111-128). Torino: Edi-Ermes.</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Soccorsi, S. (1977). Esperienze di intervento in un centro per la cura delle leucemie dei bambini.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Terapia Familiare</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2</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41-57. </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Torelli S.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Cancro e fragilità familiare. Un’indagine sull’identificazione delle fragilità familiari di fronte all’insorgenza del cancro</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Fondazione Nazionale Gigi Ghirotti.</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Walsh, F. (2008). </a:t>
            </a:r>
            <a:r>
              <a:rPr kumimoji="0" lang="it-IT" b="0" i="1"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La resilienza familiare</a:t>
            </a:r>
            <a:r>
              <a:rPr kumimoji="0" lang="it-IT"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Milano: Cortina.</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08584" y="766565"/>
            <a:ext cx="7053542" cy="653993"/>
          </a:xfrm>
        </p:spPr>
        <p:txBody>
          <a:bodyPr>
            <a:normAutofit fontScale="90000"/>
          </a:bodyPr>
          <a:lstStyle/>
          <a:p>
            <a:pPr algn="ctr"/>
            <a:r>
              <a:rPr lang="it-IT" dirty="0" smtClean="0"/>
              <a:t>LA MALATTIA E’DOLORE</a:t>
            </a:r>
            <a:endParaRPr lang="it-IT" dirty="0"/>
          </a:p>
        </p:txBody>
      </p:sp>
      <p:sp>
        <p:nvSpPr>
          <p:cNvPr id="3" name="Segnaposto contenuto 2"/>
          <p:cNvSpPr>
            <a:spLocks noGrp="1"/>
          </p:cNvSpPr>
          <p:nvPr>
            <p:ph idx="1"/>
          </p:nvPr>
        </p:nvSpPr>
        <p:spPr>
          <a:xfrm>
            <a:off x="2180402" y="1697071"/>
            <a:ext cx="6709906" cy="3146611"/>
          </a:xfrm>
        </p:spPr>
        <p:txBody>
          <a:bodyPr>
            <a:normAutofit/>
          </a:bodyPr>
          <a:lstStyle/>
          <a:p>
            <a:pPr marL="0" indent="0" algn="ctr">
              <a:buNone/>
            </a:pPr>
            <a:r>
              <a:rPr lang="it-IT" sz="2700" dirty="0" smtClean="0"/>
              <a:t>I </a:t>
            </a:r>
            <a:r>
              <a:rPr lang="it-IT" sz="2700" dirty="0"/>
              <a:t>meccanismi cognitivi e affettivi non sono meno importanti </a:t>
            </a:r>
            <a:r>
              <a:rPr lang="it-IT" sz="2700" dirty="0" smtClean="0"/>
              <a:t>del dolore provocato da un </a:t>
            </a:r>
            <a:r>
              <a:rPr lang="it-IT" sz="2700" dirty="0"/>
              <a:t>danno di </a:t>
            </a:r>
            <a:r>
              <a:rPr lang="it-IT" sz="2700" dirty="0" smtClean="0"/>
              <a:t>tessuti o parti del corpo</a:t>
            </a:r>
            <a:endParaRPr lang="it-IT" sz="2700" dirty="0"/>
          </a:p>
        </p:txBody>
      </p:sp>
      <p:pic>
        <p:nvPicPr>
          <p:cNvPr id="4" name="Immagine 3"/>
          <p:cNvPicPr>
            <a:picLocks noChangeAspect="1"/>
          </p:cNvPicPr>
          <p:nvPr/>
        </p:nvPicPr>
        <p:blipFill>
          <a:blip r:embed="rId2"/>
          <a:stretch>
            <a:fillRect/>
          </a:stretch>
        </p:blipFill>
        <p:spPr>
          <a:xfrm>
            <a:off x="3938599" y="3616730"/>
            <a:ext cx="3624389" cy="2709320"/>
          </a:xfrm>
          <a:prstGeom prst="rect">
            <a:avLst/>
          </a:prstGeom>
        </p:spPr>
      </p:pic>
    </p:spTree>
    <p:extLst>
      <p:ext uri="{BB962C8B-B14F-4D97-AF65-F5344CB8AC3E}">
        <p14:creationId xmlns:p14="http://schemas.microsoft.com/office/powerpoint/2010/main" val="3107095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61938" y="5036234"/>
            <a:ext cx="3445578" cy="1099790"/>
          </a:xfrm>
        </p:spPr>
        <p:txBody>
          <a:bodyPr>
            <a:normAutofit fontScale="90000"/>
          </a:bodyPr>
          <a:lstStyle/>
          <a:p>
            <a:pPr algn="ctr"/>
            <a:r>
              <a:rPr lang="it-IT" dirty="0" smtClean="0"/>
              <a:t>Emozioni del dolore</a:t>
            </a:r>
            <a:endParaRPr lang="it-IT" dirty="0"/>
          </a:p>
        </p:txBody>
      </p:sp>
      <p:graphicFrame>
        <p:nvGraphicFramePr>
          <p:cNvPr id="6" name="Segnaposto contenuto 5"/>
          <p:cNvGraphicFramePr>
            <a:graphicFrameLocks noGrp="1"/>
          </p:cNvGraphicFramePr>
          <p:nvPr>
            <p:ph idx="1"/>
            <p:extLst/>
          </p:nvPr>
        </p:nvGraphicFramePr>
        <p:xfrm>
          <a:off x="1470213" y="847166"/>
          <a:ext cx="7978139" cy="4933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1877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0339" y="597878"/>
            <a:ext cx="12051323" cy="6617196"/>
          </a:xfrm>
          <a:prstGeom prst="rect">
            <a:avLst/>
          </a:prstGeom>
        </p:spPr>
        <p:txBody>
          <a:bodyPr wrap="square">
            <a:spAutoFit/>
          </a:bodyPr>
          <a:lstStyle/>
          <a:p>
            <a:pPr algn="ctr"/>
            <a:endParaRPr lang="it-IT" sz="2400" b="1" dirty="0" smtClean="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it-IT" dirty="0">
              <a:solidFill>
                <a:srgbClr val="000000"/>
              </a:solidFill>
              <a:latin typeface="CarocciWebRegular"/>
            </a:endParaRPr>
          </a:p>
          <a:p>
            <a:endParaRPr lang="it-IT" dirty="0" smtClean="0">
              <a:solidFill>
                <a:srgbClr val="000000"/>
              </a:solidFill>
              <a:latin typeface="CarocciWebRegular"/>
            </a:endParaRPr>
          </a:p>
          <a:p>
            <a:endParaRPr lang="it-IT" dirty="0">
              <a:solidFill>
                <a:srgbClr val="000000"/>
              </a:solidFill>
              <a:latin typeface="CarocciWebRegular"/>
            </a:endParaRPr>
          </a:p>
          <a:p>
            <a:endParaRPr lang="it-IT" dirty="0" smtClean="0">
              <a:solidFill>
                <a:srgbClr val="000000"/>
              </a:solidFill>
              <a:latin typeface="CarocciWebRegular"/>
            </a:endParaRPr>
          </a:p>
          <a:p>
            <a:endParaRPr lang="it-IT" dirty="0" smtClean="0">
              <a:solidFill>
                <a:srgbClr val="000000"/>
              </a:solidFill>
              <a:latin typeface="CarocciWebRegular"/>
            </a:endParaRPr>
          </a:p>
          <a:p>
            <a:endParaRPr lang="it-IT" dirty="0" smtClean="0">
              <a:solidFill>
                <a:srgbClr val="000000"/>
              </a:solidFill>
              <a:latin typeface="CarocciWebRegular"/>
            </a:endParaRPr>
          </a:p>
          <a:p>
            <a:endParaRPr lang="it-IT" dirty="0">
              <a:solidFill>
                <a:srgbClr val="000000"/>
              </a:solidFill>
              <a:latin typeface="Times New Roman" pitchFamily="18" charset="0"/>
              <a:cs typeface="Times New Roman" pitchFamily="18" charset="0"/>
            </a:endParaRPr>
          </a:p>
          <a:p>
            <a:r>
              <a:rPr lang="it-IT" sz="2400" b="1" dirty="0" smtClean="0">
                <a:solidFill>
                  <a:srgbClr val="000000"/>
                </a:solidFill>
                <a:latin typeface="Times New Roman" pitchFamily="18" charset="0"/>
                <a:cs typeface="Times New Roman" pitchFamily="18" charset="0"/>
              </a:rPr>
              <a:t>LA FAMIGLIA</a:t>
            </a:r>
            <a:r>
              <a:rPr lang="it-IT" sz="2400" b="1" dirty="0" smtClean="0">
                <a:solidFill>
                  <a:srgbClr val="000000"/>
                </a:solidFill>
                <a:latin typeface="CarocciWebRegular"/>
                <a:cs typeface="Times New Roman" panose="02020603050405020304" pitchFamily="18" charset="0"/>
              </a:rPr>
              <a:t>             </a:t>
            </a:r>
            <a:r>
              <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è</a:t>
            </a:r>
            <a:r>
              <a:rPr lang="it-IT" sz="2400" b="1"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a:t>
            </a:r>
            <a:r>
              <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la </a:t>
            </a:r>
            <a:r>
              <a:rPr lang="it-IT" sz="2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prima rete relazionale e la prima dimensione </a:t>
            </a:r>
            <a:r>
              <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soggettiva</a:t>
            </a:r>
          </a:p>
          <a:p>
            <a:r>
              <a:rPr lang="it-IT" sz="2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a:t>
            </a:r>
            <a:r>
              <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dell’individuo.</a:t>
            </a:r>
          </a:p>
          <a:p>
            <a:endPar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it-IT" sz="2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a:t>
            </a:r>
            <a:r>
              <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ha </a:t>
            </a:r>
            <a:r>
              <a:rPr lang="it-IT" sz="2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un suo specifico equilibrio </a:t>
            </a:r>
            <a:r>
              <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da preservare anche    </a:t>
            </a:r>
          </a:p>
          <a:p>
            <a:r>
              <a:rPr lang="it-IT" sz="2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a:t>
            </a:r>
            <a:r>
              <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di fronte alla malattia oncologica.</a:t>
            </a:r>
          </a:p>
          <a:p>
            <a:endPar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it-IT" sz="2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a:t>
            </a:r>
            <a:r>
              <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è il contesto all’interno del quale il malato risponde all’esperienza del</a:t>
            </a:r>
          </a:p>
          <a:p>
            <a:r>
              <a:rPr lang="it-IT" sz="2400" dirty="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a:t>
            </a:r>
            <a:r>
              <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cancro.</a:t>
            </a:r>
          </a:p>
          <a:p>
            <a:endParaRPr lang="it-IT" sz="2400" dirty="0" smtClean="0">
              <a:solidFill>
                <a:srgbClr val="000000"/>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it-IT" sz="2000" dirty="0" smtClean="0">
              <a:solidFill>
                <a:srgbClr val="000000"/>
              </a:solidFill>
              <a:latin typeface="Times New Roman" pitchFamily="18" charset="0"/>
              <a:cs typeface="Times New Roman" pitchFamily="18" charset="0"/>
            </a:endParaRPr>
          </a:p>
          <a:p>
            <a:endParaRPr lang="it-IT" sz="2000" dirty="0" smtClean="0">
              <a:solidFill>
                <a:srgbClr val="000000"/>
              </a:solidFill>
              <a:latin typeface="Times New Roman" pitchFamily="18" charset="0"/>
              <a:cs typeface="Times New Roman" pitchFamily="18" charset="0"/>
            </a:endParaRPr>
          </a:p>
          <a:p>
            <a:endParaRPr lang="it-IT" dirty="0">
              <a:solidFill>
                <a:srgbClr val="000000"/>
              </a:solidFill>
              <a:latin typeface="CarocciWebRegular"/>
            </a:endParaRPr>
          </a:p>
        </p:txBody>
      </p:sp>
      <p:sp>
        <p:nvSpPr>
          <p:cNvPr id="3" name="Freccia a destra 2"/>
          <p:cNvSpPr/>
          <p:nvPr/>
        </p:nvSpPr>
        <p:spPr>
          <a:xfrm>
            <a:off x="2711003" y="5307819"/>
            <a:ext cx="30003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Freccia a destra 3"/>
          <p:cNvSpPr/>
          <p:nvPr/>
        </p:nvSpPr>
        <p:spPr>
          <a:xfrm>
            <a:off x="2684895" y="4181959"/>
            <a:ext cx="30404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Freccia a destra 4"/>
          <p:cNvSpPr/>
          <p:nvPr/>
        </p:nvSpPr>
        <p:spPr>
          <a:xfrm>
            <a:off x="2635901" y="3151129"/>
            <a:ext cx="37513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1022504"/>
            <a:ext cx="2286001" cy="1734143"/>
          </a:xfrm>
          <a:prstGeom prst="rect">
            <a:avLst/>
          </a:prstGeom>
        </p:spPr>
      </p:pic>
      <p:sp>
        <p:nvSpPr>
          <p:cNvPr id="7" name="Rettangolo 6"/>
          <p:cNvSpPr/>
          <p:nvPr/>
        </p:nvSpPr>
        <p:spPr>
          <a:xfrm>
            <a:off x="3429000" y="900952"/>
            <a:ext cx="6064623" cy="995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LA FAMIGLIA DAVANTI ALLA MALATTIA</a:t>
            </a:r>
            <a:endParaRPr lang="it-IT" sz="2000" b="1" dirty="0"/>
          </a:p>
        </p:txBody>
      </p:sp>
    </p:spTree>
    <p:extLst>
      <p:ext uri="{BB962C8B-B14F-4D97-AF65-F5344CB8AC3E}">
        <p14:creationId xmlns:p14="http://schemas.microsoft.com/office/powerpoint/2010/main" val="339570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anim calcmode="lin" valueType="num">
                                      <p:cBhvr additive="base">
                                        <p:cTn id="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9" end="9"/>
                                            </p:txEl>
                                          </p:spTgt>
                                        </p:tgtEl>
                                        <p:attrNameLst>
                                          <p:attrName>style.visibility</p:attrName>
                                        </p:attrNameLst>
                                      </p:cBhvr>
                                      <p:to>
                                        <p:strVal val="visible"/>
                                      </p:to>
                                    </p:set>
                                    <p:anim calcmode="lin" valueType="num">
                                      <p:cBhvr additive="base">
                                        <p:cTn id="1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anim calcmode="lin" valueType="num">
                                      <p:cBhvr additive="base">
                                        <p:cTn id="1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12" end="12"/>
                                            </p:txEl>
                                          </p:spTgt>
                                        </p:tgtEl>
                                        <p:attrNameLst>
                                          <p:attrName>style.visibility</p:attrName>
                                        </p:attrNameLst>
                                      </p:cBhvr>
                                      <p:to>
                                        <p:strVal val="visible"/>
                                      </p:to>
                                    </p:set>
                                    <p:anim calcmode="lin" valueType="num">
                                      <p:cBhvr additive="base">
                                        <p:cTn id="2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14" end="14"/>
                                            </p:txEl>
                                          </p:spTgt>
                                        </p:tgtEl>
                                        <p:attrNameLst>
                                          <p:attrName>style.visibility</p:attrName>
                                        </p:attrNameLst>
                                      </p:cBhvr>
                                      <p:to>
                                        <p:strVal val="visible"/>
                                      </p:to>
                                    </p:set>
                                    <p:anim calcmode="lin" valueType="num">
                                      <p:cBhvr additive="base">
                                        <p:cTn id="27"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anim calcmode="lin" valueType="num">
                                      <p:cBhvr additive="base">
                                        <p:cTn id="31"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2480" y="1004421"/>
            <a:ext cx="11399520" cy="461665"/>
          </a:xfrm>
          <a:prstGeom prst="rect">
            <a:avLst/>
          </a:prstGeom>
        </p:spPr>
        <p:txBody>
          <a:bodyPr wrap="square">
            <a:spAutoFit/>
          </a:bodyPr>
          <a:lstStyle/>
          <a:p>
            <a:pPr fontAlgn="t"/>
            <a:r>
              <a:rPr lang="it-IT" sz="2400" b="1" u="sng" dirty="0" smtClean="0">
                <a:solidFill>
                  <a:srgbClr val="0070C0"/>
                </a:solidFill>
                <a:latin typeface="Times New Roman" pitchFamily="18" charset="0"/>
                <a:cs typeface="Times New Roman" pitchFamily="18" charset="0"/>
              </a:rPr>
              <a:t>NEL PERCORSO DI MALATTIA ONCOLOGICA  3 MACRO-FASI</a:t>
            </a:r>
          </a:p>
        </p:txBody>
      </p:sp>
      <p:sp>
        <p:nvSpPr>
          <p:cNvPr id="3" name="Rettangolo 2"/>
          <p:cNvSpPr/>
          <p:nvPr/>
        </p:nvSpPr>
        <p:spPr>
          <a:xfrm>
            <a:off x="200092" y="2057713"/>
            <a:ext cx="11704320" cy="523220"/>
          </a:xfrm>
          <a:prstGeom prst="rect">
            <a:avLst/>
          </a:prstGeom>
        </p:spPr>
        <p:txBody>
          <a:bodyPr wrap="square">
            <a:spAutoFit/>
          </a:bodyPr>
          <a:lstStyle/>
          <a:p>
            <a:r>
              <a:rPr lang="it-IT" sz="2000" b="1" dirty="0" smtClean="0">
                <a:solidFill>
                  <a:srgbClr val="000000"/>
                </a:solidFill>
                <a:latin typeface="Times New Roman" pitchFamily="18" charset="0"/>
                <a:cs typeface="Times New Roman" pitchFamily="18" charset="0"/>
              </a:rPr>
              <a:t>① </a:t>
            </a:r>
            <a:r>
              <a:rPr lang="it-IT" sz="2800" b="1" dirty="0" smtClean="0">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FASE DIAGNOSI E POST-DIAGNOSI</a:t>
            </a:r>
            <a:endParaRPr lang="it-IT" sz="2800" dirty="0">
              <a:solidFill>
                <a:schemeClr val="accent2">
                  <a:lumMod val="75000"/>
                </a:schemeClr>
              </a:solidFill>
              <a:latin typeface="Times New Roman" pitchFamily="18" charset="0"/>
              <a:cs typeface="Times New Roman" pitchFamily="18" charset="0"/>
            </a:endParaRPr>
          </a:p>
        </p:txBody>
      </p:sp>
      <p:sp>
        <p:nvSpPr>
          <p:cNvPr id="4" name="Rettangolo 3"/>
          <p:cNvSpPr/>
          <p:nvPr/>
        </p:nvSpPr>
        <p:spPr>
          <a:xfrm>
            <a:off x="182880" y="3482279"/>
            <a:ext cx="11301984" cy="523220"/>
          </a:xfrm>
          <a:prstGeom prst="rect">
            <a:avLst/>
          </a:prstGeom>
        </p:spPr>
        <p:txBody>
          <a:bodyPr wrap="square">
            <a:spAutoFit/>
          </a:bodyPr>
          <a:lstStyle/>
          <a:p>
            <a:r>
              <a:rPr lang="it-IT" sz="2000" b="1" dirty="0" smtClean="0">
                <a:solidFill>
                  <a:srgbClr val="000000"/>
                </a:solidFill>
                <a:latin typeface="Times New Roman" pitchFamily="18" charset="0"/>
                <a:cs typeface="Times New Roman" pitchFamily="18" charset="0"/>
              </a:rPr>
              <a:t>② </a:t>
            </a:r>
            <a:r>
              <a:rPr lang="it-IT" sz="2800" b="1" dirty="0" smtClean="0">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FASE DI PROGRESSIONE DELLA MALATTIA ONCOLOGICA</a:t>
            </a:r>
            <a:endParaRPr lang="it-IT" sz="2800" dirty="0">
              <a:solidFill>
                <a:schemeClr val="accent2">
                  <a:lumMod val="75000"/>
                </a:schemeClr>
              </a:solidFill>
              <a:latin typeface="Times New Roman" pitchFamily="18" charset="0"/>
              <a:cs typeface="Times New Roman" pitchFamily="18" charset="0"/>
            </a:endParaRPr>
          </a:p>
        </p:txBody>
      </p:sp>
      <p:sp>
        <p:nvSpPr>
          <p:cNvPr id="5" name="Rettangolo 4"/>
          <p:cNvSpPr/>
          <p:nvPr/>
        </p:nvSpPr>
        <p:spPr>
          <a:xfrm>
            <a:off x="243840" y="5042876"/>
            <a:ext cx="11667744" cy="523220"/>
          </a:xfrm>
          <a:prstGeom prst="rect">
            <a:avLst/>
          </a:prstGeom>
        </p:spPr>
        <p:txBody>
          <a:bodyPr wrap="square">
            <a:spAutoFit/>
          </a:bodyPr>
          <a:lstStyle/>
          <a:p>
            <a:pPr fontAlgn="t"/>
            <a:r>
              <a:rPr lang="it-IT" sz="2000" b="1" dirty="0" smtClean="0">
                <a:solidFill>
                  <a:srgbClr val="000000"/>
                </a:solidFill>
                <a:latin typeface="Times New Roman" pitchFamily="18" charset="0"/>
                <a:cs typeface="Times New Roman" pitchFamily="18" charset="0"/>
              </a:rPr>
              <a:t>③ </a:t>
            </a:r>
            <a:r>
              <a:rPr lang="it-IT" sz="2800" b="1" dirty="0" smtClean="0">
                <a:solidFill>
                  <a:schemeClr val="accent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FASE TERMINALE DELLA MALATTIA ONCOLOGICA</a:t>
            </a:r>
            <a:endParaRPr lang="it-IT" sz="2800" dirty="0" smtClean="0">
              <a:solidFill>
                <a:schemeClr val="accent2">
                  <a:lumMod val="75000"/>
                </a:schemeClr>
              </a:solidFill>
              <a:latin typeface="Times New Roman" pitchFamily="18" charset="0"/>
              <a:cs typeface="Times New Roman" pitchFamily="18" charset="0"/>
            </a:endParaRPr>
          </a:p>
        </p:txBody>
      </p:sp>
      <p:pic>
        <p:nvPicPr>
          <p:cNvPr id="7" name="Immagin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19293" y="1676400"/>
            <a:ext cx="2977661" cy="167492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07894" y="961090"/>
            <a:ext cx="11465859" cy="5386090"/>
          </a:xfrm>
          <a:prstGeom prst="rect">
            <a:avLst/>
          </a:prstGeom>
        </p:spPr>
        <p:txBody>
          <a:bodyPr wrap="square">
            <a:spAutoFit/>
          </a:bodyPr>
          <a:lstStyle/>
          <a:p>
            <a:endParaRPr lang="it-IT" dirty="0" smtClean="0"/>
          </a:p>
          <a:p>
            <a:endParaRPr lang="it-IT" dirty="0" smtClean="0"/>
          </a:p>
          <a:p>
            <a:r>
              <a:rPr lang="it-IT" sz="2800" dirty="0" smtClean="0"/>
              <a:t>«[…] </a:t>
            </a:r>
            <a:r>
              <a:rPr lang="it-IT" sz="2800" dirty="0"/>
              <a:t>è possibile parlare della patologia oncologica non solo come patologia dell’individuo, ma anche come </a:t>
            </a:r>
            <a:r>
              <a:rPr lang="it-IT" sz="2800" u="sng" dirty="0"/>
              <a:t>malattia familiare</a:t>
            </a:r>
            <a:r>
              <a:rPr lang="it-IT" sz="2800" dirty="0" smtClean="0"/>
              <a:t>» </a:t>
            </a:r>
            <a:r>
              <a:rPr lang="it-IT" dirty="0" smtClean="0"/>
              <a:t>(</a:t>
            </a:r>
            <a:r>
              <a:rPr lang="it-IT" dirty="0" smtClean="0">
                <a:latin typeface="Times New Roman" panose="02020603050405020304" pitchFamily="18" charset="0"/>
                <a:cs typeface="Times New Roman" panose="02020603050405020304" pitchFamily="18" charset="0"/>
              </a:rPr>
              <a:t>Badino,E., Siri,I.,Torta,R., 2007). </a:t>
            </a:r>
          </a:p>
          <a:p>
            <a:endParaRPr lang="it-IT" dirty="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a:p>
          <a:p>
            <a:endParaRPr lang="it-IT" dirty="0" smtClean="0"/>
          </a:p>
          <a:p>
            <a:endParaRPr lang="it-IT" dirty="0"/>
          </a:p>
          <a:p>
            <a:endParaRPr lang="it-IT" dirty="0" smtClean="0"/>
          </a:p>
          <a:p>
            <a:endParaRPr lang="it-IT" dirty="0"/>
          </a:p>
        </p:txBody>
      </p:sp>
      <p:pic>
        <p:nvPicPr>
          <p:cNvPr id="3" name="Immagin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56170" y="3402107"/>
            <a:ext cx="4359321" cy="2489430"/>
          </a:xfrm>
          <a:prstGeom prst="rect">
            <a:avLst/>
          </a:prstGeom>
        </p:spPr>
      </p:pic>
    </p:spTree>
    <p:extLst>
      <p:ext uri="{BB962C8B-B14F-4D97-AF65-F5344CB8AC3E}">
        <p14:creationId xmlns:p14="http://schemas.microsoft.com/office/powerpoint/2010/main" val="3010543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194839"/>
            <a:ext cx="12191999" cy="6124754"/>
          </a:xfrm>
          <a:prstGeom prst="rect">
            <a:avLst/>
          </a:prstGeom>
        </p:spPr>
        <p:txBody>
          <a:bodyPr wrap="square">
            <a:spAutoFit/>
          </a:bodyPr>
          <a:lstStyle/>
          <a:p>
            <a:pPr algn="ctr"/>
            <a:endParaRPr lang="it-IT" sz="2400" b="1" i="1" dirty="0" smtClean="0"/>
          </a:p>
          <a:p>
            <a:pPr algn="ctr"/>
            <a:endParaRPr lang="it-IT" sz="2400" b="1" i="1" dirty="0"/>
          </a:p>
          <a:p>
            <a:pPr algn="ctr"/>
            <a:endParaRPr lang="it-IT" sz="2400" b="1" i="1" dirty="0" smtClean="0"/>
          </a:p>
          <a:p>
            <a:endParaRPr lang="it-IT" dirty="0" smtClean="0"/>
          </a:p>
          <a:p>
            <a:endParaRPr lang="it-IT" dirty="0" smtClean="0"/>
          </a:p>
          <a:p>
            <a:endParaRPr lang="it-IT" dirty="0"/>
          </a:p>
          <a:p>
            <a:endParaRPr lang="it-IT" dirty="0"/>
          </a:p>
          <a:p>
            <a:r>
              <a:rPr lang="it-IT" sz="2400" b="1" dirty="0" smtClean="0"/>
              <a:t>La </a:t>
            </a:r>
            <a:r>
              <a:rPr lang="it-IT" sz="2400" b="1" dirty="0"/>
              <a:t>diagnosi di tumore del proprio figlio irrompe nel ciclo vitale della famiglia come </a:t>
            </a:r>
            <a:r>
              <a:rPr lang="it-IT" sz="2400" b="1" dirty="0" smtClean="0"/>
              <a:t>un </a:t>
            </a:r>
            <a:r>
              <a:rPr lang="it-IT" sz="2400" b="1" u="sng" dirty="0" smtClean="0"/>
              <a:t>EVENTO PARANORMATIVO</a:t>
            </a:r>
            <a:r>
              <a:rPr lang="it-IT" sz="2400" dirty="0" smtClean="0"/>
              <a:t>.</a:t>
            </a:r>
          </a:p>
          <a:p>
            <a:endParaRPr lang="it-IT" dirty="0" smtClean="0"/>
          </a:p>
          <a:p>
            <a:endParaRPr lang="it-IT" dirty="0"/>
          </a:p>
          <a:p>
            <a:r>
              <a:rPr lang="it-IT" sz="2000" i="1" dirty="0" smtClean="0">
                <a:effectLst>
                  <a:outerShdw blurRad="38100" dist="38100" dir="2700000" algn="tl">
                    <a:srgbClr val="000000">
                      <a:alpha val="43137"/>
                    </a:srgbClr>
                  </a:outerShdw>
                </a:effectLst>
              </a:rPr>
              <a:t>La reazione della famiglia può </a:t>
            </a:r>
            <a:r>
              <a:rPr lang="it-IT" sz="2000" i="1" dirty="0">
                <a:effectLst>
                  <a:outerShdw blurRad="38100" dist="38100" dir="2700000" algn="tl">
                    <a:srgbClr val="000000">
                      <a:alpha val="43137"/>
                    </a:srgbClr>
                  </a:outerShdw>
                </a:effectLst>
              </a:rPr>
              <a:t>dipendere da una molteplicità di </a:t>
            </a:r>
            <a:r>
              <a:rPr lang="it-IT" sz="2000" i="1" dirty="0" smtClean="0">
                <a:effectLst>
                  <a:outerShdw blurRad="38100" dist="38100" dir="2700000" algn="tl">
                    <a:srgbClr val="000000">
                      <a:alpha val="43137"/>
                    </a:srgbClr>
                  </a:outerShdw>
                </a:effectLst>
              </a:rPr>
              <a:t>fattori: </a:t>
            </a:r>
          </a:p>
          <a:p>
            <a:r>
              <a:rPr lang="it-IT" sz="2000" i="1" dirty="0" smtClean="0">
                <a:latin typeface="Calibri"/>
              </a:rPr>
              <a:t>▪</a:t>
            </a:r>
            <a:r>
              <a:rPr lang="it-IT" sz="2400" u="sng" dirty="0" smtClean="0"/>
              <a:t>storia </a:t>
            </a:r>
            <a:r>
              <a:rPr lang="it-IT" sz="2400" u="sng" dirty="0"/>
              <a:t>personale della </a:t>
            </a:r>
            <a:r>
              <a:rPr lang="it-IT" sz="2400" u="sng" dirty="0" smtClean="0"/>
              <a:t>famiglia </a:t>
            </a:r>
          </a:p>
          <a:p>
            <a:r>
              <a:rPr lang="it-IT" sz="2400" dirty="0" smtClean="0">
                <a:latin typeface="Calibri"/>
              </a:rPr>
              <a:t>▪</a:t>
            </a:r>
            <a:r>
              <a:rPr lang="it-IT" sz="2400" u="sng" dirty="0" smtClean="0"/>
              <a:t>relazioni </a:t>
            </a:r>
            <a:r>
              <a:rPr lang="it-IT" sz="2400" u="sng" dirty="0"/>
              <a:t>con la famiglia </a:t>
            </a:r>
            <a:r>
              <a:rPr lang="it-IT" sz="2400" u="sng" dirty="0" smtClean="0"/>
              <a:t>d’origine </a:t>
            </a:r>
          </a:p>
          <a:p>
            <a:r>
              <a:rPr lang="it-IT" sz="2400" dirty="0" smtClean="0">
                <a:latin typeface="Calibri"/>
              </a:rPr>
              <a:t>▪</a:t>
            </a:r>
            <a:r>
              <a:rPr lang="it-IT" sz="2400" u="sng" dirty="0" smtClean="0"/>
              <a:t>eventi </a:t>
            </a:r>
            <a:r>
              <a:rPr lang="it-IT" sz="2400" u="sng" dirty="0"/>
              <a:t>di lutto </a:t>
            </a:r>
            <a:r>
              <a:rPr lang="it-IT" sz="2400" u="sng" dirty="0" smtClean="0"/>
              <a:t>passati </a:t>
            </a:r>
          </a:p>
          <a:p>
            <a:r>
              <a:rPr lang="it-IT" sz="2400" dirty="0" smtClean="0">
                <a:latin typeface="Calibri"/>
              </a:rPr>
              <a:t>▪</a:t>
            </a:r>
            <a:r>
              <a:rPr lang="it-IT" sz="2400" u="sng" dirty="0" smtClean="0"/>
              <a:t>dinamiche </a:t>
            </a:r>
            <a:r>
              <a:rPr lang="it-IT" sz="2400" u="sng" dirty="0"/>
              <a:t>relazionali tra i </a:t>
            </a:r>
            <a:r>
              <a:rPr lang="it-IT" sz="2400" u="sng" dirty="0" smtClean="0"/>
              <a:t>coniugi</a:t>
            </a:r>
          </a:p>
          <a:p>
            <a:r>
              <a:rPr lang="it-IT" sz="2400" dirty="0" smtClean="0">
                <a:latin typeface="Calibri"/>
              </a:rPr>
              <a:t>▪</a:t>
            </a:r>
            <a:r>
              <a:rPr lang="it-IT" sz="2400" u="sng" dirty="0" smtClean="0"/>
              <a:t>età </a:t>
            </a:r>
            <a:r>
              <a:rPr lang="it-IT" sz="2400" u="sng" dirty="0"/>
              <a:t>del figlio e </a:t>
            </a:r>
            <a:r>
              <a:rPr lang="it-IT" sz="2400" u="sng" dirty="0" smtClean="0"/>
              <a:t>stato </a:t>
            </a:r>
            <a:r>
              <a:rPr lang="it-IT" sz="2400" u="sng" dirty="0"/>
              <a:t>di avanzamento della </a:t>
            </a:r>
            <a:r>
              <a:rPr lang="it-IT" sz="2400" u="sng" dirty="0" smtClean="0"/>
              <a:t>malattia</a:t>
            </a:r>
            <a:r>
              <a:rPr lang="it-IT" sz="2400" i="1" dirty="0" smtClean="0"/>
              <a:t>.</a:t>
            </a:r>
          </a:p>
          <a:p>
            <a:endParaRPr lang="it-IT" sz="2400"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7561" y="860611"/>
            <a:ext cx="3324025" cy="1519517"/>
          </a:xfrm>
          <a:prstGeom prst="rect">
            <a:avLst/>
          </a:prstGeom>
        </p:spPr>
      </p:pic>
    </p:spTree>
    <p:extLst>
      <p:ext uri="{BB962C8B-B14F-4D97-AF65-F5344CB8AC3E}">
        <p14:creationId xmlns:p14="http://schemas.microsoft.com/office/powerpoint/2010/main" val="1892130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980638"/>
            <a:ext cx="11863754" cy="5786199"/>
          </a:xfrm>
          <a:prstGeom prst="rect">
            <a:avLst/>
          </a:prstGeom>
        </p:spPr>
        <p:txBody>
          <a:bodyPr wrap="square">
            <a:spAutoFit/>
          </a:bodyPr>
          <a:lstStyle/>
          <a:p>
            <a:r>
              <a:rPr lang="it-IT" sz="2000" u="sng" dirty="0" smtClean="0">
                <a:effectLst>
                  <a:outerShdw blurRad="38100" dist="38100" dir="2700000" algn="tl">
                    <a:srgbClr val="000000">
                      <a:alpha val="43137"/>
                    </a:srgbClr>
                  </a:outerShdw>
                </a:effectLst>
              </a:rPr>
              <a:t>Assumendo una prospettiva sistemico-relazionale </a:t>
            </a:r>
            <a:r>
              <a:rPr lang="it-IT" sz="2000" dirty="0" smtClean="0"/>
              <a:t>è </a:t>
            </a:r>
            <a:r>
              <a:rPr lang="it-IT" sz="2000" dirty="0"/>
              <a:t>possibile affermare che i vissuti psicologici ed emotivi e le dinamiche relazionali dei membri della famiglia </a:t>
            </a:r>
            <a:r>
              <a:rPr lang="it-IT" sz="2000" dirty="0" smtClean="0"/>
              <a:t>influenzino </a:t>
            </a:r>
            <a:r>
              <a:rPr lang="it-IT" sz="2000" dirty="0"/>
              <a:t>l’intero sistema </a:t>
            </a:r>
            <a:r>
              <a:rPr lang="it-IT" sz="2000" dirty="0" smtClean="0"/>
              <a:t>familiare.</a:t>
            </a:r>
          </a:p>
          <a:p>
            <a:endParaRPr lang="it-IT" dirty="0"/>
          </a:p>
          <a:p>
            <a:endParaRPr lang="it-IT" dirty="0"/>
          </a:p>
          <a:p>
            <a:r>
              <a:rPr lang="it-IT" sz="2800" dirty="0" smtClean="0">
                <a:effectLst>
                  <a:outerShdw blurRad="38100" dist="38100" dir="2700000" algn="tl">
                    <a:srgbClr val="000000">
                      <a:alpha val="43137"/>
                    </a:srgbClr>
                  </a:outerShdw>
                </a:effectLst>
              </a:rPr>
              <a:t>La </a:t>
            </a:r>
            <a:r>
              <a:rPr lang="it-IT" sz="2800" dirty="0">
                <a:effectLst>
                  <a:outerShdw blurRad="38100" dist="38100" dir="2700000" algn="tl">
                    <a:srgbClr val="000000">
                      <a:alpha val="43137"/>
                    </a:srgbClr>
                  </a:outerShdw>
                </a:effectLst>
              </a:rPr>
              <a:t>famiglia, di fatto, fornisce il contesto all’interno del quale il bambino è in grado di dare un significato alla propria malattia, trovando anche i mezzi per reagire a </a:t>
            </a:r>
            <a:r>
              <a:rPr lang="it-IT" sz="2800" dirty="0" smtClean="0">
                <a:effectLst>
                  <a:outerShdw blurRad="38100" dist="38100" dir="2700000" algn="tl">
                    <a:srgbClr val="000000">
                      <a:alpha val="43137"/>
                    </a:srgbClr>
                  </a:outerShdw>
                </a:effectLst>
              </a:rPr>
              <a:t>questa</a:t>
            </a:r>
            <a:r>
              <a:rPr lang="it-IT" sz="2800" dirty="0" smtClean="0"/>
              <a:t>. </a:t>
            </a:r>
          </a:p>
          <a:p>
            <a:endParaRPr lang="it-IT" sz="2800" dirty="0"/>
          </a:p>
          <a:p>
            <a:endParaRPr lang="it-IT" sz="2800" dirty="0" smtClean="0"/>
          </a:p>
          <a:p>
            <a:endParaRPr lang="it-IT" sz="2800" dirty="0"/>
          </a:p>
          <a:p>
            <a:endParaRPr lang="it-IT" dirty="0" smtClean="0"/>
          </a:p>
          <a:p>
            <a:endParaRPr lang="it-IT" dirty="0"/>
          </a:p>
          <a:p>
            <a:endParaRPr lang="it-IT" dirty="0" smtClean="0"/>
          </a:p>
          <a:p>
            <a:endParaRPr lang="it-IT" dirty="0" smtClean="0"/>
          </a:p>
          <a:p>
            <a:endParaRPr lang="it-IT" dirty="0" smtClean="0"/>
          </a:p>
          <a:p>
            <a:endParaRPr lang="it-IT" dirty="0" smtClean="0"/>
          </a:p>
          <a:p>
            <a:endParaRPr lang="it-IT"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5491" y="4126523"/>
            <a:ext cx="5749636" cy="2024895"/>
          </a:xfrm>
          <a:prstGeom prst="rect">
            <a:avLst/>
          </a:prstGeom>
        </p:spPr>
      </p:pic>
    </p:spTree>
    <p:extLst>
      <p:ext uri="{BB962C8B-B14F-4D97-AF65-F5344CB8AC3E}">
        <p14:creationId xmlns:p14="http://schemas.microsoft.com/office/powerpoint/2010/main" val="36357346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1188</TotalTime>
  <Words>1610</Words>
  <Application>Microsoft Office PowerPoint</Application>
  <PresentationFormat>Widescreen</PresentationFormat>
  <Paragraphs>240</Paragraphs>
  <Slides>27</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27</vt:i4>
      </vt:variant>
    </vt:vector>
  </HeadingPairs>
  <TitlesOfParts>
    <vt:vector size="36" baseType="lpstr">
      <vt:lpstr>Arial</vt:lpstr>
      <vt:lpstr>Calibri</vt:lpstr>
      <vt:lpstr>CarocciWebRegular</vt:lpstr>
      <vt:lpstr>Constantia</vt:lpstr>
      <vt:lpstr>Kristen ITC</vt:lpstr>
      <vt:lpstr>Libre Franklin</vt:lpstr>
      <vt:lpstr>Times New Roman</vt:lpstr>
      <vt:lpstr>Wingdings 2</vt:lpstr>
      <vt:lpstr>Equinozio</vt:lpstr>
      <vt:lpstr>LA MALATTIA ONCOLOGICA: LA FAMIGLIA e IL SUO CAMBIAMENTO </vt:lpstr>
      <vt:lpstr>Presentazione standard di PowerPoint</vt:lpstr>
      <vt:lpstr>LA MALATTIA E’DOLORE</vt:lpstr>
      <vt:lpstr>Emozioni del dolore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Pensare alla malattia come un viaggio….</vt:lpstr>
      <vt:lpstr>Presentazione standard di PowerPoint</vt:lpstr>
      <vt:lpstr>Presentazione standard di PowerPoint</vt:lpstr>
      <vt:lpstr>Presentazione standard di PowerPoint</vt:lpstr>
      <vt:lpstr>Presentazione standard di PowerPoint</vt:lpstr>
      <vt:lpstr>Presentazione standard di PowerPoint</vt:lpstr>
      <vt:lpstr>Casi clinici</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MALATTIA ONCOLOGICA: LA FAMIGLIA e IL CAMBIAMENTO </dc:title>
  <dc:creator>Trauma Center</dc:creator>
  <cp:lastModifiedBy>Trauma Center</cp:lastModifiedBy>
  <cp:revision>434</cp:revision>
  <dcterms:created xsi:type="dcterms:W3CDTF">2018-03-20T07:37:30Z</dcterms:created>
  <dcterms:modified xsi:type="dcterms:W3CDTF">2018-04-10T06:21:20Z</dcterms:modified>
</cp:coreProperties>
</file>