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5" r:id="rId2"/>
    <p:sldId id="494" r:id="rId3"/>
    <p:sldId id="495" r:id="rId4"/>
    <p:sldId id="496" r:id="rId5"/>
    <p:sldId id="497" r:id="rId6"/>
    <p:sldId id="498" r:id="rId7"/>
    <p:sldId id="447" r:id="rId8"/>
    <p:sldId id="505" r:id="rId9"/>
    <p:sldId id="493" r:id="rId10"/>
    <p:sldId id="512" r:id="rId11"/>
    <p:sldId id="506" r:id="rId12"/>
    <p:sldId id="448" r:id="rId13"/>
    <p:sldId id="481" r:id="rId14"/>
    <p:sldId id="511" r:id="rId15"/>
    <p:sldId id="452" r:id="rId16"/>
    <p:sldId id="487" r:id="rId17"/>
    <p:sldId id="499" r:id="rId18"/>
    <p:sldId id="460" r:id="rId19"/>
    <p:sldId id="462" r:id="rId20"/>
    <p:sldId id="503" r:id="rId21"/>
    <p:sldId id="500" r:id="rId22"/>
    <p:sldId id="509" r:id="rId23"/>
    <p:sldId id="513" r:id="rId24"/>
    <p:sldId id="517" r:id="rId25"/>
    <p:sldId id="507" r:id="rId26"/>
    <p:sldId id="515" r:id="rId27"/>
    <p:sldId id="484" r:id="rId28"/>
    <p:sldId id="488" r:id="rId29"/>
    <p:sldId id="504" r:id="rId30"/>
  </p:sldIdLst>
  <p:sldSz cx="9144000" cy="6858000" type="screen4x3"/>
  <p:notesSz cx="6669088"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F00"/>
    <a:srgbClr val="009193"/>
    <a:srgbClr val="FF2600"/>
    <a:srgbClr val="FF9300"/>
    <a:srgbClr val="7A81FF"/>
    <a:srgbClr val="009051"/>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1" autoAdjust="0"/>
  </p:normalViewPr>
  <p:slideViewPr>
    <p:cSldViewPr>
      <p:cViewPr varScale="1">
        <p:scale>
          <a:sx n="64" d="100"/>
          <a:sy n="64" d="100"/>
        </p:scale>
        <p:origin x="924"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0" d="100"/>
        <a:sy n="70" d="100"/>
      </p:scale>
      <p:origin x="0" y="3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31BE0031-1ED1-47BD-97F1-8C8A5C088D81}" type="datetimeFigureOut">
              <a:rPr lang="it-IT" smtClean="0"/>
              <a:pPr/>
              <a:t>03/05/2018</a:t>
            </a:fld>
            <a:endParaRPr lang="it-IT"/>
          </a:p>
        </p:txBody>
      </p:sp>
      <p:sp>
        <p:nvSpPr>
          <p:cNvPr id="4" name="Segnaposto immagine diapositiva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73EBF03B-9CDF-40D1-9655-344858A06A94}" type="slidenum">
              <a:rPr lang="it-IT" smtClean="0"/>
              <a:pPr/>
              <a:t>‹N›</a:t>
            </a:fld>
            <a:endParaRPr lang="it-IT"/>
          </a:p>
        </p:txBody>
      </p:sp>
    </p:spTree>
    <p:extLst>
      <p:ext uri="{BB962C8B-B14F-4D97-AF65-F5344CB8AC3E}">
        <p14:creationId xmlns:p14="http://schemas.microsoft.com/office/powerpoint/2010/main" val="47589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Nella vita di tutti</a:t>
            </a:r>
            <a:r>
              <a:rPr lang="it-IT" sz="1200" kern="1200" baseline="0" dirty="0" smtClean="0">
                <a:solidFill>
                  <a:schemeClr val="tx1"/>
                </a:solidFill>
                <a:effectLst/>
                <a:latin typeface="+mn-lt"/>
                <a:ea typeface="+mn-ea"/>
                <a:cs typeface="+mn-cs"/>
              </a:rPr>
              <a:t> i  giorni lavoro come medico in un reparto di terapia intensiva di una città della Toscana …di Firenze che si occupa soprattutto di pazienti con lesioni cerebrali acute. Ad un certo punto del mio cammino di vita e professionale ho deciso di intraprendere…. Il percorso di  formazione di psicoterapeuta relazionale all’IPR di Pisa.  Ho passato molto dei  quattro anni di formazione  a cercare connessioni e alla fine insieme a Giulia spero di averle trovate in questa esperienza che oggi vi racconto. </a:t>
            </a:r>
          </a:p>
          <a:p>
            <a:r>
              <a:rPr lang="it-IT" sz="1200" kern="1200" baseline="0" dirty="0" smtClean="0">
                <a:solidFill>
                  <a:schemeClr val="tx1"/>
                </a:solidFill>
                <a:effectLst/>
                <a:latin typeface="+mn-lt"/>
                <a:ea typeface="+mn-ea"/>
                <a:cs typeface="+mn-cs"/>
              </a:rPr>
              <a:t>INSERIRE LOGO </a:t>
            </a:r>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a:t>
            </a:fld>
            <a:endParaRPr lang="it-IT"/>
          </a:p>
        </p:txBody>
      </p:sp>
    </p:spTree>
    <p:extLst>
      <p:ext uri="{BB962C8B-B14F-4D97-AF65-F5344CB8AC3E}">
        <p14:creationId xmlns:p14="http://schemas.microsoft.com/office/powerpoint/2010/main" val="234832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Il “Diario del paziente” in Terapia Intensiva è un documento contenente informazioni di livello semplice su ciò che accade al paziente durante il ricovero in Area Critica. La struttura e i modelli di diario variano secondo la struttura sanitaria dove sono sviluppati: in termini generali, nel diario non sono presenti informazioni cliniche ma osservazioni e descrizioni d’eventi che riguardano il paziente. </a:t>
            </a:r>
          </a:p>
          <a:p>
            <a:r>
              <a:rPr lang="it-IT" sz="1200" kern="1200" baseline="0" dirty="0" smtClean="0">
                <a:solidFill>
                  <a:schemeClr val="tx1"/>
                </a:solidFill>
                <a:latin typeface="+mn-lt"/>
                <a:ea typeface="+mn-ea"/>
                <a:cs typeface="+mn-cs"/>
              </a:rPr>
              <a:t>In alcune strutture sanitarie, l’intero diario è lasciato al letto del paziente; in altre si appronta un raccoglitore a fogli singoli rimovibili, cambiati di giorno in giorno e poi conservati in un luogo sicuro del reparto. Il testo è redatto principalmente dal personale sanitario, infermieristico e medico, in modo volontario. In alcuni centri, i parenti/visitatori, insomma tutti quelli che sono coinvolti nella cura, sono</a:t>
            </a:r>
          </a:p>
          <a:p>
            <a:r>
              <a:rPr lang="it-IT" sz="1200" kern="1200" baseline="0" dirty="0" smtClean="0">
                <a:solidFill>
                  <a:schemeClr val="tx1"/>
                </a:solidFill>
                <a:latin typeface="+mn-lt"/>
                <a:ea typeface="+mn-ea"/>
                <a:cs typeface="+mn-cs"/>
              </a:rPr>
              <a:t>incoraggiati a leggere il diario e a contribuire con riflessioni, pensieri, commenti e notizie, ad esempio su quello che succede a casa, sulle persone che hanno chiesto del paziente, su altre notizie considerate importanti per il paziente (anche i risultati sportivi); se ci sono bambini, si includono nel diario disegni e letterine scritte da loro. In alcune strutture, una commissione interna al reparto rivede e</a:t>
            </a:r>
          </a:p>
          <a:p>
            <a:r>
              <a:rPr lang="it-IT" sz="1200" kern="1200" baseline="0" dirty="0" smtClean="0">
                <a:solidFill>
                  <a:schemeClr val="tx1"/>
                </a:solidFill>
                <a:latin typeface="+mn-lt"/>
                <a:ea typeface="+mn-ea"/>
                <a:cs typeface="+mn-cs"/>
              </a:rPr>
              <a:t>approva il contenuto del diario in fase finale, in alcuni casi fornendo anche una consulenza medico-legale circa l’opportunità della consegna.</a:t>
            </a:r>
          </a:p>
          <a:p>
            <a:endParaRPr lang="it-IT" sz="1200"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pPr>
              <a:defRPr/>
            </a:pPr>
            <a:fld id="{48E70504-6144-4DFE-8EED-949383B67924}" type="slidenum">
              <a:rPr lang="it-IT" smtClean="0"/>
              <a:pPr>
                <a:defRPr/>
              </a:pPr>
              <a:t>12</a:t>
            </a:fld>
            <a:endParaRPr lang="it-IT"/>
          </a:p>
        </p:txBody>
      </p:sp>
    </p:spTree>
    <p:extLst>
      <p:ext uri="{BB962C8B-B14F-4D97-AF65-F5344CB8AC3E}">
        <p14:creationId xmlns:p14="http://schemas.microsoft.com/office/powerpoint/2010/main" val="263894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In alcune strutture sanitarie, l’intero diario è lasciato al letto del paziente; in altre si appronta un raccoglitore a fogli singoli rimovibili, cambiati di giorno in giorno e poi conservati in un luogo sicuro del reparto. Il testo è redatto principalmente dal personale sanitario, infermieristico e medico, in modo volontario. In alcuni centri, i parenti/visitatori, insomma tutti quelli che sono coinvolti nella cura, sono</a:t>
            </a:r>
          </a:p>
          <a:p>
            <a:r>
              <a:rPr lang="it-IT" sz="1200" kern="1200" baseline="0" dirty="0" smtClean="0">
                <a:solidFill>
                  <a:schemeClr val="tx1"/>
                </a:solidFill>
                <a:latin typeface="+mn-lt"/>
                <a:ea typeface="+mn-ea"/>
                <a:cs typeface="+mn-cs"/>
              </a:rPr>
              <a:t>incoraggiati a leggere il diario e a contribuire con riflessioni, pensieri, commenti e notizie, ad esempio su quello che succede a casa, sulle persone che hanno chiesto del paziente, su altre notizie considerate importanti per il paziente (anche i risultati sportivi); se ci sono bambini, si includono nel diario disegni e letterine scritte da loro. In alcune strutture, una commissione interna al reparto rivede e</a:t>
            </a:r>
          </a:p>
          <a:p>
            <a:r>
              <a:rPr lang="it-IT" sz="1200" kern="1200" baseline="0" dirty="0" smtClean="0">
                <a:solidFill>
                  <a:schemeClr val="tx1"/>
                </a:solidFill>
                <a:latin typeface="+mn-lt"/>
                <a:ea typeface="+mn-ea"/>
                <a:cs typeface="+mn-cs"/>
              </a:rPr>
              <a:t>approva il contenuto del diario in fase finale, in alcuni casi fornendo anche una consulenza medico-legale circa l’opportunità della consegna.</a:t>
            </a:r>
          </a:p>
          <a:p>
            <a:endParaRPr lang="it-IT" sz="1200"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pPr>
              <a:defRPr/>
            </a:pPr>
            <a:fld id="{48E70504-6144-4DFE-8EED-949383B67924}" type="slidenum">
              <a:rPr lang="it-IT" smtClean="0"/>
              <a:pPr>
                <a:defRPr/>
              </a:pPr>
              <a:t>13</a:t>
            </a:fld>
            <a:endParaRPr lang="it-IT"/>
          </a:p>
        </p:txBody>
      </p:sp>
    </p:spTree>
    <p:extLst>
      <p:ext uri="{BB962C8B-B14F-4D97-AF65-F5344CB8AC3E}">
        <p14:creationId xmlns:p14="http://schemas.microsoft.com/office/powerpoint/2010/main" val="236608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Strano perché inusuale in un reparto come questo , prezioso perché abbiamo visto dalla prima analisi parziale sulle …….del personale </a:t>
            </a:r>
          </a:p>
          <a:p>
            <a:r>
              <a:rPr lang="mr-IN" sz="1200" kern="1200" baseline="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.C’E’ sempre VERSO DI ANDARE AVANTI</a:t>
            </a:r>
          </a:p>
          <a:p>
            <a:r>
              <a:rPr lang="it-IT" sz="1200" kern="1200" baseline="0" dirty="0" smtClean="0">
                <a:solidFill>
                  <a:schemeClr val="tx1"/>
                </a:solidFill>
                <a:latin typeface="+mn-lt"/>
                <a:ea typeface="+mn-ea"/>
                <a:cs typeface="+mn-cs"/>
              </a:rPr>
              <a:t>;)</a:t>
            </a:r>
          </a:p>
        </p:txBody>
      </p:sp>
      <p:sp>
        <p:nvSpPr>
          <p:cNvPr id="4" name="Segnaposto numero diapositiva 3"/>
          <p:cNvSpPr>
            <a:spLocks noGrp="1"/>
          </p:cNvSpPr>
          <p:nvPr>
            <p:ph type="sldNum" sz="quarter" idx="10"/>
          </p:nvPr>
        </p:nvSpPr>
        <p:spPr/>
        <p:txBody>
          <a:bodyPr/>
          <a:lstStyle/>
          <a:p>
            <a:pPr>
              <a:defRPr/>
            </a:pPr>
            <a:fld id="{48E70504-6144-4DFE-8EED-949383B67924}" type="slidenum">
              <a:rPr lang="it-IT" smtClean="0"/>
              <a:pPr>
                <a:defRPr/>
              </a:pPr>
              <a:t>14</a:t>
            </a:fld>
            <a:endParaRPr lang="it-IT"/>
          </a:p>
        </p:txBody>
      </p:sp>
    </p:spTree>
    <p:extLst>
      <p:ext uri="{BB962C8B-B14F-4D97-AF65-F5344CB8AC3E}">
        <p14:creationId xmlns:p14="http://schemas.microsoft.com/office/powerpoint/2010/main" val="323232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diario – così come progettato e applicato nella presente esperienza della </a:t>
            </a:r>
            <a:r>
              <a:rPr lang="it-IT" sz="1200" kern="1200" dirty="0" err="1" smtClean="0">
                <a:solidFill>
                  <a:schemeClr val="tx1"/>
                </a:solidFill>
                <a:effectLst/>
                <a:latin typeface="+mn-lt"/>
                <a:ea typeface="+mn-ea"/>
                <a:cs typeface="+mn-cs"/>
              </a:rPr>
              <a:t>SODs</a:t>
            </a:r>
            <a:r>
              <a:rPr lang="it-IT" sz="1200" kern="1200" dirty="0" smtClean="0">
                <a:solidFill>
                  <a:schemeClr val="tx1"/>
                </a:solidFill>
                <a:effectLst/>
                <a:latin typeface="+mn-lt"/>
                <a:ea typeface="+mn-ea"/>
                <a:cs typeface="+mn-cs"/>
              </a:rPr>
              <a:t> di </a:t>
            </a:r>
            <a:r>
              <a:rPr lang="it-IT" sz="1200" kern="1200" dirty="0" err="1" smtClean="0">
                <a:solidFill>
                  <a:schemeClr val="tx1"/>
                </a:solidFill>
                <a:effectLst/>
                <a:latin typeface="+mn-lt"/>
                <a:ea typeface="+mn-ea"/>
                <a:cs typeface="+mn-cs"/>
              </a:rPr>
              <a:t>Neuroanestesia</a:t>
            </a:r>
            <a:r>
              <a:rPr lang="it-IT" sz="1200" kern="1200" dirty="0" smtClean="0">
                <a:solidFill>
                  <a:schemeClr val="tx1"/>
                </a:solidFill>
                <a:effectLst/>
                <a:latin typeface="+mn-lt"/>
                <a:ea typeface="+mn-ea"/>
                <a:cs typeface="+mn-cs"/>
              </a:rPr>
              <a:t> e Rianimazione - vuole rappresentare un “luogo di incontro” innanzitutto utile al paziente per riappropriarsi pienamente della memoria di sé e colmare eventuali lacune nella storia del proprio vissuto; ma anche uno strumento per accorciare le distanze tra </a:t>
            </a:r>
            <a:r>
              <a:rPr lang="it-IT" sz="1200" i="1" kern="1200" dirty="0" err="1" smtClean="0">
                <a:solidFill>
                  <a:schemeClr val="tx1"/>
                </a:solidFill>
                <a:effectLst/>
                <a:latin typeface="+mn-lt"/>
                <a:ea typeface="+mn-ea"/>
                <a:cs typeface="+mn-cs"/>
              </a:rPr>
              <a:t>disease</a:t>
            </a:r>
            <a:r>
              <a:rPr lang="it-IT" sz="1200" kern="1200" dirty="0" smtClean="0">
                <a:solidFill>
                  <a:schemeClr val="tx1"/>
                </a:solidFill>
                <a:effectLst/>
                <a:latin typeface="+mn-lt"/>
                <a:ea typeface="+mn-ea"/>
                <a:cs typeface="+mn-cs"/>
              </a:rPr>
              <a:t> e </a:t>
            </a:r>
            <a:r>
              <a:rPr lang="it-IT" sz="1200" i="1" kern="1200" dirty="0" err="1" smtClean="0">
                <a:solidFill>
                  <a:schemeClr val="tx1"/>
                </a:solidFill>
                <a:effectLst/>
                <a:latin typeface="+mn-lt"/>
                <a:ea typeface="+mn-ea"/>
                <a:cs typeface="+mn-cs"/>
              </a:rPr>
              <a:t>illness</a:t>
            </a:r>
            <a:r>
              <a:rPr lang="it-IT" sz="1200" i="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tenendo traccia delle espressioni di benessere o di malessere percepite. Secondo la migliore medicina narrativa, il </a:t>
            </a:r>
            <a:r>
              <a:rPr lang="it-IT" sz="1200" i="1" kern="1200" dirty="0" smtClean="0">
                <a:solidFill>
                  <a:schemeClr val="tx1"/>
                </a:solidFill>
                <a:effectLst/>
                <a:latin typeface="+mn-lt"/>
                <a:ea typeface="+mn-ea"/>
                <a:cs typeface="+mn-cs"/>
              </a:rPr>
              <a:t>Diario del Paziente</a:t>
            </a:r>
            <a:r>
              <a:rPr lang="it-IT" sz="1200" kern="1200" dirty="0" smtClean="0">
                <a:solidFill>
                  <a:schemeClr val="tx1"/>
                </a:solidFill>
                <a:effectLst/>
                <a:latin typeface="+mn-lt"/>
                <a:ea typeface="+mn-ea"/>
                <a:cs typeface="+mn-cs"/>
              </a:rPr>
              <a:t> in Terapia Intensiva si configura come un nuovo e necessario spazio e una occasione per raccontare, ascoltare, onorare la storia dell’altro (</a:t>
            </a:r>
            <a:r>
              <a:rPr lang="it-IT" sz="1200" kern="1200" dirty="0" err="1" smtClean="0">
                <a:solidFill>
                  <a:schemeClr val="tx1"/>
                </a:solidFill>
                <a:effectLst/>
                <a:latin typeface="+mn-lt"/>
                <a:ea typeface="+mn-ea"/>
                <a:cs typeface="+mn-cs"/>
              </a:rPr>
              <a:t>Charon</a:t>
            </a:r>
            <a:r>
              <a:rPr lang="it-IT" sz="1200" kern="1200" dirty="0" smtClean="0">
                <a:solidFill>
                  <a:schemeClr val="tx1"/>
                </a:solidFill>
                <a:effectLst/>
                <a:latin typeface="+mn-lt"/>
                <a:ea typeface="+mn-ea"/>
                <a:cs typeface="+mn-cs"/>
              </a:rPr>
              <a:t> 2006).</a:t>
            </a: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15</a:t>
            </a:fld>
            <a:endParaRPr lang="it-IT"/>
          </a:p>
        </p:txBody>
      </p:sp>
    </p:spTree>
    <p:extLst>
      <p:ext uri="{BB962C8B-B14F-4D97-AF65-F5344CB8AC3E}">
        <p14:creationId xmlns:p14="http://schemas.microsoft.com/office/powerpoint/2010/main" val="72425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a:p>
            <a:r>
              <a:rPr lang="it-IT" baseline="0" dirty="0" smtClean="0"/>
              <a:t>I criteri sono volutamente ampi, la proposta è propositiva, ad esempio…..invece che guardare il monitor ecco… questo quadernetto….che vi può aiutare a passare </a:t>
            </a:r>
            <a:r>
              <a:rPr lang="it-IT" baseline="0" dirty="0" err="1" smtClean="0"/>
              <a:t>ll</a:t>
            </a:r>
            <a:r>
              <a:rPr lang="it-IT" baseline="0" dirty="0" smtClean="0"/>
              <a:t> tempo e forse a stemperare l’ansia che state provando. Il diario </a:t>
            </a:r>
            <a:r>
              <a:rPr lang="it-IT" baseline="0" dirty="0" err="1" smtClean="0"/>
              <a:t>finchè</a:t>
            </a:r>
            <a:r>
              <a:rPr lang="it-IT" baseline="0" dirty="0" smtClean="0"/>
              <a:t> il paziente è ricoverato sta accanto a lui sulla postazione monitor. Poi al momento della dimissione viene</a:t>
            </a:r>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16</a:t>
            </a:fld>
            <a:endParaRPr lang="it-IT"/>
          </a:p>
        </p:txBody>
      </p:sp>
    </p:spTree>
    <p:extLst>
      <p:ext uri="{BB962C8B-B14F-4D97-AF65-F5344CB8AC3E}">
        <p14:creationId xmlns:p14="http://schemas.microsoft.com/office/powerpoint/2010/main" val="3771436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Tutto il personale vuol dire medici, infermieri</a:t>
            </a:r>
            <a:r>
              <a:rPr lang="it-IT" baseline="0" dirty="0" smtClean="0"/>
              <a:t> , </a:t>
            </a:r>
            <a:r>
              <a:rPr lang="it-IT" baseline="0" dirty="0" err="1" smtClean="0"/>
              <a:t>oss</a:t>
            </a:r>
            <a:r>
              <a:rPr lang="it-IT" baseline="0" dirty="0" smtClean="0"/>
              <a:t>, fisioterapisti……I medici sono quelli che non scrivono o scrivono </a:t>
            </a:r>
            <a:r>
              <a:rPr lang="it-IT" baseline="0" dirty="0" err="1" smtClean="0"/>
              <a:t>pochisssimo</a:t>
            </a:r>
            <a:r>
              <a:rPr lang="it-IT" baseline="0" dirty="0" smtClean="0"/>
              <a:t> ( aspetto interessante, da studiare…) .</a:t>
            </a:r>
          </a:p>
          <a:p>
            <a:r>
              <a:rPr lang="it-IT" baseline="0" dirty="0" smtClean="0"/>
              <a:t>Infermieri e fisioterapisti riescono a scrivere in modo semplice di cose complicate: i « Oggi ha per la prima volta hai  respirato da solo», « Oggi hai per la prima volta aperto gli occhi», «Oggi hai mangiato un cucchiaino di </a:t>
            </a:r>
            <a:r>
              <a:rPr lang="it-IT" baseline="0" dirty="0" err="1" smtClean="0"/>
              <a:t>yougurt</a:t>
            </a:r>
            <a:r>
              <a:rPr lang="it-IT" baseline="0" dirty="0" smtClean="0"/>
              <a:t>»</a:t>
            </a:r>
          </a:p>
          <a:p>
            <a:endParaRPr lang="it-IT" baseline="0" dirty="0" smtClean="0"/>
          </a:p>
          <a:p>
            <a:r>
              <a:rPr lang="it-IT" dirty="0" smtClean="0"/>
              <a:t>Recentemente anche</a:t>
            </a:r>
            <a:r>
              <a:rPr lang="it-IT" baseline="0" dirty="0" smtClean="0"/>
              <a:t> a fine di studio si è cercato di dare una forma omogenea  ai diari. Queste sono le linee guida elaborate da Cristina </a:t>
            </a:r>
            <a:r>
              <a:rPr lang="it-IT" baseline="0" dirty="0" err="1" smtClean="0"/>
              <a:t>jones</a:t>
            </a:r>
            <a:r>
              <a:rPr lang="it-IT" baseline="0" dirty="0" smtClean="0"/>
              <a:t> a Liverpool e che sono il modello per diversi studi</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17</a:t>
            </a:fld>
            <a:endParaRPr lang="it-IT"/>
          </a:p>
        </p:txBody>
      </p:sp>
    </p:spTree>
    <p:extLst>
      <p:ext uri="{BB962C8B-B14F-4D97-AF65-F5344CB8AC3E}">
        <p14:creationId xmlns:p14="http://schemas.microsoft.com/office/powerpoint/2010/main" val="151097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Nei</a:t>
            </a:r>
            <a:r>
              <a:rPr lang="it-IT" baseline="0" dirty="0" smtClean="0"/>
              <a:t> termini propositivi rientra la proposta del diario come alternativa all’ipnosi da monitor, come speranza ( se viene restituito……..vuol dire che saremo ancora qui</a:t>
            </a:r>
          </a:p>
          <a:p>
            <a:r>
              <a:rPr lang="it-IT" dirty="0" smtClean="0"/>
              <a:t>Oggi ha vinto</a:t>
            </a:r>
            <a:r>
              <a:rPr lang="it-IT" baseline="0" dirty="0" smtClean="0"/>
              <a:t> la Viola</a:t>
            </a:r>
          </a:p>
          <a:p>
            <a:r>
              <a:rPr lang="it-IT" baseline="0" dirty="0" smtClean="0"/>
              <a:t>Oggi ci sono le elezioni……</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18</a:t>
            </a:fld>
            <a:endParaRPr lang="it-IT"/>
          </a:p>
        </p:txBody>
      </p:sp>
    </p:spTree>
    <p:extLst>
      <p:ext uri="{BB962C8B-B14F-4D97-AF65-F5344CB8AC3E}">
        <p14:creationId xmlns:p14="http://schemas.microsoft.com/office/powerpoint/2010/main" val="150448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19</a:t>
            </a:fld>
            <a:endParaRPr lang="it-IT"/>
          </a:p>
        </p:txBody>
      </p:sp>
    </p:spTree>
    <p:extLst>
      <p:ext uri="{BB962C8B-B14F-4D97-AF65-F5344CB8AC3E}">
        <p14:creationId xmlns:p14="http://schemas.microsoft.com/office/powerpoint/2010/main" val="2655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Il “Diario del Paziente” in uso presso il reparto di Rianimazione della </a:t>
            </a:r>
            <a:r>
              <a:rPr lang="it-IT" sz="1200" kern="1200" baseline="0" dirty="0" smtClean="0">
                <a:solidFill>
                  <a:schemeClr val="tx1"/>
                </a:solidFill>
                <a:effectLst/>
                <a:latin typeface="+mn-lt"/>
                <a:ea typeface="+mn-ea"/>
                <a:cs typeface="+mn-cs"/>
              </a:rPr>
              <a:t> si </a:t>
            </a:r>
            <a:r>
              <a:rPr lang="it-IT" sz="1200" kern="1200" dirty="0" smtClean="0">
                <a:solidFill>
                  <a:schemeClr val="tx1"/>
                </a:solidFill>
                <a:effectLst/>
                <a:latin typeface="+mn-lt"/>
                <a:ea typeface="+mn-ea"/>
                <a:cs typeface="+mn-cs"/>
              </a:rPr>
              <a:t>Struttura Organizzativa Dipartimentale semplice (</a:t>
            </a:r>
            <a:r>
              <a:rPr lang="it-IT" sz="1200" kern="1200" dirty="0" err="1" smtClean="0">
                <a:solidFill>
                  <a:schemeClr val="tx1"/>
                </a:solidFill>
                <a:effectLst/>
                <a:latin typeface="+mn-lt"/>
                <a:ea typeface="+mn-ea"/>
                <a:cs typeface="+mn-cs"/>
              </a:rPr>
              <a:t>SODs</a:t>
            </a:r>
            <a:r>
              <a:rPr lang="it-IT" sz="1200" kern="1200" dirty="0" smtClean="0">
                <a:solidFill>
                  <a:schemeClr val="tx1"/>
                </a:solidFill>
                <a:effectLst/>
                <a:latin typeface="+mn-lt"/>
                <a:ea typeface="+mn-ea"/>
                <a:cs typeface="+mn-cs"/>
              </a:rPr>
              <a:t>) di </a:t>
            </a:r>
            <a:r>
              <a:rPr lang="it-IT" sz="1200" kern="1200" dirty="0" err="1" smtClean="0">
                <a:solidFill>
                  <a:schemeClr val="tx1"/>
                </a:solidFill>
                <a:effectLst/>
                <a:latin typeface="+mn-lt"/>
                <a:ea typeface="+mn-ea"/>
                <a:cs typeface="+mn-cs"/>
              </a:rPr>
              <a:t>Neuroanestesia</a:t>
            </a:r>
            <a:r>
              <a:rPr lang="it-IT" sz="1200" kern="1200" dirty="0" smtClean="0">
                <a:solidFill>
                  <a:schemeClr val="tx1"/>
                </a:solidFill>
                <a:effectLst/>
                <a:latin typeface="+mn-lt"/>
                <a:ea typeface="+mn-ea"/>
                <a:cs typeface="+mn-cs"/>
              </a:rPr>
              <a:t> e Rianimazione afferente all’Azienda Ospedaliero Universitaria Careggi</a:t>
            </a:r>
          </a:p>
          <a:p>
            <a:r>
              <a:rPr lang="it-IT" sz="1200" kern="1200" dirty="0" smtClean="0">
                <a:solidFill>
                  <a:schemeClr val="tx1"/>
                </a:solidFill>
                <a:effectLst/>
                <a:latin typeface="+mn-lt"/>
                <a:ea typeface="+mn-ea"/>
                <a:cs typeface="+mn-cs"/>
              </a:rPr>
              <a:t>Un reparto che da anni sta</a:t>
            </a:r>
            <a:r>
              <a:rPr lang="it-IT" sz="1200" kern="1200" baseline="0" dirty="0" smtClean="0">
                <a:solidFill>
                  <a:schemeClr val="tx1"/>
                </a:solidFill>
                <a:effectLst/>
                <a:latin typeface="+mn-lt"/>
                <a:ea typeface="+mn-ea"/>
                <a:cs typeface="+mn-cs"/>
              </a:rPr>
              <a:t> facendo un percorso di umanizzazione che comprende l’apertura totale ( 24/24 ORE) ,ma anche mentale ai familiari, incontri di formazione  con bioeticisti, sociologi, psicologi. Percorso a volte non facile, ma che piano piano ha convinto anche i più integralisti. Descrizione </a:t>
            </a:r>
            <a:r>
              <a:rPr lang="it-IT" sz="1200" kern="1200" baseline="0" smtClean="0">
                <a:solidFill>
                  <a:schemeClr val="tx1"/>
                </a:solidFill>
                <a:effectLst/>
                <a:latin typeface="+mn-lt"/>
                <a:ea typeface="+mn-ea"/>
                <a:cs typeface="+mn-cs"/>
              </a:rPr>
              <a:t>del reparto…….</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21</a:t>
            </a:fld>
            <a:endParaRPr lang="it-IT"/>
          </a:p>
        </p:txBody>
      </p:sp>
    </p:spTree>
    <p:extLst>
      <p:ext uri="{BB962C8B-B14F-4D97-AF65-F5344CB8AC3E}">
        <p14:creationId xmlns:p14="http://schemas.microsoft.com/office/powerpoint/2010/main" val="289464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 soggetti sopra indicati membri del Gruppo di lavoro e di ricerca sul Progetto </a:t>
            </a:r>
            <a:r>
              <a:rPr lang="it-IT" sz="1200" b="1" i="1" kern="1200" dirty="0" smtClean="0">
                <a:solidFill>
                  <a:schemeClr val="tx1"/>
                </a:solidFill>
                <a:effectLst/>
                <a:latin typeface="+mn-lt"/>
                <a:ea typeface="+mn-ea"/>
                <a:cs typeface="+mn-cs"/>
              </a:rPr>
              <a:t>Di</a:t>
            </a:r>
            <a:r>
              <a:rPr lang="it-IT" sz="1200" kern="1200" dirty="0" smtClean="0">
                <a:solidFill>
                  <a:schemeClr val="tx1"/>
                </a:solidFill>
                <a:effectLst/>
                <a:latin typeface="+mn-lt"/>
                <a:ea typeface="+mn-ea"/>
                <a:cs typeface="+mn-cs"/>
              </a:rPr>
              <a:t>ari in </a:t>
            </a:r>
            <a:r>
              <a:rPr lang="it-IT" sz="1200" b="1" i="1" kern="1200" dirty="0" smtClean="0">
                <a:solidFill>
                  <a:schemeClr val="tx1"/>
                </a:solidFill>
                <a:effectLst/>
                <a:latin typeface="+mn-lt"/>
                <a:ea typeface="+mn-ea"/>
                <a:cs typeface="+mn-cs"/>
              </a:rPr>
              <a:t>Te</a:t>
            </a:r>
            <a:r>
              <a:rPr lang="it-IT" sz="1200" kern="1200" dirty="0" smtClean="0">
                <a:solidFill>
                  <a:schemeClr val="tx1"/>
                </a:solidFill>
                <a:effectLst/>
                <a:latin typeface="+mn-lt"/>
                <a:ea typeface="+mn-ea"/>
                <a:cs typeface="+mn-cs"/>
              </a:rPr>
              <a:t>rapia Intensiva</a:t>
            </a:r>
            <a:r>
              <a:rPr lang="it-IT" sz="1200" b="1" i="1"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a:t>
            </a:r>
            <a:r>
              <a:rPr lang="it-IT" sz="1200" b="1" i="1" kern="1200" dirty="0" err="1" smtClean="0">
                <a:solidFill>
                  <a:schemeClr val="tx1"/>
                </a:solidFill>
                <a:effectLst/>
                <a:latin typeface="+mn-lt"/>
                <a:ea typeface="+mn-ea"/>
                <a:cs typeface="+mn-cs"/>
              </a:rPr>
              <a:t>DiTe</a:t>
            </a:r>
            <a:r>
              <a:rPr lang="it-IT" sz="1200" kern="1200" dirty="0" smtClean="0">
                <a:solidFill>
                  <a:schemeClr val="tx1"/>
                </a:solidFill>
                <a:effectLst/>
                <a:latin typeface="+mn-lt"/>
                <a:ea typeface="+mn-ea"/>
                <a:cs typeface="+mn-cs"/>
              </a:rPr>
              <a:t>), e afferenti all’Associazione GR.E.CA.LE. - </a:t>
            </a:r>
            <a:r>
              <a:rPr lang="it-IT" sz="1200" kern="1200" dirty="0" err="1" smtClean="0">
                <a:solidFill>
                  <a:schemeClr val="tx1"/>
                </a:solidFill>
                <a:effectLst/>
                <a:latin typeface="+mn-lt"/>
                <a:ea typeface="+mn-ea"/>
                <a:cs typeface="+mn-cs"/>
              </a:rPr>
              <a:t>GRuppo</a:t>
            </a:r>
            <a:r>
              <a:rPr lang="it-IT" sz="1200" kern="1200" dirty="0" smtClean="0">
                <a:solidFill>
                  <a:schemeClr val="tx1"/>
                </a:solidFill>
                <a:effectLst/>
                <a:latin typeface="+mn-lt"/>
                <a:ea typeface="+mn-ea"/>
                <a:cs typeface="+mn-cs"/>
              </a:rPr>
              <a:t> Etico </a:t>
            </a:r>
            <a:r>
              <a:rPr lang="it-IT" sz="1200" kern="1200" dirty="0" err="1" smtClean="0">
                <a:solidFill>
                  <a:schemeClr val="tx1"/>
                </a:solidFill>
                <a:effectLst/>
                <a:latin typeface="+mn-lt"/>
                <a:ea typeface="+mn-ea"/>
                <a:cs typeface="+mn-cs"/>
              </a:rPr>
              <a:t>CAreggi</a:t>
            </a:r>
            <a:r>
              <a:rPr lang="it-IT" sz="1200" kern="1200" dirty="0" smtClean="0">
                <a:solidFill>
                  <a:schemeClr val="tx1"/>
                </a:solidFill>
                <a:effectLst/>
                <a:latin typeface="+mn-lt"/>
                <a:ea typeface="+mn-ea"/>
                <a:cs typeface="+mn-cs"/>
              </a:rPr>
              <a:t> per la </a:t>
            </a:r>
            <a:r>
              <a:rPr lang="it-IT" sz="1200" kern="1200" dirty="0" err="1" smtClean="0">
                <a:solidFill>
                  <a:schemeClr val="tx1"/>
                </a:solidFill>
                <a:effectLst/>
                <a:latin typeface="+mn-lt"/>
                <a:ea typeface="+mn-ea"/>
                <a:cs typeface="+mn-cs"/>
              </a:rPr>
              <a:t>LEniterapia</a:t>
            </a:r>
            <a:r>
              <a:rPr lang="it-IT" sz="1200" kern="1200" dirty="0" smtClean="0">
                <a:solidFill>
                  <a:schemeClr val="tx1"/>
                </a:solidFill>
                <a:effectLst/>
                <a:latin typeface="+mn-lt"/>
                <a:ea typeface="+mn-ea"/>
                <a:cs typeface="+mn-cs"/>
              </a:rPr>
              <a:t>, si occuperanno in particolare dello svolgimento delle attività qui di seguito specificate</a:t>
            </a:r>
            <a:r>
              <a:rPr lang="it-IT" sz="1200" i="1"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Dott.ssa Giulia Mascagni: definizione metodologica del piano e degli strumenti di rilevazione; definizione delle misure di </a:t>
            </a:r>
            <a:r>
              <a:rPr lang="it-IT" sz="1200" kern="1200" dirty="0" err="1" smtClean="0">
                <a:solidFill>
                  <a:schemeClr val="tx1"/>
                </a:solidFill>
                <a:effectLst/>
                <a:latin typeface="+mn-lt"/>
                <a:ea typeface="+mn-ea"/>
                <a:cs typeface="+mn-cs"/>
              </a:rPr>
              <a:t>anonimizzazione</a:t>
            </a:r>
            <a:r>
              <a:rPr lang="it-IT" sz="1200" kern="1200" dirty="0" smtClean="0">
                <a:solidFill>
                  <a:schemeClr val="tx1"/>
                </a:solidFill>
                <a:effectLst/>
                <a:latin typeface="+mn-lt"/>
                <a:ea typeface="+mn-ea"/>
                <a:cs typeface="+mn-cs"/>
              </a:rPr>
              <a:t> e la loro applicazione; per la virtualizzazione e archiviazione dei materiali; sistematizzazione e analisi dei dati raccolti anche tramite ausilio di specifici software.</a:t>
            </a:r>
          </a:p>
          <a:p>
            <a:r>
              <a:rPr lang="it-IT" sz="1200" kern="1200" dirty="0" smtClean="0">
                <a:solidFill>
                  <a:schemeClr val="tx1"/>
                </a:solidFill>
                <a:effectLst/>
                <a:latin typeface="+mn-lt"/>
                <a:ea typeface="+mn-ea"/>
                <a:cs typeface="+mn-cs"/>
              </a:rPr>
              <a:t>Dott.ssa Mariella Orsi già vice Presidente </a:t>
            </a:r>
            <a:r>
              <a:rPr lang="it-IT" sz="1200" kern="1200" dirty="0" err="1" smtClean="0">
                <a:solidFill>
                  <a:schemeClr val="tx1"/>
                </a:solidFill>
                <a:effectLst/>
                <a:latin typeface="+mn-lt"/>
                <a:ea typeface="+mn-ea"/>
                <a:cs typeface="+mn-cs"/>
              </a:rPr>
              <a:t>Commisssione</a:t>
            </a:r>
            <a:r>
              <a:rPr lang="it-IT" sz="1200" kern="1200" dirty="0" smtClean="0">
                <a:solidFill>
                  <a:schemeClr val="tx1"/>
                </a:solidFill>
                <a:effectLst/>
                <a:latin typeface="+mn-lt"/>
                <a:ea typeface="+mn-ea"/>
                <a:cs typeface="+mn-cs"/>
              </a:rPr>
              <a:t> Regionale di Bioetica Toscana, Consulenza Bioetica e supervisione del materiale raccolto per lo studio.</a:t>
            </a:r>
          </a:p>
          <a:p>
            <a:r>
              <a:rPr lang="it-IT" sz="1200" kern="1200" dirty="0" smtClean="0">
                <a:solidFill>
                  <a:schemeClr val="tx1"/>
                </a:solidFill>
                <a:effectLst/>
                <a:latin typeface="+mn-lt"/>
                <a:ea typeface="+mn-ea"/>
                <a:cs typeface="+mn-cs"/>
              </a:rPr>
              <a:t>Dott. Andrea Lopes </a:t>
            </a:r>
            <a:r>
              <a:rPr lang="it-IT" sz="1200" kern="1200" dirty="0" err="1" smtClean="0">
                <a:solidFill>
                  <a:schemeClr val="tx1"/>
                </a:solidFill>
                <a:effectLst/>
                <a:latin typeface="+mn-lt"/>
                <a:ea typeface="+mn-ea"/>
                <a:cs typeface="+mn-cs"/>
              </a:rPr>
              <a:t>Pegna</a:t>
            </a:r>
            <a:r>
              <a:rPr lang="it-IT" sz="1200" kern="1200" dirty="0" smtClean="0">
                <a:solidFill>
                  <a:schemeClr val="tx1"/>
                </a:solidFill>
                <a:effectLst/>
                <a:latin typeface="+mn-lt"/>
                <a:ea typeface="+mn-ea"/>
                <a:cs typeface="+mn-cs"/>
              </a:rPr>
              <a:t>: già Direttore SOD Pneumologia AOU-Careggi e Presidente GR.E.CA.LE. - </a:t>
            </a:r>
            <a:r>
              <a:rPr lang="it-IT" sz="1200" kern="1200" dirty="0" err="1" smtClean="0">
                <a:solidFill>
                  <a:schemeClr val="tx1"/>
                </a:solidFill>
                <a:effectLst/>
                <a:latin typeface="+mn-lt"/>
                <a:ea typeface="+mn-ea"/>
                <a:cs typeface="+mn-cs"/>
              </a:rPr>
              <a:t>GRuppo</a:t>
            </a:r>
            <a:r>
              <a:rPr lang="it-IT" sz="1200" kern="1200" dirty="0" smtClean="0">
                <a:solidFill>
                  <a:schemeClr val="tx1"/>
                </a:solidFill>
                <a:effectLst/>
                <a:latin typeface="+mn-lt"/>
                <a:ea typeface="+mn-ea"/>
                <a:cs typeface="+mn-cs"/>
              </a:rPr>
              <a:t> Etico </a:t>
            </a:r>
            <a:r>
              <a:rPr lang="it-IT" sz="1200" kern="1200" dirty="0" err="1" smtClean="0">
                <a:solidFill>
                  <a:schemeClr val="tx1"/>
                </a:solidFill>
                <a:effectLst/>
                <a:latin typeface="+mn-lt"/>
                <a:ea typeface="+mn-ea"/>
                <a:cs typeface="+mn-cs"/>
              </a:rPr>
              <a:t>CAreggi</a:t>
            </a:r>
            <a:r>
              <a:rPr lang="it-IT" sz="1200" kern="1200" dirty="0" smtClean="0">
                <a:solidFill>
                  <a:schemeClr val="tx1"/>
                </a:solidFill>
                <a:effectLst/>
                <a:latin typeface="+mn-lt"/>
                <a:ea typeface="+mn-ea"/>
                <a:cs typeface="+mn-cs"/>
              </a:rPr>
              <a:t> per la </a:t>
            </a:r>
            <a:r>
              <a:rPr lang="it-IT" sz="1200" kern="1200" dirty="0" err="1" smtClean="0">
                <a:solidFill>
                  <a:schemeClr val="tx1"/>
                </a:solidFill>
                <a:effectLst/>
                <a:latin typeface="+mn-lt"/>
                <a:ea typeface="+mn-ea"/>
                <a:cs typeface="+mn-cs"/>
              </a:rPr>
              <a:t>LEniterapia</a:t>
            </a:r>
            <a:r>
              <a:rPr lang="it-IT" sz="1200" kern="1200" dirty="0" smtClean="0">
                <a:solidFill>
                  <a:schemeClr val="tx1"/>
                </a:solidFill>
                <a:effectLst/>
                <a:latin typeface="+mn-lt"/>
                <a:ea typeface="+mn-ea"/>
                <a:cs typeface="+mn-cs"/>
              </a:rPr>
              <a:t>, consulenza metodologica e supporto all’analisi dei dati.</a:t>
            </a:r>
          </a:p>
          <a:p>
            <a:r>
              <a:rPr lang="it-IT" sz="1200" i="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22</a:t>
            </a:fld>
            <a:endParaRPr lang="it-IT"/>
          </a:p>
        </p:txBody>
      </p:sp>
    </p:spTree>
    <p:extLst>
      <p:ext uri="{BB962C8B-B14F-4D97-AF65-F5344CB8AC3E}">
        <p14:creationId xmlns:p14="http://schemas.microsoft.com/office/powerpoint/2010/main" val="220638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concetto di narrazione è molto ampio e antico, travalica i confini del racconto orale e letterario, attraversa la storia e la cultura, si riferisce al mito come alla leggenda, al dramma come alla commedia, al teatro come al cinema e utilizza vari canali dal linguaggio alla scrittura all’immagine e al video. Da sempre l’uomo ha sentito  la necessità di descrivere la realtà narrando storie con lo scopo di dare un senso alle proprie esperienze e alla propria vita </a:t>
            </a:r>
            <a:r>
              <a:rPr lang="it-IT" sz="1200" b="1" kern="1200" dirty="0" smtClean="0">
                <a:solidFill>
                  <a:schemeClr val="tx1"/>
                </a:solidFill>
                <a:effectLst/>
                <a:latin typeface="+mn-lt"/>
                <a:ea typeface="+mn-ea"/>
                <a:cs typeface="+mn-cs"/>
              </a:rPr>
              <a:t>. La capacità di narrare è una dimensione insopprimibile del pensiero umano.  Con il racconto si tenta di  organizzare e a dare un senso alla realtà che non viene solo fotografata e percepita con i sensi, ma anche interpretata con il pensiero. Attraverso il racconto gli  eventi di vita si connettono tra loro e assumendo  una forma narrabile diventano storia .La narrazione è un ponte tra interno ed esterno assumendo sia una funzione di autodefinizione sia una funzione comunicativa relazionale </a:t>
            </a:r>
          </a:p>
          <a:p>
            <a:r>
              <a:rPr lang="it-IT" sz="1200" b="1" kern="1200" dirty="0" smtClean="0">
                <a:solidFill>
                  <a:schemeClr val="tx1"/>
                </a:solidFill>
                <a:effectLst/>
                <a:latin typeface="+mn-lt"/>
                <a:ea typeface="+mn-ea"/>
                <a:cs typeface="+mn-cs"/>
              </a:rPr>
              <a:t>OK</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a:t>
            </a:fld>
            <a:endParaRPr lang="it-IT"/>
          </a:p>
        </p:txBody>
      </p:sp>
    </p:spTree>
    <p:extLst>
      <p:ext uri="{BB962C8B-B14F-4D97-AF65-F5344CB8AC3E}">
        <p14:creationId xmlns:p14="http://schemas.microsoft.com/office/powerpoint/2010/main" val="332216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lettura, la sistematizzazione e l’analisi dei testi è affidata al </a:t>
            </a:r>
            <a:r>
              <a:rPr lang="it-IT" sz="1200" i="1" kern="1200" dirty="0" smtClean="0">
                <a:solidFill>
                  <a:schemeClr val="tx1"/>
                </a:solidFill>
                <a:effectLst/>
                <a:latin typeface="+mn-lt"/>
                <a:ea typeface="+mn-ea"/>
                <a:cs typeface="+mn-cs"/>
              </a:rPr>
              <a:t>Gruppo di studio e ricerca</a:t>
            </a:r>
            <a:r>
              <a:rPr lang="it-IT" sz="1200" kern="1200" dirty="0" smtClean="0">
                <a:solidFill>
                  <a:schemeClr val="tx1"/>
                </a:solidFill>
                <a:effectLst/>
                <a:latin typeface="+mn-lt"/>
                <a:ea typeface="+mn-ea"/>
                <a:cs typeface="+mn-cs"/>
              </a:rPr>
              <a:t> attivo sul Progetto </a:t>
            </a:r>
            <a:r>
              <a:rPr lang="it-IT" sz="1200" kern="1200" dirty="0" err="1" smtClean="0">
                <a:solidFill>
                  <a:schemeClr val="tx1"/>
                </a:solidFill>
                <a:effectLst/>
                <a:latin typeface="+mn-lt"/>
                <a:ea typeface="+mn-ea"/>
                <a:cs typeface="+mn-cs"/>
              </a:rPr>
              <a:t>DiTe</a:t>
            </a:r>
            <a:r>
              <a:rPr lang="it-IT"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L’esame del materiale verrà condotto con l’ausilio di un apposito software per l’analisi qualitativa e sarà impostato secondo criteri di comparazione tematica. Dopo una prima lettura integrale, che consentirà di mettere in luce le peculiarità e i passaggi cruciali di ciascun diario, il lavoro sui testi porterà ad individuare una serie di nodi corrispondenti ad altrettante categorie analitiche. Tutti i termini e i brani estratti dalle trascrizioni letterali su file dei cartacei, una volta resi anonimi rispetto ai dati sensibili, classificati e ordinati, costituiranno una nuova base per un lavoro di elaborazione e interpretazione “orizzontale” che a partire da ciascun singolo nodo potrà porre in evidenza almeno alcuni aspetti dell’intreccio di componenti della vita quotidiana in reparto e del percorso di cura intrapreso dal paziente, dai suoi congiunti e da tutte le figure professionali coinvolte.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I risultati ottenuti costituiranno uno dei contenuti chiave delle attività di formazione e restituzione interna previste, nel rispetto delle vigenti leggi italiane in materia di privacy (cfr. normativa vigente art. 13 del Decreto Legislativo 30 giugno 2003, n. 196 </a:t>
            </a:r>
            <a:r>
              <a:rPr lang="it-IT" sz="1200" i="1" kern="1200" dirty="0" smtClean="0">
                <a:solidFill>
                  <a:schemeClr val="tx1"/>
                </a:solidFill>
                <a:effectLst/>
                <a:latin typeface="+mn-lt"/>
                <a:ea typeface="+mn-ea"/>
                <a:cs typeface="+mn-cs"/>
              </a:rPr>
              <a:t>Codice in materia di protezione dei dati personali</a:t>
            </a:r>
            <a:r>
              <a:rPr lang="it-IT" sz="1200" kern="1200" dirty="0" smtClean="0">
                <a:solidFill>
                  <a:schemeClr val="tx1"/>
                </a:solidFill>
                <a:effectLst/>
                <a:latin typeface="+mn-lt"/>
                <a:ea typeface="+mn-ea"/>
                <a:cs typeface="+mn-cs"/>
              </a:rPr>
              <a:t> e ai sensi e per gli effetti della Legge 31 dicembre 1996, n. 675 </a:t>
            </a:r>
            <a:r>
              <a:rPr lang="it-IT" sz="1200" i="1" kern="1200" dirty="0" smtClean="0">
                <a:solidFill>
                  <a:schemeClr val="tx1"/>
                </a:solidFill>
                <a:effectLst/>
                <a:latin typeface="+mn-lt"/>
                <a:ea typeface="+mn-ea"/>
                <a:cs typeface="+mn-cs"/>
              </a:rPr>
              <a:t>Tutela delle persone e di altri soggetti rispetto al trattamento dei dati personali</a:t>
            </a:r>
            <a:r>
              <a:rPr lang="it-IT" sz="120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23</a:t>
            </a:fld>
            <a:endParaRPr lang="it-IT"/>
          </a:p>
        </p:txBody>
      </p:sp>
    </p:spTree>
    <p:extLst>
      <p:ext uri="{BB962C8B-B14F-4D97-AF65-F5344CB8AC3E}">
        <p14:creationId xmlns:p14="http://schemas.microsoft.com/office/powerpoint/2010/main" val="134896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lettura, la sistematizzazione e l’analisi dei testi è affidata al </a:t>
            </a:r>
            <a:r>
              <a:rPr lang="it-IT" sz="1200" i="1" kern="1200" dirty="0" smtClean="0">
                <a:solidFill>
                  <a:schemeClr val="tx1"/>
                </a:solidFill>
                <a:effectLst/>
                <a:latin typeface="+mn-lt"/>
                <a:ea typeface="+mn-ea"/>
                <a:cs typeface="+mn-cs"/>
              </a:rPr>
              <a:t>Gruppo di studio e ricerca</a:t>
            </a:r>
            <a:r>
              <a:rPr lang="it-IT" sz="1200" kern="1200" dirty="0" smtClean="0">
                <a:solidFill>
                  <a:schemeClr val="tx1"/>
                </a:solidFill>
                <a:effectLst/>
                <a:latin typeface="+mn-lt"/>
                <a:ea typeface="+mn-ea"/>
                <a:cs typeface="+mn-cs"/>
              </a:rPr>
              <a:t> attivo sul Progetto </a:t>
            </a:r>
            <a:r>
              <a:rPr lang="it-IT" sz="1200" kern="1200" dirty="0" err="1" smtClean="0">
                <a:solidFill>
                  <a:schemeClr val="tx1"/>
                </a:solidFill>
                <a:effectLst/>
                <a:latin typeface="+mn-lt"/>
                <a:ea typeface="+mn-ea"/>
                <a:cs typeface="+mn-cs"/>
              </a:rPr>
              <a:t>DiTe</a:t>
            </a:r>
            <a:r>
              <a:rPr lang="it-IT" sz="1200" kern="1200" dirty="0" smtClean="0">
                <a:solidFill>
                  <a:schemeClr val="tx1"/>
                </a:solidFill>
                <a:effectLst/>
                <a:latin typeface="+mn-lt"/>
                <a:ea typeface="+mn-ea"/>
                <a:cs typeface="+mn-cs"/>
              </a:rPr>
              <a:t>. L’esame del materiale verrà condotto con l’ausilio di un apposito software per l’analisi qualitativa e sarà impostato secondo criteri di comparazione tematica. Dopo una prima lettura integrale, che consentirà di mettere in luce le peculiarità e i passaggi cruciali di ciascun diario, il lavoro sui testi porterà ad individuare una serie di nodi corrispondenti ad altrettante categorie analitiche. Tutti i termini e i brani estratti dalle trascrizioni letterali su file dei cartacei, una volta resi anonimi rispetto ai dati sensibili, classificati e ordinati, costituiranno una nuova base per un lavoro di elaborazione e interpretazione “orizzontale” che a partire da ciascun singolo nodo potrà porre in evidenza almeno alcuni aspetti dell’intreccio di componenti della vita quotidiana in reparto e del percorso di cura intrapreso dal paziente, dai suoi congiunti e da tutte le figure professionali coinvolte. I risultati ottenuti costituiranno uno dei contenuti chiave delle attività di formazione e restituzione interna previste, nel rispetto delle vigenti leggi italiane in materia di privacy (cfr. normativa vigente art. 13 del Decreto Legislativo 30 giugno 2003, n. 196 </a:t>
            </a:r>
            <a:r>
              <a:rPr lang="it-IT" sz="1200" i="1" kern="1200" dirty="0" smtClean="0">
                <a:solidFill>
                  <a:schemeClr val="tx1"/>
                </a:solidFill>
                <a:effectLst/>
                <a:latin typeface="+mn-lt"/>
                <a:ea typeface="+mn-ea"/>
                <a:cs typeface="+mn-cs"/>
              </a:rPr>
              <a:t>Codice in materia di protezione dei dati personali</a:t>
            </a:r>
            <a:r>
              <a:rPr lang="it-IT" sz="1200" kern="1200" dirty="0" smtClean="0">
                <a:solidFill>
                  <a:schemeClr val="tx1"/>
                </a:solidFill>
                <a:effectLst/>
                <a:latin typeface="+mn-lt"/>
                <a:ea typeface="+mn-ea"/>
                <a:cs typeface="+mn-cs"/>
              </a:rPr>
              <a:t> e ai sensi e per gli effetti della Legge 31 dicembre 1996, n. 675 </a:t>
            </a:r>
            <a:r>
              <a:rPr lang="it-IT" sz="1200" i="1" kern="1200" dirty="0" smtClean="0">
                <a:solidFill>
                  <a:schemeClr val="tx1"/>
                </a:solidFill>
                <a:effectLst/>
                <a:latin typeface="+mn-lt"/>
                <a:ea typeface="+mn-ea"/>
                <a:cs typeface="+mn-cs"/>
              </a:rPr>
              <a:t>Tutela delle persone e di altri soggetti rispetto al trattamento dei dati personali</a:t>
            </a:r>
            <a:r>
              <a:rPr lang="it-IT" sz="120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24</a:t>
            </a:fld>
            <a:endParaRPr lang="it-IT"/>
          </a:p>
        </p:txBody>
      </p:sp>
    </p:spTree>
    <p:extLst>
      <p:ext uri="{BB962C8B-B14F-4D97-AF65-F5344CB8AC3E}">
        <p14:creationId xmlns:p14="http://schemas.microsoft.com/office/powerpoint/2010/main" val="2021029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Commentare i 6 diari restituiti</a:t>
            </a:r>
            <a:r>
              <a:rPr lang="it-IT" baseline="0" dirty="0" smtClean="0"/>
              <a:t> vuoti </a:t>
            </a:r>
          </a:p>
          <a:p>
            <a:r>
              <a:rPr lang="it-IT" baseline="0" dirty="0" smtClean="0"/>
              <a:t>Commentare il fatto che nella restituzione nessuna ha negato il consenso , il dono che in origine rappresenta il diario ci viene alla fine restituito completamente </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25</a:t>
            </a:fld>
            <a:endParaRPr lang="it-IT"/>
          </a:p>
        </p:txBody>
      </p:sp>
    </p:spTree>
    <p:extLst>
      <p:ext uri="{BB962C8B-B14F-4D97-AF65-F5344CB8AC3E}">
        <p14:creationId xmlns:p14="http://schemas.microsoft.com/office/powerpoint/2010/main" val="323438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 al di là, molto</a:t>
            </a:r>
            <a:r>
              <a:rPr lang="it-IT" baseline="0" dirty="0" smtClean="0"/>
              <a:t> al di là dei risultati quello che è s straordinario è  l’incontro, la voglia dei pazienti di riprendere quel quadernino prezioso, a volte fatto di tante pagine a volte di poche. Ma testimone dell’amore e della cura che gli altri hanno avuto, della voglia di esserci e di rimanerci……</a:t>
            </a:r>
          </a:p>
          <a:p>
            <a:r>
              <a:rPr lang="it-IT" baseline="0" dirty="0" smtClean="0"/>
              <a:t>Per me che ho la fortuna di restituire è come « andare a fare benzina»</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26</a:t>
            </a:fld>
            <a:endParaRPr lang="it-IT"/>
          </a:p>
        </p:txBody>
      </p:sp>
    </p:spTree>
    <p:extLst>
      <p:ext uri="{BB962C8B-B14F-4D97-AF65-F5344CB8AC3E}">
        <p14:creationId xmlns:p14="http://schemas.microsoft.com/office/powerpoint/2010/main" val="74931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a:buNone/>
            </a:pPr>
            <a:r>
              <a:rPr lang="it-IT" sz="1200" dirty="0" smtClean="0"/>
              <a:t>Attraverso la narrazione/</a:t>
            </a:r>
            <a:r>
              <a:rPr lang="it-IT" sz="1200" baseline="0" dirty="0" smtClean="0"/>
              <a:t> l’esperienza narrativa del diario l’individuo recupera la continuità del se raccordando il passato con il presente e quindi anche con ciò che sarà il proprio futuro .</a:t>
            </a:r>
          </a:p>
          <a:p>
            <a:pPr marL="0" lvl="0" indent="0" algn="just">
              <a:buNone/>
            </a:pPr>
            <a:r>
              <a:rPr lang="it-IT" sz="1200" baseline="0" dirty="0" smtClean="0"/>
              <a:t>In terapia intensiva l’incontro nella narrazione favorisce lo scambio di informazioni che </a:t>
            </a:r>
            <a:r>
              <a:rPr lang="it-IT" sz="1200" baseline="0" dirty="0" err="1" smtClean="0"/>
              <a:t>posssono</a:t>
            </a:r>
            <a:r>
              <a:rPr lang="it-IT" sz="1200" baseline="0" dirty="0" smtClean="0"/>
              <a:t> contribuire a tessere una nuova di relazioni del tutto imprevedibile. </a:t>
            </a:r>
          </a:p>
          <a:p>
            <a:pPr marL="0" lvl="0" indent="0" algn="just">
              <a:buNone/>
            </a:pPr>
            <a:r>
              <a:rPr lang="it-IT" sz="1200" dirty="0" smtClean="0"/>
              <a:t>La funzione della narrazione in reparti ad alta</a:t>
            </a:r>
            <a:r>
              <a:rPr lang="it-IT" sz="1200" baseline="0" dirty="0" smtClean="0"/>
              <a:t> intensità di cure può essere quella di ritrovare una coerenza ed un senso ad eventi inaspettati che un individuo si trova a vivere  e con esso il suo sistema di relazioni.  </a:t>
            </a:r>
            <a:r>
              <a:rPr lang="it-IT" sz="1200" dirty="0" smtClean="0"/>
              <a:t>L’esperienza del Diario del paziente offre attraverso la raccolta di tante storie e la ricostruzione condivisa, uno </a:t>
            </a:r>
            <a:r>
              <a:rPr lang="it-IT" b="1" dirty="0" smtClean="0">
                <a:solidFill>
                  <a:srgbClr val="00B050"/>
                </a:solidFill>
              </a:rPr>
              <a:t>spazio intermedio</a:t>
            </a:r>
            <a:r>
              <a:rPr lang="it-IT" sz="1200" dirty="0" smtClean="0">
                <a:solidFill>
                  <a:srgbClr val="00B050"/>
                </a:solidFill>
              </a:rPr>
              <a:t> </a:t>
            </a:r>
            <a:r>
              <a:rPr lang="it-IT" sz="1200" dirty="0" smtClean="0"/>
              <a:t>tra curanti, pazienti e famiglie dei pazienti attorno a cui può nascere la </a:t>
            </a:r>
            <a:r>
              <a:rPr lang="it-IT" sz="1200" dirty="0" err="1" smtClean="0"/>
              <a:t>cocostruzione</a:t>
            </a:r>
            <a:r>
              <a:rPr lang="it-IT" sz="1200" dirty="0" smtClean="0"/>
              <a:t> di nuovi significati e l’innesco di un processo di crescita per l’equipe dei curanti. </a:t>
            </a:r>
            <a:endParaRPr lang="it-IT" sz="1200"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27</a:t>
            </a:fld>
            <a:endParaRPr lang="it-IT"/>
          </a:p>
        </p:txBody>
      </p:sp>
    </p:spTree>
    <p:extLst>
      <p:ext uri="{BB962C8B-B14F-4D97-AF65-F5344CB8AC3E}">
        <p14:creationId xmlns:p14="http://schemas.microsoft.com/office/powerpoint/2010/main" val="400364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Nell’ambito relazionale  L’incontro terapeutico è visto come l’incontro di due narrazioni quella del sistema e quella del terapeuta, tra queste due narrazioni avviene un continuo scambio di informazioni che contribuiscono a tesserne una nuova ed imprevedibile.  A maggiore ragione quando si parla di eventi così significativi l’esperienza narrativa può essere</a:t>
            </a:r>
            <a:r>
              <a:rPr lang="it-IT" sz="1200" kern="1200" baseline="0" dirty="0" smtClean="0">
                <a:solidFill>
                  <a:schemeClr val="tx1"/>
                </a:solidFill>
                <a:effectLst/>
                <a:latin typeface="+mn-lt"/>
                <a:ea typeface="+mn-ea"/>
                <a:cs typeface="+mn-cs"/>
              </a:rPr>
              <a:t> vista come una perturbazione del sistema che può riattivare canali comunicativi. </a:t>
            </a:r>
          </a:p>
          <a:p>
            <a:r>
              <a:rPr lang="it-IT" sz="1200" kern="1200" baseline="0" dirty="0" smtClean="0">
                <a:solidFill>
                  <a:schemeClr val="tx1"/>
                </a:solidFill>
                <a:effectLst/>
                <a:latin typeface="+mn-lt"/>
                <a:ea typeface="+mn-ea"/>
                <a:cs typeface="+mn-cs"/>
              </a:rPr>
              <a:t>Al paziente si restituisce un ruolo attivo……..</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28</a:t>
            </a:fld>
            <a:endParaRPr lang="it-IT"/>
          </a:p>
        </p:txBody>
      </p:sp>
    </p:spTree>
    <p:extLst>
      <p:ext uri="{BB962C8B-B14F-4D97-AF65-F5344CB8AC3E}">
        <p14:creationId xmlns:p14="http://schemas.microsoft.com/office/powerpoint/2010/main" val="1682342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29</a:t>
            </a:fld>
            <a:endParaRPr lang="it-IT"/>
          </a:p>
        </p:txBody>
      </p:sp>
    </p:spTree>
    <p:extLst>
      <p:ext uri="{BB962C8B-B14F-4D97-AF65-F5344CB8AC3E}">
        <p14:creationId xmlns:p14="http://schemas.microsoft.com/office/powerpoint/2010/main" val="59353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ok</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3</a:t>
            </a:fld>
            <a:endParaRPr lang="it-IT"/>
          </a:p>
        </p:txBody>
      </p:sp>
    </p:spTree>
    <p:extLst>
      <p:ext uri="{BB962C8B-B14F-4D97-AF65-F5344CB8AC3E}">
        <p14:creationId xmlns:p14="http://schemas.microsoft.com/office/powerpoint/2010/main" val="53998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Come evidenziato già da decenni dalla letteratura (Combe 2005; Greco </a:t>
            </a:r>
            <a:r>
              <a:rPr lang="it-IT" sz="1200" i="1" kern="1200" dirty="0" smtClean="0">
                <a:solidFill>
                  <a:schemeClr val="tx1"/>
                </a:solidFill>
                <a:effectLst/>
                <a:latin typeface="+mn-lt"/>
                <a:ea typeface="+mn-ea"/>
                <a:cs typeface="+mn-cs"/>
              </a:rPr>
              <a:t>et al</a:t>
            </a:r>
            <a:r>
              <a:rPr lang="it-IT" sz="1200" kern="1200" dirty="0" smtClean="0">
                <a:solidFill>
                  <a:schemeClr val="tx1"/>
                </a:solidFill>
                <a:effectLst/>
                <a:latin typeface="+mn-lt"/>
                <a:ea typeface="+mn-ea"/>
                <a:cs typeface="+mn-cs"/>
              </a:rPr>
              <a:t>. 2009; </a:t>
            </a:r>
            <a:r>
              <a:rPr lang="it-IT" sz="1200" kern="1200" dirty="0" err="1" smtClean="0">
                <a:solidFill>
                  <a:schemeClr val="tx1"/>
                </a:solidFill>
                <a:effectLst/>
                <a:latin typeface="+mn-lt"/>
                <a:ea typeface="+mn-ea"/>
                <a:cs typeface="+mn-cs"/>
              </a:rPr>
              <a:t>Ullman</a:t>
            </a:r>
            <a:r>
              <a:rPr lang="it-IT" sz="1200" kern="1200" dirty="0" smtClean="0">
                <a:solidFill>
                  <a:schemeClr val="tx1"/>
                </a:solidFill>
                <a:effectLst/>
                <a:latin typeface="+mn-lt"/>
                <a:ea typeface="+mn-ea"/>
                <a:cs typeface="+mn-cs"/>
              </a:rPr>
              <a:t> </a:t>
            </a:r>
            <a:r>
              <a:rPr lang="it-IT" sz="1200" i="1" kern="1200" dirty="0" smtClean="0">
                <a:solidFill>
                  <a:schemeClr val="tx1"/>
                </a:solidFill>
                <a:effectLst/>
                <a:latin typeface="+mn-lt"/>
                <a:ea typeface="+mn-ea"/>
                <a:cs typeface="+mn-cs"/>
              </a:rPr>
              <a:t>et al.</a:t>
            </a:r>
            <a:r>
              <a:rPr lang="it-IT" sz="1200" kern="1200" dirty="0" smtClean="0">
                <a:solidFill>
                  <a:schemeClr val="tx1"/>
                </a:solidFill>
                <a:effectLst/>
                <a:latin typeface="+mn-lt"/>
                <a:ea typeface="+mn-ea"/>
                <a:cs typeface="+mn-cs"/>
              </a:rPr>
              <a:t> 2015; </a:t>
            </a:r>
            <a:r>
              <a:rPr lang="it-IT" sz="1200" kern="1200" dirty="0" err="1" smtClean="0">
                <a:solidFill>
                  <a:schemeClr val="tx1"/>
                </a:solidFill>
                <a:effectLst/>
                <a:latin typeface="+mn-lt"/>
                <a:ea typeface="+mn-ea"/>
                <a:cs typeface="+mn-cs"/>
              </a:rPr>
              <a:t>Beg</a:t>
            </a:r>
            <a:r>
              <a:rPr lang="it-IT" sz="1200" i="1" kern="1200" dirty="0" err="1" smtClean="0">
                <a:solidFill>
                  <a:schemeClr val="tx1"/>
                </a:solidFill>
                <a:effectLst/>
                <a:latin typeface="+mn-lt"/>
                <a:ea typeface="+mn-ea"/>
                <a:cs typeface="+mn-cs"/>
              </a:rPr>
              <a:t>et</a:t>
            </a:r>
            <a:r>
              <a:rPr lang="it-IT" sz="1200" i="1" kern="1200" dirty="0" smtClean="0">
                <a:solidFill>
                  <a:schemeClr val="tx1"/>
                </a:solidFill>
                <a:effectLst/>
                <a:latin typeface="+mn-lt"/>
                <a:ea typeface="+mn-ea"/>
                <a:cs typeface="+mn-cs"/>
              </a:rPr>
              <a:t> al.</a:t>
            </a:r>
            <a:r>
              <a:rPr lang="it-IT" sz="1200" kern="1200" dirty="0" smtClean="0">
                <a:solidFill>
                  <a:schemeClr val="tx1"/>
                </a:solidFill>
                <a:effectLst/>
                <a:latin typeface="+mn-lt"/>
                <a:ea typeface="+mn-ea"/>
                <a:cs typeface="+mn-cs"/>
              </a:rPr>
              <a:t> 2016), in seguito ad alcuni eventi significativi come un ricovero in terapia intensiva, le persone possono perdere “alcune battute” del loro percorso di vita. Tali interruzioni spesso vengono percepite quali vere e propria cesure, frantumazioni dell’identità e perdite di senso. </a:t>
            </a:r>
          </a:p>
          <a:p>
            <a:r>
              <a:rPr lang="it-IT" dirty="0" smtClean="0"/>
              <a:t>Tutto</a:t>
            </a:r>
            <a:r>
              <a:rPr lang="it-IT" baseline="0" dirty="0" smtClean="0"/>
              <a:t> questo può innescare il Disturbo </a:t>
            </a:r>
            <a:r>
              <a:rPr lang="it-IT" baseline="0" dirty="0" err="1" smtClean="0"/>
              <a:t>Posttraumatico</a:t>
            </a:r>
            <a:r>
              <a:rPr lang="it-IT" baseline="0" dirty="0" smtClean="0"/>
              <a:t> da stress</a:t>
            </a:r>
          </a:p>
          <a:p>
            <a:r>
              <a:rPr lang="it-IT" baseline="0" dirty="0" smtClean="0"/>
              <a:t>OK</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4</a:t>
            </a:fld>
            <a:endParaRPr lang="it-IT"/>
          </a:p>
        </p:txBody>
      </p:sp>
    </p:spTree>
    <p:extLst>
      <p:ext uri="{BB962C8B-B14F-4D97-AF65-F5344CB8AC3E}">
        <p14:creationId xmlns:p14="http://schemas.microsoft.com/office/powerpoint/2010/main" val="298907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In questa ottica nasce l’esperienza</a:t>
            </a:r>
            <a:r>
              <a:rPr lang="it-IT" baseline="0" dirty="0" smtClean="0"/>
              <a:t> del diario del paziente …che si inserisce nel grande filone della medicina narrativa.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Per motivi anche comprensibili la medicina delle</a:t>
            </a:r>
            <a:r>
              <a:rPr lang="it-IT" baseline="0" dirty="0" smtClean="0"/>
              <a:t> narrazioni ha trovato fin qui poco spazio in TI. L’unica esperienza è quella dei </a:t>
            </a:r>
            <a:r>
              <a:rPr lang="it-IT" baseline="0" dirty="0" err="1" smtClean="0"/>
              <a:t>diaries</a:t>
            </a:r>
            <a:r>
              <a:rPr lang="it-IT" baseline="0" dirty="0" smtClean="0"/>
              <a:t>, sviluppatesi</a:t>
            </a:r>
            <a:r>
              <a:rPr lang="it-IT" sz="1200" kern="1200" baseline="0" dirty="0" smtClean="0">
                <a:solidFill>
                  <a:schemeClr val="tx1"/>
                </a:solidFill>
                <a:latin typeface="+mn-lt"/>
                <a:ea typeface="+mn-ea"/>
                <a:cs typeface="+mn-cs"/>
              </a:rPr>
              <a:t> prima in area scandinava e poi in tutto il Nord Europa.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Le prime esperienze di “Diario del paziente” sono state realizzate nel 1984 in Danimarca e attualmente il 40% delle terapie intensive danesi utilizzano i diari. </a:t>
            </a:r>
          </a:p>
          <a:p>
            <a:r>
              <a:rPr lang="it-IT" sz="1200" b="1" kern="1200" baseline="0" dirty="0" smtClean="0">
                <a:solidFill>
                  <a:schemeClr val="tx1"/>
                </a:solidFill>
                <a:latin typeface="+mn-lt"/>
                <a:ea typeface="+mn-ea"/>
                <a:cs typeface="+mn-cs"/>
              </a:rPr>
              <a:t>Essi sono stati introdotti non tanto come un trattamento formalmente riconosciuto, ma, ci sembra di poter dire, come un’iniziativa pragmatica, frutto di un sapere empirico e di un’intuizione empatica da parte del personale infermieristico. Come iniziativa spontanea, simile a tante iniziative che sono prese dal personale infermieristico, la redazione dei diari è stata realizzata per molto tempo come un gesto gratuito di cura e d’attenzione e non tanto come una prestazione assistenziale “ufficiale”. Probabilmente, la necessità di preservare l’aspetto di dono di questi atti ha permesso a queste iniziative di diventare prassi anche consolidate. </a:t>
            </a:r>
          </a:p>
          <a:p>
            <a:r>
              <a:rPr lang="it-IT" sz="1200" kern="1200" baseline="0" dirty="0" smtClean="0">
                <a:solidFill>
                  <a:schemeClr val="tx1"/>
                </a:solidFill>
                <a:latin typeface="+mn-lt"/>
                <a:ea typeface="+mn-ea"/>
                <a:cs typeface="+mn-cs"/>
              </a:rPr>
              <a:t>C’è voluto invece un po’ di tempo perché esse siano diventate destinatarie di ricerche finalizzate a migliorarne le modalità di realizzazione e a verificarne gli eventuali effetti in termini di </a:t>
            </a:r>
            <a:r>
              <a:rPr lang="it-IT" sz="1200" kern="1200" baseline="0" dirty="0" err="1" smtClean="0">
                <a:solidFill>
                  <a:schemeClr val="tx1"/>
                </a:solidFill>
                <a:latin typeface="+mn-lt"/>
                <a:ea typeface="+mn-ea"/>
                <a:cs typeface="+mn-cs"/>
              </a:rPr>
              <a:t>outcome</a:t>
            </a:r>
            <a:r>
              <a:rPr lang="it-IT" sz="1200" kern="1200" baseline="0" dirty="0" smtClean="0">
                <a:solidFill>
                  <a:schemeClr val="tx1"/>
                </a:solidFill>
                <a:latin typeface="+mn-lt"/>
                <a:ea typeface="+mn-ea"/>
                <a:cs typeface="+mn-cs"/>
              </a:rPr>
              <a:t>. </a:t>
            </a:r>
          </a:p>
          <a:p>
            <a:r>
              <a:rPr lang="it-IT" sz="1200" kern="1200" baseline="0" dirty="0" smtClean="0">
                <a:solidFill>
                  <a:schemeClr val="tx1"/>
                </a:solidFill>
                <a:latin typeface="+mn-lt"/>
                <a:ea typeface="+mn-ea"/>
                <a:cs typeface="+mn-cs"/>
              </a:rPr>
              <a:t>Da aggiornare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pPr>
              <a:defRPr/>
            </a:pPr>
            <a:fld id="{48E70504-6144-4DFE-8EED-949383B67924}" type="slidenum">
              <a:rPr lang="it-IT" smtClean="0"/>
              <a:pPr>
                <a:defRPr/>
              </a:pPr>
              <a:t>7</a:t>
            </a:fld>
            <a:endParaRPr lang="it-IT"/>
          </a:p>
        </p:txBody>
      </p:sp>
    </p:spTree>
    <p:extLst>
      <p:ext uri="{BB962C8B-B14F-4D97-AF65-F5344CB8AC3E}">
        <p14:creationId xmlns:p14="http://schemas.microsoft.com/office/powerpoint/2010/main" val="205917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Vorrei inserire essendo un convegno</a:t>
            </a:r>
            <a:r>
              <a:rPr lang="it-IT" baseline="0" dirty="0" smtClean="0"/>
              <a:t> di sistemi questo concetto della TI come sistema </a:t>
            </a:r>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8</a:t>
            </a:fld>
            <a:endParaRPr lang="it-IT"/>
          </a:p>
        </p:txBody>
      </p:sp>
    </p:spTree>
    <p:extLst>
      <p:ext uri="{BB962C8B-B14F-4D97-AF65-F5344CB8AC3E}">
        <p14:creationId xmlns:p14="http://schemas.microsoft.com/office/powerpoint/2010/main" val="429062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Perché i diari in Ti ? PER</a:t>
            </a:r>
            <a:r>
              <a:rPr lang="it-IT" baseline="0" dirty="0" smtClean="0"/>
              <a:t> CHI? </a:t>
            </a:r>
            <a:endParaRPr lang="it-IT" dirty="0" smtClean="0"/>
          </a:p>
          <a:p>
            <a:r>
              <a:rPr lang="it-IT" dirty="0" smtClean="0"/>
              <a:t>Abbiamo pensato </a:t>
            </a:r>
            <a:r>
              <a:rPr lang="it-IT" dirty="0" err="1" smtClean="0"/>
              <a:t>au</a:t>
            </a:r>
            <a:r>
              <a:rPr lang="it-IT" dirty="0" smtClean="0"/>
              <a:t> un nuovo approccio ai diari che in modo sistemico</a:t>
            </a:r>
            <a:r>
              <a:rPr lang="it-IT" baseline="0" dirty="0" smtClean="0"/>
              <a:t> comprenda pazienti, familiari, amici e tutto il personale sanitario e già cominciamo ad avere dei </a:t>
            </a:r>
            <a:r>
              <a:rPr lang="it-IT" baseline="0" dirty="0" err="1" smtClean="0"/>
              <a:t>feed.back</a:t>
            </a:r>
            <a:r>
              <a:rPr lang="it-IT" baseline="0" dirty="0" smtClean="0"/>
              <a:t> dagli operatori.</a:t>
            </a:r>
            <a:endParaRPr lang="it-IT" dirty="0"/>
          </a:p>
        </p:txBody>
      </p:sp>
      <p:sp>
        <p:nvSpPr>
          <p:cNvPr id="4" name="Segnaposto numero diapositiva 3"/>
          <p:cNvSpPr>
            <a:spLocks noGrp="1"/>
          </p:cNvSpPr>
          <p:nvPr>
            <p:ph type="sldNum" sz="quarter" idx="10"/>
          </p:nvPr>
        </p:nvSpPr>
        <p:spPr/>
        <p:txBody>
          <a:bodyPr/>
          <a:lstStyle/>
          <a:p>
            <a:fld id="{E88ACE80-5274-488F-AC2F-76E4725D0880}" type="slidenum">
              <a:rPr lang="it-IT" smtClean="0"/>
              <a:pPr/>
              <a:t>9</a:t>
            </a:fld>
            <a:endParaRPr lang="it-IT"/>
          </a:p>
        </p:txBody>
      </p:sp>
    </p:spTree>
    <p:extLst>
      <p:ext uri="{BB962C8B-B14F-4D97-AF65-F5344CB8AC3E}">
        <p14:creationId xmlns:p14="http://schemas.microsoft.com/office/powerpoint/2010/main" val="10253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Inserire foto dei libri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Approvazione Comitato Etico </a:t>
            </a: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10</a:t>
            </a:fld>
            <a:endParaRPr lang="it-IT"/>
          </a:p>
        </p:txBody>
      </p:sp>
    </p:spTree>
    <p:extLst>
      <p:ext uri="{BB962C8B-B14F-4D97-AF65-F5344CB8AC3E}">
        <p14:creationId xmlns:p14="http://schemas.microsoft.com/office/powerpoint/2010/main" val="256902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Inserire foto dei libri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Approvazione Comitato Etico </a:t>
            </a:r>
          </a:p>
          <a:p>
            <a:endParaRPr lang="it-IT" dirty="0"/>
          </a:p>
        </p:txBody>
      </p:sp>
      <p:sp>
        <p:nvSpPr>
          <p:cNvPr id="4" name="Segnaposto numero diapositiva 3"/>
          <p:cNvSpPr>
            <a:spLocks noGrp="1"/>
          </p:cNvSpPr>
          <p:nvPr>
            <p:ph type="sldNum" sz="quarter" idx="10"/>
          </p:nvPr>
        </p:nvSpPr>
        <p:spPr/>
        <p:txBody>
          <a:bodyPr/>
          <a:lstStyle/>
          <a:p>
            <a:fld id="{73EBF03B-9CDF-40D1-9655-344858A06A94}" type="slidenum">
              <a:rPr lang="it-IT" smtClean="0"/>
              <a:pPr/>
              <a:t>11</a:t>
            </a:fld>
            <a:endParaRPr lang="it-IT"/>
          </a:p>
        </p:txBody>
      </p:sp>
    </p:spTree>
    <p:extLst>
      <p:ext uri="{BB962C8B-B14F-4D97-AF65-F5344CB8AC3E}">
        <p14:creationId xmlns:p14="http://schemas.microsoft.com/office/powerpoint/2010/main" val="419958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FEE564-E787-4FF0-93ED-80F5BAFC870E}"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7CE22-6E07-427E-8E11-70AADFE94D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EE564-E787-4FF0-93ED-80F5BAFC870E}" type="datetimeFigureOut">
              <a:rPr lang="it-IT" smtClean="0"/>
              <a:pPr/>
              <a:t>03/05/2018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7CE22-6E07-427E-8E11-70AADFE94D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https://lh6.googleusercontent.com/5q3D2XLiZpYk6v5nFgDtZ-itA-ley-1Ef-SbYJ7FFQ85Z9m97GHsmgfQnL94NKIZCeLVzEPDO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4567237" y="4077345"/>
            <a:ext cx="9525" cy="9525"/>
          </a:xfrm>
        </p:spPr>
      </p:pic>
      <p:pic>
        <p:nvPicPr>
          <p:cNvPr id="5" name="Immagine 4"/>
          <p:cNvPicPr>
            <a:picLocks noChangeAspect="1"/>
          </p:cNvPicPr>
          <p:nvPr/>
        </p:nvPicPr>
        <p:blipFill>
          <a:blip r:embed="rId3"/>
          <a:stretch>
            <a:fillRect/>
          </a:stretch>
        </p:blipFill>
        <p:spPr>
          <a:xfrm>
            <a:off x="4567237" y="3643163"/>
            <a:ext cx="9525" cy="9525"/>
          </a:xfrm>
          <a:prstGeom prst="rect">
            <a:avLst/>
          </a:prstGeom>
        </p:spPr>
      </p:pic>
      <p:pic>
        <p:nvPicPr>
          <p:cNvPr id="6" name="Immagine 5"/>
          <p:cNvPicPr>
            <a:picLocks noChangeAspect="1"/>
          </p:cNvPicPr>
          <p:nvPr/>
        </p:nvPicPr>
        <p:blipFill>
          <a:blip r:embed="rId3"/>
          <a:stretch>
            <a:fillRect/>
          </a:stretch>
        </p:blipFill>
        <p:spPr>
          <a:xfrm>
            <a:off x="4567237" y="3643163"/>
            <a:ext cx="9525" cy="9525"/>
          </a:xfrm>
          <a:prstGeom prst="rect">
            <a:avLst/>
          </a:prstGeom>
        </p:spPr>
      </p:pic>
      <p:sp>
        <p:nvSpPr>
          <p:cNvPr id="10" name="CasellaDiTesto 9"/>
          <p:cNvSpPr txBox="1"/>
          <p:nvPr/>
        </p:nvSpPr>
        <p:spPr>
          <a:xfrm>
            <a:off x="971600" y="5445224"/>
            <a:ext cx="7272808" cy="646331"/>
          </a:xfrm>
          <a:prstGeom prst="rect">
            <a:avLst/>
          </a:prstGeom>
          <a:noFill/>
        </p:spPr>
        <p:txBody>
          <a:bodyPr wrap="square" rtlCol="0">
            <a:spAutoFit/>
          </a:bodyPr>
          <a:lstStyle/>
          <a:p>
            <a:pPr algn="ctr"/>
            <a:endParaRPr lang="it-IT" dirty="0" smtClean="0"/>
          </a:p>
          <a:p>
            <a:pPr algn="ctr"/>
            <a:r>
              <a:rPr lang="it-IT" dirty="0" smtClean="0"/>
              <a:t>Alessandra De Luca                                                       Giulia </a:t>
            </a:r>
            <a:r>
              <a:rPr lang="it-IT" dirty="0" err="1" smtClean="0"/>
              <a:t>Liperini</a:t>
            </a:r>
            <a:r>
              <a:rPr lang="it-IT" dirty="0" smtClean="0"/>
              <a:t>                                             </a:t>
            </a:r>
            <a:endParaRPr lang="it-IT" dirty="0"/>
          </a:p>
        </p:txBody>
      </p:sp>
      <p:cxnSp>
        <p:nvCxnSpPr>
          <p:cNvPr id="12" name="Connettore 1 11"/>
          <p:cNvCxnSpPr/>
          <p:nvPr/>
        </p:nvCxnSpPr>
        <p:spPr>
          <a:xfrm>
            <a:off x="1115616" y="1556792"/>
            <a:ext cx="71287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71600" y="3287886"/>
            <a:ext cx="7344816" cy="1138773"/>
          </a:xfrm>
          <a:prstGeom prst="rect">
            <a:avLst/>
          </a:prstGeom>
          <a:noFill/>
        </p:spPr>
        <p:txBody>
          <a:bodyPr wrap="square" rtlCol="0">
            <a:spAutoFit/>
          </a:bodyPr>
          <a:lstStyle/>
          <a:p>
            <a:pPr algn="ctr"/>
            <a:r>
              <a:rPr lang="it-IT" sz="3000" b="1" dirty="0"/>
              <a:t>La narrazione nei reparti di Area </a:t>
            </a:r>
            <a:r>
              <a:rPr lang="it-IT" sz="3000" b="1" dirty="0" smtClean="0"/>
              <a:t>Critica:</a:t>
            </a:r>
            <a:r>
              <a:rPr lang="it-IT" sz="3200" b="1" dirty="0" smtClean="0"/>
              <a:t> </a:t>
            </a:r>
            <a:r>
              <a:rPr lang="it-IT" sz="3600" b="1" dirty="0"/>
              <a:t>C</a:t>
            </a:r>
            <a:r>
              <a:rPr lang="it-IT" sz="3600" b="1" dirty="0" smtClean="0"/>
              <a:t>onnessioni inaspettate</a:t>
            </a:r>
            <a:endParaRPr lang="it-IT" sz="3600" b="1" dirty="0"/>
          </a:p>
        </p:txBody>
      </p:sp>
      <p:pic>
        <p:nvPicPr>
          <p:cNvPr id="14"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921" y="358311"/>
            <a:ext cx="2080487" cy="79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755576" y="1663640"/>
            <a:ext cx="7848872" cy="1477328"/>
          </a:xfrm>
          <a:prstGeom prst="rect">
            <a:avLst/>
          </a:prstGeom>
          <a:noFill/>
        </p:spPr>
        <p:txBody>
          <a:bodyPr wrap="square" rtlCol="0">
            <a:spAutoFit/>
          </a:bodyPr>
          <a:lstStyle/>
          <a:p>
            <a:pPr algn="ctr"/>
            <a:r>
              <a:rPr lang="it-IT" i="1" dirty="0"/>
              <a:t>S</a:t>
            </a:r>
            <a:r>
              <a:rPr lang="it-IT" i="1" dirty="0" smtClean="0"/>
              <a:t>eminario </a:t>
            </a:r>
          </a:p>
          <a:p>
            <a:pPr algn="ctr"/>
            <a:r>
              <a:rPr lang="it-IT" i="1" dirty="0" smtClean="0"/>
              <a:t>‘’IL TRAUMA CHE CAMBIA LA STORIA</a:t>
            </a:r>
            <a:br>
              <a:rPr lang="it-IT" i="1" dirty="0" smtClean="0"/>
            </a:br>
            <a:r>
              <a:rPr lang="it-IT" i="1" dirty="0" smtClean="0"/>
              <a:t>la famiglia tra limiti e risorse’’</a:t>
            </a:r>
          </a:p>
          <a:p>
            <a:pPr algn="ctr"/>
            <a:r>
              <a:rPr lang="it-IT" i="1" dirty="0" smtClean="0"/>
              <a:t> </a:t>
            </a:r>
          </a:p>
          <a:p>
            <a:pPr algn="ctr"/>
            <a:r>
              <a:rPr lang="it-IT" dirty="0" smtClean="0"/>
              <a:t>Pisa,  5 Maggio 2018</a:t>
            </a:r>
            <a:endParaRPr lang="it-IT" dirty="0"/>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638" y="29819"/>
            <a:ext cx="2494226" cy="1454965"/>
          </a:xfrm>
          <a:prstGeom prst="rect">
            <a:avLst/>
          </a:prstGeom>
        </p:spPr>
      </p:pic>
    </p:spTree>
    <p:extLst>
      <p:ext uri="{BB962C8B-B14F-4D97-AF65-F5344CB8AC3E}">
        <p14:creationId xmlns:p14="http://schemas.microsoft.com/office/powerpoint/2010/main" val="83816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a:t>Progetto </a:t>
            </a:r>
            <a:r>
              <a:rPr lang="it-IT" b="1" i="1" dirty="0" err="1"/>
              <a:t>DiTe</a:t>
            </a:r>
            <a:r>
              <a:rPr lang="it-IT" b="1" i="1" dirty="0"/>
              <a:t> - Diari in Terapia </a:t>
            </a:r>
            <a:r>
              <a:rPr lang="it-IT" b="1" i="1" dirty="0" smtClean="0"/>
              <a:t>Intensiva</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b="1" dirty="0"/>
              <a:t>Obiettivo primario</a:t>
            </a:r>
            <a:r>
              <a:rPr lang="it-IT" dirty="0"/>
              <a:t>: Attraverso le narrazioni del personale del reparto e dei familiari tenere traccia e analizzare le percezioni e i significati </a:t>
            </a:r>
          </a:p>
          <a:p>
            <a:r>
              <a:rPr lang="it-IT" dirty="0" smtClean="0"/>
              <a:t> </a:t>
            </a:r>
            <a:r>
              <a:rPr lang="it-IT" dirty="0"/>
              <a:t>della malattia e della disabilità (anche solo momentanea) nella loro più ampia dimensione di transizione biografica; </a:t>
            </a:r>
          </a:p>
          <a:p>
            <a:r>
              <a:rPr lang="it-IT" dirty="0" smtClean="0"/>
              <a:t> </a:t>
            </a:r>
            <a:r>
              <a:rPr lang="it-IT" dirty="0"/>
              <a:t>dello scenario di cura e dell’ambiente ospedaliero;</a:t>
            </a:r>
          </a:p>
          <a:p>
            <a:r>
              <a:rPr lang="it-IT" dirty="0" smtClean="0"/>
              <a:t> </a:t>
            </a:r>
            <a:r>
              <a:rPr lang="it-IT" dirty="0"/>
              <a:t>del passaggio ad uno stato di vulnerabilità.</a:t>
            </a:r>
          </a:p>
        </p:txBody>
      </p:sp>
    </p:spTree>
    <p:extLst>
      <p:ext uri="{BB962C8B-B14F-4D97-AF65-F5344CB8AC3E}">
        <p14:creationId xmlns:p14="http://schemas.microsoft.com/office/powerpoint/2010/main" val="3525928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b="1" dirty="0"/>
              <a:t>Obiettivo secondario</a:t>
            </a:r>
            <a:r>
              <a:rPr lang="it-IT" dirty="0"/>
              <a:t>: Verificare e valutare l’uso del Diario del Paziente come strumento in grado di favorire una più efficace relazione familiari/altri </a:t>
            </a:r>
            <a:r>
              <a:rPr lang="it-IT" dirty="0" err="1"/>
              <a:t>caregivers</a:t>
            </a:r>
            <a:r>
              <a:rPr lang="it-IT" dirty="0"/>
              <a:t> e personale ospedaliero in termini sia comunicativi che relazionali.</a:t>
            </a:r>
          </a:p>
          <a:p>
            <a:endParaRPr lang="it-IT" dirty="0"/>
          </a:p>
        </p:txBody>
      </p:sp>
      <p:sp>
        <p:nvSpPr>
          <p:cNvPr id="6" name="Titolo 1"/>
          <p:cNvSpPr>
            <a:spLocks noGrp="1"/>
          </p:cNvSpPr>
          <p:nvPr>
            <p:ph type="title"/>
          </p:nvPr>
        </p:nvSpPr>
        <p:spPr/>
        <p:txBody>
          <a:bodyPr>
            <a:normAutofit fontScale="90000"/>
          </a:bodyPr>
          <a:lstStyle/>
          <a:p>
            <a:r>
              <a:rPr lang="it-IT" b="1" i="1" dirty="0"/>
              <a:t>Progetto </a:t>
            </a:r>
            <a:r>
              <a:rPr lang="it-IT" b="1" i="1" dirty="0" err="1"/>
              <a:t>DiTe</a:t>
            </a:r>
            <a:r>
              <a:rPr lang="it-IT" b="1" i="1" dirty="0"/>
              <a:t> - Diari in Terapia </a:t>
            </a:r>
            <a:r>
              <a:rPr lang="it-IT" b="1" i="1" dirty="0" smtClean="0"/>
              <a:t>Intensiva</a:t>
            </a:r>
            <a:endParaRPr lang="it-IT" dirty="0"/>
          </a:p>
        </p:txBody>
      </p:sp>
    </p:spTree>
    <p:extLst>
      <p:ext uri="{BB962C8B-B14F-4D97-AF65-F5344CB8AC3E}">
        <p14:creationId xmlns:p14="http://schemas.microsoft.com/office/powerpoint/2010/main" val="369750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27584" y="1461961"/>
            <a:ext cx="7704856" cy="1815882"/>
          </a:xfrm>
          <a:prstGeom prst="rect">
            <a:avLst/>
          </a:prstGeom>
          <a:noFill/>
        </p:spPr>
        <p:txBody>
          <a:bodyPr wrap="square" rtlCol="0">
            <a:spAutoFit/>
          </a:bodyPr>
          <a:lstStyle/>
          <a:p>
            <a:pPr marL="457200" indent="-457200">
              <a:buFont typeface="Wingdings" charset="2"/>
              <a:buChar char="ü"/>
            </a:pPr>
            <a:r>
              <a:rPr lang="it-IT" sz="2800" dirty="0" smtClean="0"/>
              <a:t>Un gesto gratuito di cura</a:t>
            </a:r>
          </a:p>
          <a:p>
            <a:pPr marL="457200" indent="-457200">
              <a:buFont typeface="Wingdings" charset="2"/>
              <a:buChar char="ü"/>
            </a:pPr>
            <a:r>
              <a:rPr lang="it-IT" sz="2800" dirty="0" smtClean="0"/>
              <a:t>Una </a:t>
            </a:r>
            <a:r>
              <a:rPr lang="it-IT" sz="2800" dirty="0"/>
              <a:t>raccolta compilata a più mani di eventi, sensazioni, esperienze</a:t>
            </a:r>
          </a:p>
          <a:p>
            <a:endParaRPr lang="it-IT" sz="2800" dirty="0"/>
          </a:p>
        </p:txBody>
      </p:sp>
      <p:sp>
        <p:nvSpPr>
          <p:cNvPr id="7" name="CasellaDiTesto 6"/>
          <p:cNvSpPr txBox="1"/>
          <p:nvPr/>
        </p:nvSpPr>
        <p:spPr>
          <a:xfrm>
            <a:off x="827584" y="5093725"/>
            <a:ext cx="6768752" cy="1384995"/>
          </a:xfrm>
          <a:prstGeom prst="rect">
            <a:avLst/>
          </a:prstGeom>
          <a:noFill/>
        </p:spPr>
        <p:txBody>
          <a:bodyPr wrap="square" rtlCol="0">
            <a:spAutoFit/>
          </a:bodyPr>
          <a:lstStyle/>
          <a:p>
            <a:pPr marL="457200" indent="-457200">
              <a:buFont typeface="Wingdings" charset="2"/>
              <a:buChar char="q"/>
            </a:pPr>
            <a:r>
              <a:rPr lang="it-IT" sz="2800" dirty="0" smtClean="0"/>
              <a:t>Non sono un semplice </a:t>
            </a:r>
            <a:r>
              <a:rPr lang="it-IT" sz="2800" dirty="0" err="1" smtClean="0"/>
              <a:t>device</a:t>
            </a:r>
            <a:r>
              <a:rPr lang="it-IT" sz="2800" dirty="0" smtClean="0"/>
              <a:t> </a:t>
            </a:r>
          </a:p>
          <a:p>
            <a:pPr marL="457200" indent="-457200">
              <a:buFont typeface="Wingdings" charset="2"/>
              <a:buChar char="q"/>
            </a:pPr>
            <a:r>
              <a:rPr lang="it-IT" sz="2800" dirty="0"/>
              <a:t>non sono una cartella clinica bis</a:t>
            </a:r>
          </a:p>
          <a:p>
            <a:pPr marL="457200" indent="-457200">
              <a:buFont typeface="Arial" panose="020B0604020202020204" pitchFamily="34" charset="0"/>
              <a:buChar char="•"/>
            </a:pPr>
            <a:endParaRPr lang="it-IT" sz="2800" dirty="0"/>
          </a:p>
        </p:txBody>
      </p:sp>
      <p:sp>
        <p:nvSpPr>
          <p:cNvPr id="8" name="Titolo 1"/>
          <p:cNvSpPr txBox="1">
            <a:spLocks/>
          </p:cNvSpPr>
          <p:nvPr/>
        </p:nvSpPr>
        <p:spPr>
          <a:xfrm>
            <a:off x="457640"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I DIARI </a:t>
            </a:r>
            <a:r>
              <a:rPr lang="it-IT" i="1" dirty="0" smtClean="0"/>
              <a:t>cosa sono</a:t>
            </a:r>
            <a:endParaRPr lang="it-IT" i="1" dirty="0"/>
          </a:p>
        </p:txBody>
      </p:sp>
      <p:sp>
        <p:nvSpPr>
          <p:cNvPr id="9" name="Titolo 1"/>
          <p:cNvSpPr txBox="1">
            <a:spLocks/>
          </p:cNvSpPr>
          <p:nvPr/>
        </p:nvSpPr>
        <p:spPr>
          <a:xfrm>
            <a:off x="485250" y="358214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I DIARI </a:t>
            </a:r>
            <a:r>
              <a:rPr lang="it-IT" i="1" dirty="0" smtClean="0"/>
              <a:t>cosa NON sono</a:t>
            </a:r>
            <a:endParaRPr lang="it-IT"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79512" y="1619672"/>
            <a:ext cx="8712968" cy="4893008"/>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2860"/>
              </a:lnSpc>
              <a:spcAft>
                <a:spcPts val="1200"/>
              </a:spcAft>
            </a:pPr>
            <a:r>
              <a:rPr lang="it-IT" sz="2800" dirty="0" smtClean="0"/>
              <a:t>Il </a:t>
            </a:r>
            <a:r>
              <a:rPr lang="it-IT" sz="2800" i="1" dirty="0">
                <a:solidFill>
                  <a:srgbClr val="7030A0"/>
                </a:solidFill>
              </a:rPr>
              <a:t>diario</a:t>
            </a:r>
            <a:r>
              <a:rPr lang="it-IT" sz="2800" dirty="0"/>
              <a:t> </a:t>
            </a:r>
            <a:r>
              <a:rPr lang="it-IT" sz="2800" dirty="0">
                <a:solidFill>
                  <a:srgbClr val="FF0000"/>
                </a:solidFill>
              </a:rPr>
              <a:t>è utile al paziente </a:t>
            </a:r>
            <a:r>
              <a:rPr lang="it-IT" sz="2800" dirty="0"/>
              <a:t>per riappropriarsi pienamente della memoria di sé e colmare eventuali lacune nella storia del proprio vissuto</a:t>
            </a:r>
            <a:r>
              <a:rPr lang="it-IT" sz="2800" dirty="0" smtClean="0"/>
              <a:t>.</a:t>
            </a:r>
          </a:p>
          <a:p>
            <a:pPr algn="just">
              <a:lnSpc>
                <a:spcPts val="2860"/>
              </a:lnSpc>
              <a:spcAft>
                <a:spcPts val="1200"/>
              </a:spcAft>
            </a:pPr>
            <a:r>
              <a:rPr lang="it-IT" sz="2800" dirty="0"/>
              <a:t>Al paziente si restituisce un </a:t>
            </a:r>
            <a:r>
              <a:rPr lang="it-IT" sz="2800" b="1" dirty="0">
                <a:solidFill>
                  <a:srgbClr val="0070C0"/>
                </a:solidFill>
              </a:rPr>
              <a:t>ruolo attivo </a:t>
            </a:r>
            <a:r>
              <a:rPr lang="it-IT" sz="2800" dirty="0"/>
              <a:t>nel costruire il senso della propria esistenza attraverso la potenzialità di rinarrarla in modo da </a:t>
            </a:r>
            <a:r>
              <a:rPr lang="it-IT" sz="2800" b="1" dirty="0">
                <a:solidFill>
                  <a:srgbClr val="0070C0"/>
                </a:solidFill>
              </a:rPr>
              <a:t>reinterpretare e riscrivere </a:t>
            </a:r>
            <a:r>
              <a:rPr lang="it-IT" sz="2800" dirty="0"/>
              <a:t>il proprio passato uscendo da letture rigide e cristallizzate.</a:t>
            </a:r>
          </a:p>
          <a:p>
            <a:pPr algn="r">
              <a:lnSpc>
                <a:spcPts val="2860"/>
              </a:lnSpc>
              <a:spcAft>
                <a:spcPts val="1200"/>
              </a:spcAft>
            </a:pPr>
            <a:r>
              <a:rPr lang="it-IT" sz="2800" dirty="0" smtClean="0"/>
              <a:t>Ma </a:t>
            </a:r>
            <a:r>
              <a:rPr lang="it-IT" sz="2800" dirty="0"/>
              <a:t>il </a:t>
            </a:r>
            <a:r>
              <a:rPr lang="it-IT" sz="2800" i="1" dirty="0">
                <a:solidFill>
                  <a:srgbClr val="7030A0"/>
                </a:solidFill>
              </a:rPr>
              <a:t>diario </a:t>
            </a:r>
            <a:r>
              <a:rPr lang="it-IT" sz="2800" dirty="0"/>
              <a:t>è anche </a:t>
            </a:r>
            <a:r>
              <a:rPr lang="it-IT" sz="2800" dirty="0" smtClean="0"/>
              <a:t> </a:t>
            </a:r>
            <a:r>
              <a:rPr lang="it-IT" sz="2800" dirty="0"/>
              <a:t>un’occasione di espressione </a:t>
            </a:r>
            <a:r>
              <a:rPr lang="it-IT" sz="2800" dirty="0" smtClean="0"/>
              <a:t>e </a:t>
            </a:r>
            <a:r>
              <a:rPr lang="it-IT" sz="2800" dirty="0"/>
              <a:t>uno spazio di contatto </a:t>
            </a:r>
            <a:r>
              <a:rPr lang="it-IT" sz="2800" dirty="0" smtClean="0"/>
              <a:t>aperto e </a:t>
            </a:r>
            <a:r>
              <a:rPr lang="it-IT" sz="2800" dirty="0"/>
              <a:t>offerto a tutti coloro che stanno vicino al </a:t>
            </a:r>
            <a:r>
              <a:rPr lang="it-IT" sz="2800" dirty="0" smtClean="0"/>
              <a:t>paziente</a:t>
            </a:r>
            <a:endParaRPr lang="it-IT" sz="2800" dirty="0"/>
          </a:p>
        </p:txBody>
      </p:sp>
      <p:sp>
        <p:nvSpPr>
          <p:cNvPr id="4" name="Segnaposto contenuto 12"/>
          <p:cNvSpPr txBox="1">
            <a:spLocks/>
          </p:cNvSpPr>
          <p:nvPr/>
        </p:nvSpPr>
        <p:spPr>
          <a:xfrm>
            <a:off x="179512" y="3776376"/>
            <a:ext cx="8712968"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just">
              <a:buNone/>
            </a:pPr>
            <a:endParaRPr lang="it-IT" sz="3000" dirty="0" smtClean="0"/>
          </a:p>
        </p:txBody>
      </p:sp>
      <p:sp>
        <p:nvSpPr>
          <p:cNvPr id="6" name="Titolo 1"/>
          <p:cNvSpPr txBox="1">
            <a:spLocks/>
          </p:cNvSpPr>
          <p:nvPr/>
        </p:nvSpPr>
        <p:spPr>
          <a:xfrm>
            <a:off x="302400" y="47667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Il diario: </a:t>
            </a:r>
            <a:r>
              <a:rPr lang="it-IT" i="1" dirty="0"/>
              <a:t>Utilità di uno strumento strano e prezioso</a:t>
            </a:r>
          </a:p>
        </p:txBody>
      </p:sp>
    </p:spTree>
    <p:extLst>
      <p:ext uri="{BB962C8B-B14F-4D97-AF65-F5344CB8AC3E}">
        <p14:creationId xmlns:p14="http://schemas.microsoft.com/office/powerpoint/2010/main" val="3797295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5186384" y="1529717"/>
            <a:ext cx="3738370" cy="3685072"/>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it-IT" sz="2600" i="1" dirty="0" smtClean="0">
                <a:solidFill>
                  <a:srgbClr val="FF2600"/>
                </a:solidFill>
              </a:rPr>
              <a:t>SUSSIDI TERAPEUTICI APPREZZATI</a:t>
            </a:r>
          </a:p>
          <a:p>
            <a:pPr algn="just"/>
            <a:r>
              <a:rPr lang="it-IT" sz="2600" dirty="0" smtClean="0"/>
              <a:t>La maggior parte della letteratura riconosce l’utilità del diario nella prevenzione  DPDS l’altro binario è clima di </a:t>
            </a:r>
            <a:r>
              <a:rPr lang="it-IT" sz="2600" dirty="0"/>
              <a:t>lavoro</a:t>
            </a:r>
            <a:r>
              <a:rPr lang="it-IT" sz="2600" dirty="0" smtClean="0"/>
              <a:t>…</a:t>
            </a:r>
            <a:endParaRPr lang="it-IT" sz="2600" dirty="0"/>
          </a:p>
        </p:txBody>
      </p:sp>
      <p:sp>
        <p:nvSpPr>
          <p:cNvPr id="4" name="Segnaposto contenuto 12"/>
          <p:cNvSpPr txBox="1">
            <a:spLocks/>
          </p:cNvSpPr>
          <p:nvPr/>
        </p:nvSpPr>
        <p:spPr>
          <a:xfrm>
            <a:off x="4929017" y="5738539"/>
            <a:ext cx="3744416" cy="72008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innerShdw blurRad="63500" dist="101600" dir="13500000">
              <a:srgbClr val="FF2600">
                <a:alpha val="50000"/>
              </a:srgbClr>
            </a:inn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None/>
            </a:pPr>
            <a:r>
              <a:rPr lang="it-IT" sz="2800" i="1" cap="small" dirty="0" smtClean="0"/>
              <a:t>Il cerchio </a:t>
            </a:r>
            <a:r>
              <a:rPr lang="it-IT" sz="2800" i="1" cap="small" dirty="0"/>
              <a:t>che si </a:t>
            </a:r>
            <a:r>
              <a:rPr lang="it-IT" sz="2800" i="1" cap="small" dirty="0" smtClean="0"/>
              <a:t>chiude</a:t>
            </a:r>
            <a:endParaRPr lang="it-IT" sz="3000" i="1" cap="small" dirty="0" smtClean="0"/>
          </a:p>
        </p:txBody>
      </p:sp>
      <p:sp>
        <p:nvSpPr>
          <p:cNvPr id="6" name="Titolo 1"/>
          <p:cNvSpPr txBox="1">
            <a:spLocks/>
          </p:cNvSpPr>
          <p:nvPr/>
        </p:nvSpPr>
        <p:spPr>
          <a:xfrm>
            <a:off x="656834" y="163312"/>
            <a:ext cx="8229600" cy="982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dirty="0"/>
              <a:t>I DIARI: </a:t>
            </a:r>
            <a:r>
              <a:rPr lang="it-IT" sz="3600" i="1" dirty="0" smtClean="0"/>
              <a:t>perché “</a:t>
            </a:r>
            <a:r>
              <a:rPr lang="it-IT" sz="3600" i="1" dirty="0" smtClean="0">
                <a:solidFill>
                  <a:srgbClr val="009193"/>
                </a:solidFill>
              </a:rPr>
              <a:t>strani</a:t>
            </a:r>
            <a:r>
              <a:rPr lang="it-IT" sz="3600" i="1" dirty="0" smtClean="0"/>
              <a:t>”, perché “</a:t>
            </a:r>
            <a:r>
              <a:rPr lang="it-IT" sz="3600" i="1" dirty="0" smtClean="0">
                <a:solidFill>
                  <a:srgbClr val="FF2600"/>
                </a:solidFill>
              </a:rPr>
              <a:t>preziosi</a:t>
            </a:r>
            <a:r>
              <a:rPr lang="it-IT" sz="3600" i="1" dirty="0" smtClean="0"/>
              <a:t>”</a:t>
            </a:r>
            <a:endParaRPr lang="it-IT" sz="3600" i="1" dirty="0"/>
          </a:p>
        </p:txBody>
      </p:sp>
      <p:sp>
        <p:nvSpPr>
          <p:cNvPr id="7" name="Rettangolo arrotondato 6"/>
          <p:cNvSpPr/>
          <p:nvPr/>
        </p:nvSpPr>
        <p:spPr>
          <a:xfrm>
            <a:off x="151300" y="1529717"/>
            <a:ext cx="4526396" cy="3685071"/>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just">
              <a:spcAft>
                <a:spcPts val="1200"/>
              </a:spcAft>
            </a:pPr>
            <a:r>
              <a:rPr lang="it-IT" sz="2600" i="1" dirty="0" smtClean="0">
                <a:solidFill>
                  <a:srgbClr val="009193"/>
                </a:solidFill>
              </a:rPr>
              <a:t>INNOVAZIONE</a:t>
            </a:r>
          </a:p>
          <a:p>
            <a:pPr>
              <a:lnSpc>
                <a:spcPts val="2400"/>
              </a:lnSpc>
              <a:spcAft>
                <a:spcPts val="600"/>
              </a:spcAft>
              <a:buFont typeface="Arial" charset="0"/>
              <a:buChar char="•"/>
            </a:pPr>
            <a:r>
              <a:rPr lang="it-IT" sz="2600" dirty="0" smtClean="0"/>
              <a:t> Inserimento di nuove figure professionali (lo psicologo, il sociologo, …)</a:t>
            </a:r>
          </a:p>
          <a:p>
            <a:pPr>
              <a:lnSpc>
                <a:spcPts val="2400"/>
              </a:lnSpc>
              <a:spcAft>
                <a:spcPts val="600"/>
              </a:spcAft>
              <a:buFont typeface="Arial" charset="0"/>
              <a:buChar char="•"/>
            </a:pPr>
            <a:r>
              <a:rPr lang="it-IT" sz="2600" dirty="0" smtClean="0"/>
              <a:t> Corsi di formazione interdisciplinari per tutto il personale del reparto</a:t>
            </a:r>
          </a:p>
          <a:p>
            <a:pPr>
              <a:lnSpc>
                <a:spcPts val="2400"/>
              </a:lnSpc>
              <a:spcAft>
                <a:spcPts val="600"/>
              </a:spcAft>
              <a:buFont typeface="Arial" charset="0"/>
              <a:buChar char="•"/>
            </a:pPr>
            <a:r>
              <a:rPr lang="it-IT" sz="2600" dirty="0" smtClean="0"/>
              <a:t> Nasce </a:t>
            </a:r>
            <a:r>
              <a:rPr lang="it-IT" sz="2600" dirty="0"/>
              <a:t>il gruppo </a:t>
            </a:r>
            <a:r>
              <a:rPr lang="it-IT" sz="2600" dirty="0" smtClean="0"/>
              <a:t>di studio </a:t>
            </a:r>
            <a:r>
              <a:rPr lang="it-IT" sz="2600" dirty="0" err="1" smtClean="0"/>
              <a:t>Di.Te</a:t>
            </a:r>
            <a:r>
              <a:rPr lang="it-IT" sz="2600" dirty="0" smtClean="0"/>
              <a:t>. </a:t>
            </a:r>
          </a:p>
          <a:p>
            <a:pPr>
              <a:lnSpc>
                <a:spcPts val="2400"/>
              </a:lnSpc>
              <a:spcAft>
                <a:spcPts val="600"/>
              </a:spcAft>
              <a:buFont typeface="Arial" charset="0"/>
              <a:buChar char="•"/>
            </a:pPr>
            <a:r>
              <a:rPr lang="it-IT" sz="2600" dirty="0" smtClean="0"/>
              <a:t> Il progetto riceve l’approvazione del Comitato Etico</a:t>
            </a:r>
            <a:endParaRPr lang="it-IT" sz="2600" dirty="0"/>
          </a:p>
        </p:txBody>
      </p:sp>
      <p:sp>
        <p:nvSpPr>
          <p:cNvPr id="2" name="Rettangolo 1"/>
          <p:cNvSpPr/>
          <p:nvPr/>
        </p:nvSpPr>
        <p:spPr>
          <a:xfrm>
            <a:off x="151300" y="5738539"/>
            <a:ext cx="4268383" cy="954107"/>
          </a:xfrm>
          <a:prstGeom prst="rect">
            <a:avLst/>
          </a:prstGeom>
        </p:spPr>
        <p:txBody>
          <a:bodyPr wrap="square">
            <a:spAutoFit/>
          </a:bodyPr>
          <a:lstStyle/>
          <a:p>
            <a:pPr marL="57150" indent="0" algn="ctr">
              <a:buNone/>
            </a:pPr>
            <a:r>
              <a:rPr lang="it-IT" sz="2800" i="1" cap="small" dirty="0" smtClean="0"/>
              <a:t>Apertura </a:t>
            </a:r>
            <a:r>
              <a:rPr lang="it-IT" sz="2800" i="1" cap="small" dirty="0"/>
              <a:t>alla multidisciplinarietà</a:t>
            </a:r>
          </a:p>
        </p:txBody>
      </p:sp>
      <p:sp>
        <p:nvSpPr>
          <p:cNvPr id="3" name="Freccia destra rientrata 2"/>
          <p:cNvSpPr/>
          <p:nvPr/>
        </p:nvSpPr>
        <p:spPr>
          <a:xfrm rot="5400000">
            <a:off x="1984465" y="5177550"/>
            <a:ext cx="602050" cy="488115"/>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8" name="Freccia destra rientrata 7"/>
          <p:cNvSpPr/>
          <p:nvPr/>
        </p:nvSpPr>
        <p:spPr>
          <a:xfrm rot="5400000">
            <a:off x="6419393" y="5060706"/>
            <a:ext cx="763664" cy="508688"/>
          </a:xfrm>
          <a:prstGeom prst="notchedRight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6437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95636" y="1601737"/>
            <a:ext cx="3132348" cy="2862322"/>
          </a:xfrm>
          <a:prstGeom prst="rect">
            <a:avLst/>
          </a:prstGeom>
          <a:ln>
            <a:solidFill>
              <a:schemeClr val="accent1"/>
            </a:solidFill>
          </a:ln>
        </p:spPr>
        <p:txBody>
          <a:bodyPr wrap="square">
            <a:spAutoFit/>
          </a:bodyPr>
          <a:lstStyle/>
          <a:p>
            <a:r>
              <a:rPr lang="it-IT" sz="2000" dirty="0"/>
              <a:t>per aprire una finestra sul </a:t>
            </a:r>
            <a:r>
              <a:rPr lang="it-IT" sz="2000" dirty="0" smtClean="0"/>
              <a:t>contesto della </a:t>
            </a:r>
            <a:r>
              <a:rPr lang="it-IT" sz="2000" dirty="0"/>
              <a:t>cura, e mettere in chiaro da prospettive molteplici e attraverso esperienze autentiche: sfide, incertezze, punti di forza, frustrazioni,  paure,  e </a:t>
            </a:r>
            <a:r>
              <a:rPr lang="it-IT" sz="2000" dirty="0" smtClean="0"/>
              <a:t>riferimenti.</a:t>
            </a:r>
            <a:endParaRPr lang="it-IT" sz="2000" dirty="0"/>
          </a:p>
        </p:txBody>
      </p:sp>
      <p:sp>
        <p:nvSpPr>
          <p:cNvPr id="7" name="Rettangolo 6"/>
          <p:cNvSpPr/>
          <p:nvPr/>
        </p:nvSpPr>
        <p:spPr>
          <a:xfrm>
            <a:off x="755576" y="4715903"/>
            <a:ext cx="4854064" cy="400110"/>
          </a:xfrm>
          <a:prstGeom prst="rect">
            <a:avLst/>
          </a:prstGeom>
          <a:ln>
            <a:solidFill>
              <a:schemeClr val="accent1"/>
            </a:solidFill>
          </a:ln>
        </p:spPr>
        <p:txBody>
          <a:bodyPr wrap="square">
            <a:spAutoFit/>
          </a:bodyPr>
          <a:lstStyle/>
          <a:p>
            <a:r>
              <a:rPr lang="it-IT" sz="2000" dirty="0"/>
              <a:t>…per spiegare tempi e regole </a:t>
            </a:r>
            <a:r>
              <a:rPr lang="it-IT" sz="2000" dirty="0" smtClean="0"/>
              <a:t>dell’ospedale.</a:t>
            </a:r>
            <a:endParaRPr lang="it-IT" sz="2000" dirty="0"/>
          </a:p>
        </p:txBody>
      </p:sp>
      <p:sp>
        <p:nvSpPr>
          <p:cNvPr id="8" name="Rettangolo 7"/>
          <p:cNvSpPr/>
          <p:nvPr/>
        </p:nvSpPr>
        <p:spPr>
          <a:xfrm>
            <a:off x="5940152" y="1443548"/>
            <a:ext cx="2232248" cy="3477875"/>
          </a:xfrm>
          <a:prstGeom prst="rect">
            <a:avLst/>
          </a:prstGeom>
          <a:ln>
            <a:solidFill>
              <a:schemeClr val="accent1"/>
            </a:solidFill>
          </a:ln>
        </p:spPr>
        <p:txBody>
          <a:bodyPr wrap="square">
            <a:spAutoFit/>
          </a:bodyPr>
          <a:lstStyle/>
          <a:p>
            <a:r>
              <a:rPr lang="it-IT" sz="2000" dirty="0"/>
              <a:t>…per accorciare le distanze tra </a:t>
            </a:r>
            <a:r>
              <a:rPr lang="it-IT" sz="2000" i="1" dirty="0" err="1" smtClean="0"/>
              <a:t>disease</a:t>
            </a:r>
            <a:r>
              <a:rPr lang="it-IT" sz="2000" dirty="0" smtClean="0"/>
              <a:t> e </a:t>
            </a:r>
            <a:r>
              <a:rPr lang="it-IT" sz="2000" i="1" dirty="0" err="1"/>
              <a:t>illness</a:t>
            </a:r>
            <a:r>
              <a:rPr lang="it-IT" sz="2000" dirty="0"/>
              <a:t>, anche se non direttamente esplicitata dal paziente, tenendo traccia delle espressioni di benessere o di malessere </a:t>
            </a:r>
            <a:r>
              <a:rPr lang="it-IT" sz="2000" dirty="0" smtClean="0"/>
              <a:t>percepite.</a:t>
            </a:r>
            <a:endParaRPr lang="it-IT" sz="2000" dirty="0"/>
          </a:p>
        </p:txBody>
      </p:sp>
      <p:sp>
        <p:nvSpPr>
          <p:cNvPr id="9" name="Rettangolo 8"/>
          <p:cNvSpPr/>
          <p:nvPr/>
        </p:nvSpPr>
        <p:spPr>
          <a:xfrm>
            <a:off x="755576" y="5367857"/>
            <a:ext cx="2087792" cy="1015663"/>
          </a:xfrm>
          <a:prstGeom prst="rect">
            <a:avLst/>
          </a:prstGeom>
          <a:ln>
            <a:solidFill>
              <a:schemeClr val="accent1"/>
            </a:solidFill>
          </a:ln>
        </p:spPr>
        <p:txBody>
          <a:bodyPr wrap="square">
            <a:spAutoFit/>
          </a:bodyPr>
          <a:lstStyle/>
          <a:p>
            <a:r>
              <a:rPr lang="it-IT" sz="2000" dirty="0"/>
              <a:t>…per raccontare, ascoltare, </a:t>
            </a:r>
            <a:r>
              <a:rPr lang="it-IT" sz="2000" dirty="0" smtClean="0"/>
              <a:t>onorare la </a:t>
            </a:r>
            <a:r>
              <a:rPr lang="it-IT" sz="2000" dirty="0"/>
              <a:t>storia dell’altro.</a:t>
            </a:r>
          </a:p>
        </p:txBody>
      </p:sp>
      <p:sp>
        <p:nvSpPr>
          <p:cNvPr id="10" name="Rettangolo 9"/>
          <p:cNvSpPr/>
          <p:nvPr/>
        </p:nvSpPr>
        <p:spPr>
          <a:xfrm>
            <a:off x="3094443" y="5481044"/>
            <a:ext cx="4941694" cy="707886"/>
          </a:xfrm>
          <a:prstGeom prst="rect">
            <a:avLst/>
          </a:prstGeom>
          <a:ln>
            <a:solidFill>
              <a:schemeClr val="accent1"/>
            </a:solidFill>
          </a:ln>
        </p:spPr>
        <p:txBody>
          <a:bodyPr wrap="square">
            <a:spAutoFit/>
          </a:bodyPr>
          <a:lstStyle/>
          <a:p>
            <a:r>
              <a:rPr lang="it-IT" sz="2000" dirty="0"/>
              <a:t>…per favorire l’esplicitazione di modalità e finalità </a:t>
            </a:r>
            <a:r>
              <a:rPr lang="it-IT" sz="2000" dirty="0" smtClean="0"/>
              <a:t>delle terapie.</a:t>
            </a:r>
            <a:endParaRPr lang="it-IT" sz="2000" dirty="0"/>
          </a:p>
        </p:txBody>
      </p:sp>
      <p:sp>
        <p:nvSpPr>
          <p:cNvPr id="12" name="Titolo 1"/>
          <p:cNvSpPr txBox="1">
            <a:spLocks/>
          </p:cNvSpPr>
          <p:nvPr/>
        </p:nvSpPr>
        <p:spPr>
          <a:xfrm>
            <a:off x="446856"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a:t>I </a:t>
            </a:r>
            <a:r>
              <a:rPr lang="it-IT" dirty="0" smtClean="0"/>
              <a:t>DIARI </a:t>
            </a:r>
            <a:r>
              <a:rPr lang="it-IT" i="1" dirty="0" smtClean="0"/>
              <a:t>un’occasione</a:t>
            </a:r>
            <a:r>
              <a:rPr lang="mr-IN" i="1" dirty="0" smtClean="0"/>
              <a:t>…</a:t>
            </a:r>
            <a:endParaRPr lang="it-IT"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79512" y="692696"/>
            <a:ext cx="8712968" cy="5904656"/>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Segnaposto contenuto 1"/>
          <p:cNvSpPr>
            <a:spLocks noGrp="1"/>
          </p:cNvSpPr>
          <p:nvPr>
            <p:ph idx="1"/>
          </p:nvPr>
        </p:nvSpPr>
        <p:spPr>
          <a:xfrm>
            <a:off x="179512" y="1452815"/>
            <a:ext cx="8712968" cy="5241973"/>
          </a:xfrm>
          <a:ln>
            <a:noFill/>
          </a:ln>
        </p:spPr>
        <p:txBody>
          <a:bodyPr>
            <a:normAutofit/>
          </a:bodyPr>
          <a:lstStyle/>
          <a:p>
            <a:pPr algn="just">
              <a:lnSpc>
                <a:spcPts val="3000"/>
              </a:lnSpc>
              <a:spcBef>
                <a:spcPts val="0"/>
              </a:spcBef>
              <a:spcAft>
                <a:spcPts val="1200"/>
              </a:spcAft>
            </a:pPr>
            <a:r>
              <a:rPr lang="it-IT" sz="2700" dirty="0" smtClean="0">
                <a:solidFill>
                  <a:srgbClr val="0070C0"/>
                </a:solidFill>
              </a:rPr>
              <a:t>CRITERI </a:t>
            </a:r>
            <a:r>
              <a:rPr lang="it-IT" sz="2700" dirty="0">
                <a:solidFill>
                  <a:srgbClr val="0070C0"/>
                </a:solidFill>
              </a:rPr>
              <a:t>DI SELEZIONE</a:t>
            </a:r>
            <a:r>
              <a:rPr lang="it-IT" sz="2700" dirty="0"/>
              <a:t>: pazienti ricoverati in TI che abbiano superato la fase di rischio più critica/le prime 24 ore </a:t>
            </a:r>
          </a:p>
          <a:p>
            <a:pPr algn="just">
              <a:lnSpc>
                <a:spcPts val="3000"/>
              </a:lnSpc>
              <a:spcBef>
                <a:spcPts val="0"/>
              </a:spcBef>
              <a:spcAft>
                <a:spcPts val="1200"/>
              </a:spcAft>
            </a:pPr>
            <a:r>
              <a:rPr lang="it-IT" sz="2700" dirty="0" smtClean="0">
                <a:solidFill>
                  <a:srgbClr val="0070C0"/>
                </a:solidFill>
              </a:rPr>
              <a:t>PROPOSTA</a:t>
            </a:r>
            <a:r>
              <a:rPr lang="it-IT" sz="2700" dirty="0"/>
              <a:t>: può essere rivolta al fiduciario e/o ai </a:t>
            </a:r>
            <a:r>
              <a:rPr lang="it-IT" sz="2700" dirty="0" smtClean="0"/>
              <a:t>parenti</a:t>
            </a:r>
          </a:p>
          <a:p>
            <a:pPr algn="just">
              <a:lnSpc>
                <a:spcPts val="3000"/>
              </a:lnSpc>
              <a:spcBef>
                <a:spcPts val="0"/>
              </a:spcBef>
              <a:spcAft>
                <a:spcPts val="1200"/>
              </a:spcAft>
            </a:pPr>
            <a:r>
              <a:rPr lang="it-IT" sz="2700" dirty="0" smtClean="0">
                <a:solidFill>
                  <a:srgbClr val="0070C0"/>
                </a:solidFill>
              </a:rPr>
              <a:t>TERMINI</a:t>
            </a:r>
            <a:r>
              <a:rPr lang="it-IT" sz="2700" dirty="0" smtClean="0"/>
              <a:t>: propositivi, non impositivi </a:t>
            </a:r>
          </a:p>
          <a:p>
            <a:pPr algn="just">
              <a:lnSpc>
                <a:spcPts val="3000"/>
              </a:lnSpc>
              <a:spcBef>
                <a:spcPts val="0"/>
              </a:spcBef>
              <a:spcAft>
                <a:spcPts val="1200"/>
              </a:spcAft>
            </a:pPr>
            <a:r>
              <a:rPr lang="it-IT" sz="2700" dirty="0" smtClean="0">
                <a:solidFill>
                  <a:srgbClr val="0070C0"/>
                </a:solidFill>
              </a:rPr>
              <a:t>QUANDO </a:t>
            </a:r>
            <a:r>
              <a:rPr lang="it-IT" sz="2700" dirty="0">
                <a:solidFill>
                  <a:srgbClr val="0070C0"/>
                </a:solidFill>
              </a:rPr>
              <a:t>e PERCHÉ</a:t>
            </a:r>
            <a:r>
              <a:rPr lang="it-IT" sz="2700" dirty="0"/>
              <a:t>: viene ritirato dai curatori del progetto alla dimissione del paziente </a:t>
            </a:r>
            <a:r>
              <a:rPr lang="it-IT" sz="2700" dirty="0" smtClean="0"/>
              <a:t>dal  reparto</a:t>
            </a:r>
          </a:p>
          <a:p>
            <a:pPr algn="just">
              <a:lnSpc>
                <a:spcPts val="3000"/>
              </a:lnSpc>
              <a:spcBef>
                <a:spcPts val="0"/>
              </a:spcBef>
              <a:spcAft>
                <a:spcPts val="1200"/>
              </a:spcAft>
            </a:pPr>
            <a:r>
              <a:rPr lang="it-IT" sz="2700" dirty="0" smtClean="0">
                <a:solidFill>
                  <a:srgbClr val="0070C0"/>
                </a:solidFill>
              </a:rPr>
              <a:t>CONSERVAZIONE </a:t>
            </a:r>
            <a:r>
              <a:rPr lang="it-IT" sz="2700" dirty="0">
                <a:solidFill>
                  <a:srgbClr val="0070C0"/>
                </a:solidFill>
              </a:rPr>
              <a:t>e RESTITUZIONE</a:t>
            </a:r>
            <a:r>
              <a:rPr lang="it-IT" sz="2700" dirty="0"/>
              <a:t>: </a:t>
            </a:r>
            <a:r>
              <a:rPr lang="it-IT" sz="2700" dirty="0" smtClean="0"/>
              <a:t>Il diario sta accanto al paziente poi , fino </a:t>
            </a:r>
            <a:r>
              <a:rPr lang="it-IT" sz="2700" dirty="0"/>
              <a:t>al momento della </a:t>
            </a:r>
            <a:r>
              <a:rPr lang="it-IT" sz="2700" dirty="0" smtClean="0"/>
              <a:t>restituzione conservato in  </a:t>
            </a:r>
            <a:r>
              <a:rPr lang="it-IT" sz="2700" dirty="0"/>
              <a:t>luogo protetto</a:t>
            </a:r>
            <a:r>
              <a:rPr lang="it-IT" sz="2700" dirty="0" smtClean="0"/>
              <a:t>. Restituzione nell’ambito della visita di </a:t>
            </a:r>
            <a:r>
              <a:rPr lang="it-IT" sz="2700" dirty="0" err="1" smtClean="0"/>
              <a:t>follow</a:t>
            </a:r>
            <a:r>
              <a:rPr lang="it-IT" sz="2700" dirty="0" smtClean="0"/>
              <a:t> up prevista a sei mesi dalla dimissione</a:t>
            </a:r>
            <a:endParaRPr lang="it-IT" sz="2700" dirty="0"/>
          </a:p>
        </p:txBody>
      </p:sp>
      <p:sp>
        <p:nvSpPr>
          <p:cNvPr id="6" name="Titolo 1"/>
          <p:cNvSpPr txBox="1">
            <a:spLocks/>
          </p:cNvSpPr>
          <p:nvPr/>
        </p:nvSpPr>
        <p:spPr>
          <a:xfrm>
            <a:off x="539552" y="260648"/>
            <a:ext cx="8136904" cy="8066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Consegna. Tempi.  Modi</a:t>
            </a:r>
            <a:endParaRPr lang="it-IT" dirty="0"/>
          </a:p>
        </p:txBody>
      </p:sp>
    </p:spTree>
    <p:extLst>
      <p:ext uri="{BB962C8B-B14F-4D97-AF65-F5344CB8AC3E}">
        <p14:creationId xmlns:p14="http://schemas.microsoft.com/office/powerpoint/2010/main" val="21153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600200"/>
            <a:ext cx="8229600" cy="5069160"/>
          </a:xfrm>
          <a:ln>
            <a:noFill/>
          </a:ln>
        </p:spPr>
        <p:txBody>
          <a:bodyPr>
            <a:normAutofit fontScale="85000" lnSpcReduction="20000"/>
          </a:bodyPr>
          <a:lstStyle/>
          <a:p>
            <a:pPr marL="0" indent="0" algn="just">
              <a:buNone/>
            </a:pPr>
            <a:r>
              <a:rPr lang="it-IT" sz="3300" dirty="0" smtClean="0"/>
              <a:t>Sulle </a:t>
            </a:r>
            <a:r>
              <a:rPr lang="it-IT" sz="3300" dirty="0"/>
              <a:t>pagine del diario può scrivere </a:t>
            </a:r>
            <a:r>
              <a:rPr lang="it-IT" sz="3300" b="1" u="sng" dirty="0">
                <a:solidFill>
                  <a:srgbClr val="FF0000"/>
                </a:solidFill>
              </a:rPr>
              <a:t>tutto il personale </a:t>
            </a:r>
            <a:r>
              <a:rPr lang="it-IT" sz="3300" dirty="0"/>
              <a:t>sanitario coinvolto nella </a:t>
            </a:r>
            <a:r>
              <a:rPr lang="it-IT" sz="3300" dirty="0" smtClean="0"/>
              <a:t>cura. È consigliato</a:t>
            </a:r>
            <a:r>
              <a:rPr lang="it-IT" sz="4200" dirty="0" smtClean="0"/>
              <a:t>:</a:t>
            </a:r>
            <a:endParaRPr lang="it-IT" sz="3300" dirty="0" smtClean="0"/>
          </a:p>
          <a:p>
            <a:pPr algn="just">
              <a:buFont typeface="Courier New" charset="0"/>
              <a:buChar char="o"/>
            </a:pPr>
            <a:r>
              <a:rPr lang="it-IT" sz="3300" dirty="0"/>
              <a:t>i</a:t>
            </a:r>
            <a:r>
              <a:rPr lang="it-IT" sz="3300" dirty="0" smtClean="0"/>
              <a:t>ndicare </a:t>
            </a:r>
            <a:r>
              <a:rPr lang="it-IT" sz="3300" dirty="0"/>
              <a:t>la data </a:t>
            </a:r>
            <a:r>
              <a:rPr lang="it-IT" sz="3300" dirty="0" smtClean="0"/>
              <a:t>ed apporre </a:t>
            </a:r>
            <a:r>
              <a:rPr lang="it-IT" sz="3300" dirty="0"/>
              <a:t>“una firma” che renda facilmente riconoscibili es</a:t>
            </a:r>
            <a:r>
              <a:rPr lang="it-IT" sz="3300" dirty="0" smtClean="0"/>
              <a:t>.: Martina, fisioterapista  </a:t>
            </a:r>
          </a:p>
          <a:p>
            <a:pPr algn="just">
              <a:buFont typeface="Courier New" charset="0"/>
              <a:buChar char="o"/>
            </a:pPr>
            <a:r>
              <a:rPr lang="it-IT" sz="3300" dirty="0" smtClean="0">
                <a:solidFill>
                  <a:srgbClr val="0070C0"/>
                </a:solidFill>
              </a:rPr>
              <a:t>ogni </a:t>
            </a:r>
            <a:r>
              <a:rPr lang="it-IT" sz="3300" dirty="0">
                <a:solidFill>
                  <a:srgbClr val="0070C0"/>
                </a:solidFill>
              </a:rPr>
              <a:t>giorno </a:t>
            </a:r>
            <a:r>
              <a:rPr lang="it-IT" sz="3300" dirty="0" smtClean="0">
                <a:solidFill>
                  <a:srgbClr val="0070C0"/>
                </a:solidFill>
              </a:rPr>
              <a:t>dovrebbe avere </a:t>
            </a:r>
            <a:r>
              <a:rPr lang="it-IT" sz="3300" dirty="0" smtClean="0"/>
              <a:t>una </a:t>
            </a:r>
            <a:r>
              <a:rPr lang="it-IT" sz="3300" dirty="0"/>
              <a:t>sua </a:t>
            </a:r>
            <a:r>
              <a:rPr lang="it-IT" sz="3300" dirty="0">
                <a:solidFill>
                  <a:srgbClr val="0070C0"/>
                </a:solidFill>
              </a:rPr>
              <a:t>“traccia”, </a:t>
            </a:r>
            <a:r>
              <a:rPr lang="it-IT" sz="3300" dirty="0"/>
              <a:t>così da restituire una memoria completa del percorso, senza </a:t>
            </a:r>
            <a:r>
              <a:rPr lang="it-IT" sz="3300" dirty="0" smtClean="0"/>
              <a:t> lacune</a:t>
            </a:r>
          </a:p>
          <a:p>
            <a:pPr algn="just">
              <a:buFont typeface="Courier New" charset="0"/>
              <a:buChar char="o"/>
            </a:pPr>
            <a:r>
              <a:rPr lang="it-IT" sz="3300" dirty="0">
                <a:solidFill>
                  <a:srgbClr val="C00000"/>
                </a:solidFill>
              </a:rPr>
              <a:t>e</a:t>
            </a:r>
            <a:r>
              <a:rPr lang="it-IT" sz="3300" dirty="0" smtClean="0">
                <a:solidFill>
                  <a:srgbClr val="C00000"/>
                </a:solidFill>
              </a:rPr>
              <a:t>vitare </a:t>
            </a:r>
            <a:r>
              <a:rPr lang="it-IT" sz="3300" dirty="0">
                <a:solidFill>
                  <a:srgbClr val="C00000"/>
                </a:solidFill>
              </a:rPr>
              <a:t>termini medici </a:t>
            </a:r>
            <a:r>
              <a:rPr lang="it-IT" sz="3300" dirty="0" smtClean="0">
                <a:solidFill>
                  <a:srgbClr val="C00000"/>
                </a:solidFill>
              </a:rPr>
              <a:t>eccessivamente tecnici</a:t>
            </a:r>
          </a:p>
          <a:p>
            <a:pPr algn="just">
              <a:buFont typeface="Courier New" charset="0"/>
              <a:buChar char="o"/>
            </a:pPr>
            <a:r>
              <a:rPr lang="it-IT" sz="3300" dirty="0"/>
              <a:t>n</a:t>
            </a:r>
            <a:r>
              <a:rPr lang="it-IT" sz="3300" dirty="0" smtClean="0"/>
              <a:t>ello </a:t>
            </a:r>
            <a:r>
              <a:rPr lang="it-IT" sz="3300" dirty="0"/>
              <a:t>scrivere fare ricorso al proprio tatto e alla propria sensibilità (oltre che professionalità), </a:t>
            </a:r>
            <a:r>
              <a:rPr lang="it-IT" sz="3300" dirty="0">
                <a:solidFill>
                  <a:srgbClr val="00B050"/>
                </a:solidFill>
              </a:rPr>
              <a:t>evitando riferimenti a informazioni sensibili e/o che un paziente può desiderare mantenere riservate</a:t>
            </a:r>
          </a:p>
        </p:txBody>
      </p:sp>
      <p:sp>
        <p:nvSpPr>
          <p:cNvPr id="6" name="Titolo 1"/>
          <p:cNvSpPr txBox="1">
            <a:spLocks/>
          </p:cNvSpPr>
          <p:nvPr/>
        </p:nvSpPr>
        <p:spPr>
          <a:xfrm>
            <a:off x="446856" y="26064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Istruzioni di compilazione</a:t>
            </a:r>
          </a:p>
          <a:p>
            <a:r>
              <a:rPr lang="it-IT" sz="4000" i="1" dirty="0" smtClean="0"/>
              <a:t>- per il personale sanitario</a:t>
            </a:r>
            <a:endParaRPr lang="it-IT" sz="4000" i="1" dirty="0"/>
          </a:p>
        </p:txBody>
      </p:sp>
    </p:spTree>
    <p:extLst>
      <p:ext uri="{BB962C8B-B14F-4D97-AF65-F5344CB8AC3E}">
        <p14:creationId xmlns:p14="http://schemas.microsoft.com/office/powerpoint/2010/main" val="339262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79512" y="692696"/>
            <a:ext cx="8712968" cy="5904656"/>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Segnaposto contenuto 1"/>
          <p:cNvSpPr>
            <a:spLocks noGrp="1"/>
          </p:cNvSpPr>
          <p:nvPr>
            <p:ph idx="1"/>
          </p:nvPr>
        </p:nvSpPr>
        <p:spPr>
          <a:xfrm>
            <a:off x="457200" y="1600200"/>
            <a:ext cx="8229600" cy="4997152"/>
          </a:xfrm>
        </p:spPr>
        <p:txBody>
          <a:bodyPr>
            <a:normAutofit/>
          </a:bodyPr>
          <a:lstStyle/>
          <a:p>
            <a:pPr marL="0" indent="0" algn="just">
              <a:buNone/>
            </a:pPr>
            <a:r>
              <a:rPr lang="it-IT" sz="3000" dirty="0"/>
              <a:t>I familiari e gli amici vengono </a:t>
            </a:r>
            <a:r>
              <a:rPr lang="it-IT" sz="3000" dirty="0">
                <a:solidFill>
                  <a:srgbClr val="00B050"/>
                </a:solidFill>
              </a:rPr>
              <a:t>incoraggiati</a:t>
            </a:r>
            <a:r>
              <a:rPr lang="it-IT" sz="3000" dirty="0"/>
              <a:t> a partecipare alle attività di compilazione. </a:t>
            </a:r>
            <a:endParaRPr lang="it-IT" sz="3000" dirty="0" smtClean="0"/>
          </a:p>
          <a:p>
            <a:pPr marL="0" indent="0" algn="just">
              <a:buNone/>
            </a:pPr>
            <a:r>
              <a:rPr lang="it-IT" sz="3000" dirty="0" smtClean="0"/>
              <a:t>Quanti </a:t>
            </a:r>
            <a:r>
              <a:rPr lang="it-IT" sz="3000" dirty="0"/>
              <a:t>aderiscono al progetto sono liberi di: </a:t>
            </a:r>
            <a:endParaRPr lang="it-IT" sz="3000" dirty="0" smtClean="0"/>
          </a:p>
          <a:p>
            <a:pPr algn="just">
              <a:buFont typeface="Courier New" charset="0"/>
              <a:buChar char="o"/>
            </a:pPr>
            <a:r>
              <a:rPr lang="it-IT" sz="3000" dirty="0" smtClean="0"/>
              <a:t>riportare </a:t>
            </a:r>
            <a:r>
              <a:rPr lang="it-IT" sz="3000" dirty="0"/>
              <a:t>notizie da casa </a:t>
            </a:r>
            <a:endParaRPr lang="it-IT" sz="3000" dirty="0" smtClean="0"/>
          </a:p>
          <a:p>
            <a:pPr algn="just">
              <a:buFont typeface="Courier New" charset="0"/>
              <a:buChar char="o"/>
            </a:pPr>
            <a:r>
              <a:rPr lang="it-IT" sz="3000" dirty="0" smtClean="0"/>
              <a:t>raccontare </a:t>
            </a:r>
            <a:r>
              <a:rPr lang="it-IT" sz="3000" dirty="0"/>
              <a:t>le loro visite anche esprimendo e lasciando spazio a emozioni, speranze, aspettative, riflessioni personali, … </a:t>
            </a:r>
            <a:endParaRPr lang="it-IT" sz="3000" dirty="0" smtClean="0"/>
          </a:p>
          <a:p>
            <a:pPr algn="just">
              <a:buFont typeface="Courier New" charset="0"/>
              <a:buChar char="o"/>
            </a:pPr>
            <a:r>
              <a:rPr lang="it-IT" sz="3000" dirty="0" smtClean="0"/>
              <a:t>permettere </a:t>
            </a:r>
            <a:r>
              <a:rPr lang="it-IT" sz="3000" dirty="0"/>
              <a:t>al paziente di rimanere aggiornato sui suoi temi di interesse (es. sport, politica</a:t>
            </a:r>
            <a:r>
              <a:rPr lang="it-IT" sz="3000" dirty="0" smtClean="0"/>
              <a:t>, </a:t>
            </a:r>
            <a:r>
              <a:rPr lang="it-IT" sz="3000" dirty="0" err="1" smtClean="0"/>
              <a:t>etc</a:t>
            </a:r>
            <a:r>
              <a:rPr lang="it-IT" sz="3000" dirty="0" smtClean="0"/>
              <a:t>)</a:t>
            </a:r>
            <a:endParaRPr lang="it-IT" sz="3000" dirty="0"/>
          </a:p>
        </p:txBody>
      </p:sp>
      <p:sp>
        <p:nvSpPr>
          <p:cNvPr id="8" name="Titolo 1"/>
          <p:cNvSpPr txBox="1">
            <a:spLocks/>
          </p:cNvSpPr>
          <p:nvPr/>
        </p:nvSpPr>
        <p:spPr>
          <a:xfrm>
            <a:off x="446856" y="26064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Istruzioni di compilazione</a:t>
            </a:r>
          </a:p>
          <a:p>
            <a:r>
              <a:rPr lang="it-IT" sz="4000" i="1" dirty="0" smtClean="0"/>
              <a:t>- per familiari ed amici</a:t>
            </a:r>
            <a:endParaRPr lang="it-IT" sz="40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215516" y="765719"/>
            <a:ext cx="8712968" cy="5904656"/>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 name="Segnaposto contenuto 3"/>
          <p:cNvSpPr>
            <a:spLocks noGrp="1"/>
          </p:cNvSpPr>
          <p:nvPr>
            <p:ph idx="1"/>
          </p:nvPr>
        </p:nvSpPr>
        <p:spPr>
          <a:xfrm>
            <a:off x="673224" y="1403648"/>
            <a:ext cx="8003232" cy="5121695"/>
          </a:xfrm>
        </p:spPr>
        <p:txBody>
          <a:bodyPr>
            <a:normAutofit lnSpcReduction="10000"/>
          </a:bodyPr>
          <a:lstStyle/>
          <a:p>
            <a:pPr marL="0" lvl="0" indent="0" algn="ctr">
              <a:buNone/>
            </a:pPr>
            <a:r>
              <a:rPr lang="it-IT" sz="3000" b="1" dirty="0"/>
              <a:t>Il </a:t>
            </a:r>
            <a:r>
              <a:rPr lang="it-IT" sz="3000" b="1" dirty="0">
                <a:solidFill>
                  <a:srgbClr val="0432FF"/>
                </a:solidFill>
              </a:rPr>
              <a:t>Follow-up </a:t>
            </a:r>
            <a:r>
              <a:rPr lang="it-IT" sz="3000" b="1" dirty="0" smtClean="0">
                <a:solidFill>
                  <a:srgbClr val="0432FF"/>
                </a:solidFill>
              </a:rPr>
              <a:t>team </a:t>
            </a:r>
            <a:r>
              <a:rPr lang="en-US" sz="3000" dirty="0" smtClean="0"/>
              <a:t>decide </a:t>
            </a:r>
            <a:r>
              <a:rPr lang="en-US" sz="3000" dirty="0"/>
              <a:t>se </a:t>
            </a:r>
            <a:r>
              <a:rPr lang="en-US" sz="3000" dirty="0" err="1"/>
              <a:t>il</a:t>
            </a:r>
            <a:r>
              <a:rPr lang="en-US" sz="3000" dirty="0"/>
              <a:t> </a:t>
            </a:r>
            <a:r>
              <a:rPr lang="en-US" sz="3000" dirty="0" err="1"/>
              <a:t>paziente</a:t>
            </a:r>
            <a:r>
              <a:rPr lang="en-US" sz="3000" dirty="0"/>
              <a:t> </a:t>
            </a:r>
            <a:r>
              <a:rPr lang="en-US" sz="3000" dirty="0" err="1"/>
              <a:t>è</a:t>
            </a:r>
            <a:r>
              <a:rPr lang="en-US" sz="3000" dirty="0"/>
              <a:t> pronto per </a:t>
            </a:r>
            <a:r>
              <a:rPr lang="en-US" sz="3000" dirty="0" err="1" smtClean="0"/>
              <a:t>riceverlo</a:t>
            </a:r>
            <a:endParaRPr lang="it-IT" sz="3000" dirty="0" smtClean="0"/>
          </a:p>
          <a:p>
            <a:pPr marL="571500" lvl="0" indent="-571500">
              <a:spcBef>
                <a:spcPts val="1320"/>
              </a:spcBef>
              <a:buFont typeface="+mj-lt"/>
              <a:buAutoNum type="romanUcPeriod"/>
            </a:pPr>
            <a:r>
              <a:rPr lang="en-US" dirty="0"/>
              <a:t>s</a:t>
            </a:r>
            <a:r>
              <a:rPr lang="en-US" dirty="0" smtClean="0"/>
              <a:t>e </a:t>
            </a:r>
            <a:r>
              <a:rPr lang="en-US" dirty="0" err="1" smtClean="0"/>
              <a:t>sì</a:t>
            </a:r>
            <a:r>
              <a:rPr lang="en-US" dirty="0" smtClean="0"/>
              <a:t>, </a:t>
            </a:r>
            <a:r>
              <a:rPr lang="en-US" dirty="0" err="1" smtClean="0"/>
              <a:t>discute</a:t>
            </a:r>
            <a:r>
              <a:rPr lang="en-US" dirty="0" smtClean="0"/>
              <a:t> </a:t>
            </a:r>
            <a:r>
              <a:rPr lang="en-US" dirty="0" err="1" smtClean="0"/>
              <a:t>il</a:t>
            </a:r>
            <a:r>
              <a:rPr lang="en-US" dirty="0" smtClean="0"/>
              <a:t> </a:t>
            </a:r>
            <a:r>
              <a:rPr lang="en-US" dirty="0" err="1" smtClean="0"/>
              <a:t>diario</a:t>
            </a:r>
            <a:r>
              <a:rPr lang="en-US" dirty="0" smtClean="0"/>
              <a:t> con </a:t>
            </a:r>
            <a:r>
              <a:rPr lang="en-US" dirty="0" err="1" smtClean="0"/>
              <a:t>il</a:t>
            </a:r>
            <a:r>
              <a:rPr lang="en-US" dirty="0" smtClean="0"/>
              <a:t> </a:t>
            </a:r>
            <a:r>
              <a:rPr lang="en-US" dirty="0" err="1" smtClean="0"/>
              <a:t>paziente</a:t>
            </a:r>
            <a:endParaRPr lang="it-IT" dirty="0"/>
          </a:p>
          <a:p>
            <a:pPr marL="514350" indent="-514350">
              <a:spcBef>
                <a:spcPts val="1320"/>
              </a:spcBef>
              <a:buFont typeface="Arial" pitchFamily="34" charset="0"/>
              <a:buAutoNum type="romanUcPeriod"/>
            </a:pPr>
            <a:r>
              <a:rPr lang="en-US" dirty="0"/>
              <a:t>s</a:t>
            </a:r>
            <a:r>
              <a:rPr lang="en-US" dirty="0" smtClean="0"/>
              <a:t>e </a:t>
            </a:r>
            <a:r>
              <a:rPr lang="en-US" dirty="0" err="1" smtClean="0"/>
              <a:t>il</a:t>
            </a:r>
            <a:r>
              <a:rPr lang="en-US" dirty="0" smtClean="0"/>
              <a:t> </a:t>
            </a:r>
            <a:r>
              <a:rPr lang="en-US" dirty="0" err="1" smtClean="0"/>
              <a:t>paziente</a:t>
            </a:r>
            <a:r>
              <a:rPr lang="en-US" dirty="0" smtClean="0"/>
              <a:t> </a:t>
            </a:r>
            <a:r>
              <a:rPr lang="en-US" dirty="0" err="1" smtClean="0"/>
              <a:t>rifiuta</a:t>
            </a:r>
            <a:r>
              <a:rPr lang="en-US" dirty="0" smtClean="0"/>
              <a:t> </a:t>
            </a:r>
            <a:r>
              <a:rPr lang="en-US" dirty="0" err="1" smtClean="0"/>
              <a:t>il</a:t>
            </a:r>
            <a:r>
              <a:rPr lang="en-US" dirty="0" smtClean="0"/>
              <a:t> </a:t>
            </a:r>
            <a:r>
              <a:rPr lang="en-US" dirty="0" err="1" smtClean="0"/>
              <a:t>diario</a:t>
            </a:r>
            <a:r>
              <a:rPr lang="en-US" dirty="0" smtClean="0"/>
              <a:t>:</a:t>
            </a:r>
          </a:p>
          <a:p>
            <a:pPr lvl="2">
              <a:buFont typeface="Wingdings" charset="2"/>
              <a:buChar char="Ø"/>
            </a:pPr>
            <a:r>
              <a:rPr lang="it-IT" sz="2600" dirty="0" smtClean="0"/>
              <a:t>lo </a:t>
            </a:r>
            <a:r>
              <a:rPr lang="it-IT" sz="2600" dirty="0"/>
              <a:t>conserva per 12 mesi al temine dei quali se non reclamato viene distrutto</a:t>
            </a:r>
            <a:endParaRPr lang="en-US" sz="2600" dirty="0" smtClean="0"/>
          </a:p>
          <a:p>
            <a:pPr marL="0" indent="0">
              <a:spcBef>
                <a:spcPts val="1320"/>
              </a:spcBef>
              <a:buNone/>
            </a:pPr>
            <a:r>
              <a:rPr lang="it-IT" dirty="0" smtClean="0"/>
              <a:t>III. Se </a:t>
            </a:r>
            <a:r>
              <a:rPr lang="it-IT" dirty="0"/>
              <a:t>il paziente </a:t>
            </a:r>
            <a:r>
              <a:rPr lang="it-IT" dirty="0" smtClean="0"/>
              <a:t>muore:</a:t>
            </a:r>
          </a:p>
          <a:p>
            <a:pPr lvl="2">
              <a:buFont typeface="Wingdings" charset="2"/>
              <a:buChar char="Ø"/>
            </a:pPr>
            <a:r>
              <a:rPr lang="en-US" sz="2600" dirty="0" smtClean="0"/>
              <a:t>lo </a:t>
            </a:r>
            <a:r>
              <a:rPr lang="en-US" sz="2600" dirty="0" err="1"/>
              <a:t>conserva</a:t>
            </a:r>
            <a:r>
              <a:rPr lang="en-US" sz="2600" dirty="0"/>
              <a:t> per 3</a:t>
            </a:r>
            <a:r>
              <a:rPr lang="en-US" sz="2600" dirty="0" smtClean="0"/>
              <a:t> </a:t>
            </a:r>
            <a:r>
              <a:rPr lang="en-US" sz="2600" dirty="0" err="1"/>
              <a:t>mesi</a:t>
            </a:r>
            <a:r>
              <a:rPr lang="en-US" sz="2600" dirty="0"/>
              <a:t> </a:t>
            </a:r>
            <a:endParaRPr lang="it-IT" sz="2600" dirty="0"/>
          </a:p>
          <a:p>
            <a:pPr lvl="2">
              <a:buFont typeface="Wingdings" charset="2"/>
              <a:buChar char="Ø"/>
            </a:pPr>
            <a:r>
              <a:rPr lang="en-US" sz="2600" dirty="0" err="1" smtClean="0"/>
              <a:t>scrive</a:t>
            </a:r>
            <a:r>
              <a:rPr lang="en-US" sz="2600" dirty="0" smtClean="0"/>
              <a:t> </a:t>
            </a:r>
            <a:r>
              <a:rPr lang="en-US" sz="2600" dirty="0" err="1"/>
              <a:t>ai</a:t>
            </a:r>
            <a:r>
              <a:rPr lang="en-US" sz="2600" dirty="0"/>
              <a:t> </a:t>
            </a:r>
            <a:r>
              <a:rPr lang="en-US" sz="2600" dirty="0" err="1"/>
              <a:t>familiari</a:t>
            </a:r>
            <a:r>
              <a:rPr lang="en-US" sz="2600" dirty="0"/>
              <a:t> </a:t>
            </a:r>
            <a:r>
              <a:rPr lang="en-US" sz="2600" dirty="0" err="1"/>
              <a:t>una</a:t>
            </a:r>
            <a:r>
              <a:rPr lang="en-US" sz="2600" dirty="0"/>
              <a:t> </a:t>
            </a:r>
            <a:r>
              <a:rPr lang="en-US" sz="2600" dirty="0" err="1"/>
              <a:t>lettera</a:t>
            </a:r>
            <a:r>
              <a:rPr lang="en-US" sz="2600" dirty="0"/>
              <a:t> </a:t>
            </a:r>
            <a:r>
              <a:rPr lang="en-US" sz="2600" dirty="0" err="1"/>
              <a:t>chiedendo</a:t>
            </a:r>
            <a:r>
              <a:rPr lang="en-US" sz="2600" dirty="0"/>
              <a:t> se </a:t>
            </a:r>
            <a:r>
              <a:rPr lang="en-US" sz="2600" dirty="0" err="1"/>
              <a:t>desiderano</a:t>
            </a:r>
            <a:r>
              <a:rPr lang="en-US" sz="2600" dirty="0"/>
              <a:t> </a:t>
            </a:r>
            <a:r>
              <a:rPr lang="en-US" sz="2600" dirty="0" err="1" smtClean="0"/>
              <a:t>riceverlo</a:t>
            </a:r>
            <a:endParaRPr lang="it-IT" sz="2600" dirty="0"/>
          </a:p>
          <a:p>
            <a:pPr marL="0" indent="0">
              <a:buNone/>
            </a:pPr>
            <a:endParaRPr lang="it-IT" dirty="0"/>
          </a:p>
        </p:txBody>
      </p:sp>
      <p:sp>
        <p:nvSpPr>
          <p:cNvPr id="6" name="Titolo 1"/>
          <p:cNvSpPr txBox="1">
            <a:spLocks/>
          </p:cNvSpPr>
          <p:nvPr/>
        </p:nvSpPr>
        <p:spPr>
          <a:xfrm>
            <a:off x="446856"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a:t>R</a:t>
            </a:r>
            <a:r>
              <a:rPr lang="it-IT" dirty="0" smtClean="0"/>
              <a:t>estituzione e Conservazione</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8800"/>
            <a:ext cx="8229600" cy="542900"/>
          </a:xfrm>
        </p:spPr>
        <p:txBody>
          <a:bodyPr>
            <a:noAutofit/>
          </a:bodyPr>
          <a:lstStyle/>
          <a:p>
            <a:r>
              <a:rPr lang="it-IT" dirty="0" smtClean="0"/>
              <a:t>I. Biografia, malattia, narrazione</a:t>
            </a:r>
            <a:endParaRPr lang="it-IT" dirty="0"/>
          </a:p>
        </p:txBody>
      </p:sp>
      <p:sp>
        <p:nvSpPr>
          <p:cNvPr id="3" name="Segnaposto contenuto 2"/>
          <p:cNvSpPr>
            <a:spLocks noGrp="1"/>
          </p:cNvSpPr>
          <p:nvPr>
            <p:ph idx="1"/>
          </p:nvPr>
        </p:nvSpPr>
        <p:spPr>
          <a:xfrm>
            <a:off x="457200" y="4797152"/>
            <a:ext cx="8371710" cy="1872208"/>
          </a:xfrm>
        </p:spPr>
        <p:txBody>
          <a:bodyPr>
            <a:normAutofit/>
          </a:bodyPr>
          <a:lstStyle/>
          <a:p>
            <a:pPr marL="0" indent="0">
              <a:buNone/>
            </a:pPr>
            <a:r>
              <a:rPr lang="it-IT" sz="2000" dirty="0" smtClean="0"/>
              <a:t> </a:t>
            </a:r>
          </a:p>
          <a:p>
            <a:pPr marL="0" indent="0">
              <a:buNone/>
            </a:pPr>
            <a:r>
              <a:rPr lang="it-IT" sz="2000" i="1" dirty="0" smtClean="0">
                <a:effectLst>
                  <a:outerShdw blurRad="38100" dist="38100" dir="2700000" algn="tl">
                    <a:srgbClr val="000000">
                      <a:alpha val="43137"/>
                    </a:srgbClr>
                  </a:outerShdw>
                </a:effectLst>
              </a:rPr>
              <a:t>La </a:t>
            </a:r>
            <a:r>
              <a:rPr lang="it-IT" sz="2000" i="1" dirty="0">
                <a:effectLst>
                  <a:outerShdw blurRad="38100" dist="38100" dir="2700000" algn="tl">
                    <a:srgbClr val="000000">
                      <a:alpha val="43137"/>
                    </a:srgbClr>
                  </a:outerShdw>
                </a:effectLst>
              </a:rPr>
              <a:t>vita non è quella che si è vissuta, ma quella </a:t>
            </a:r>
            <a:r>
              <a:rPr lang="it-IT" sz="2000" i="1" dirty="0" smtClean="0">
                <a:effectLst>
                  <a:outerShdw blurRad="38100" dist="38100" dir="2700000" algn="tl">
                    <a:srgbClr val="000000">
                      <a:alpha val="43137"/>
                    </a:srgbClr>
                  </a:outerShdw>
                </a:effectLst>
              </a:rPr>
              <a:t> che </a:t>
            </a:r>
            <a:r>
              <a:rPr lang="it-IT" sz="2000" i="1" dirty="0">
                <a:effectLst>
                  <a:outerShdw blurRad="38100" dist="38100" dir="2700000" algn="tl">
                    <a:srgbClr val="000000">
                      <a:alpha val="43137"/>
                    </a:srgbClr>
                  </a:outerShdw>
                </a:effectLst>
              </a:rPr>
              <a:t>si ricorda e come  la si ricorda per </a:t>
            </a:r>
            <a:r>
              <a:rPr lang="it-IT" sz="2000" i="1" dirty="0" smtClean="0">
                <a:effectLst>
                  <a:outerShdw blurRad="38100" dist="38100" dir="2700000" algn="tl">
                    <a:srgbClr val="000000">
                      <a:alpha val="43137"/>
                    </a:srgbClr>
                  </a:outerShdw>
                </a:effectLst>
              </a:rPr>
              <a:t>raccontarla  </a:t>
            </a:r>
          </a:p>
          <a:p>
            <a:pPr marL="0" indent="0">
              <a:buNone/>
            </a:pPr>
            <a:r>
              <a:rPr lang="it-IT" sz="2000" i="1" dirty="0" smtClean="0">
                <a:effectLst>
                  <a:outerShdw blurRad="38100" dist="38100" dir="2700000" algn="tl">
                    <a:srgbClr val="000000">
                      <a:alpha val="43137"/>
                    </a:srgbClr>
                  </a:outerShdw>
                </a:effectLst>
              </a:rPr>
              <a:t> </a:t>
            </a:r>
          </a:p>
          <a:p>
            <a:pPr marL="0" indent="0" algn="r">
              <a:buNone/>
            </a:pPr>
            <a:r>
              <a:rPr lang="it-IT" sz="2000" i="1" dirty="0">
                <a:effectLst>
                  <a:outerShdw blurRad="38100" dist="38100" dir="2700000" algn="tl">
                    <a:srgbClr val="000000">
                      <a:alpha val="43137"/>
                    </a:srgbClr>
                  </a:outerShdw>
                </a:effectLst>
              </a:rPr>
              <a:t> </a:t>
            </a:r>
            <a:r>
              <a:rPr lang="it-IT" sz="2000" i="1" dirty="0" smtClean="0">
                <a:effectLst>
                  <a:outerShdw blurRad="38100" dist="38100" dir="2700000" algn="tl">
                    <a:srgbClr val="000000">
                      <a:alpha val="43137"/>
                    </a:srgbClr>
                  </a:outerShdw>
                </a:effectLst>
              </a:rPr>
              <a:t>                                    Gabriel </a:t>
            </a:r>
            <a:r>
              <a:rPr lang="it-IT" sz="2000" i="1" dirty="0" err="1" smtClean="0">
                <a:effectLst>
                  <a:outerShdw blurRad="38100" dist="38100" dir="2700000" algn="tl">
                    <a:srgbClr val="000000">
                      <a:alpha val="43137"/>
                    </a:srgbClr>
                  </a:outerShdw>
                </a:effectLst>
              </a:rPr>
              <a:t>Garcìa</a:t>
            </a:r>
            <a:r>
              <a:rPr lang="it-IT" sz="2000" i="1" dirty="0" smtClean="0">
                <a:effectLst>
                  <a:outerShdw blurRad="38100" dist="38100" dir="2700000" algn="tl">
                    <a:srgbClr val="000000">
                      <a:alpha val="43137"/>
                    </a:srgbClr>
                  </a:outerShdw>
                </a:effectLst>
              </a:rPr>
              <a:t> </a:t>
            </a:r>
            <a:r>
              <a:rPr lang="it-IT" sz="2000" i="1" dirty="0" err="1" smtClean="0">
                <a:effectLst>
                  <a:outerShdw blurRad="38100" dist="38100" dir="2700000" algn="tl">
                    <a:srgbClr val="000000">
                      <a:alpha val="43137"/>
                    </a:srgbClr>
                  </a:outerShdw>
                </a:effectLst>
              </a:rPr>
              <a:t>Màrquez</a:t>
            </a:r>
            <a:endParaRPr lang="it-IT"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02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64904"/>
            <a:ext cx="8229600" cy="1084982"/>
          </a:xfrm>
        </p:spPr>
        <p:txBody>
          <a:bodyPr>
            <a:normAutofit/>
          </a:bodyPr>
          <a:lstStyle/>
          <a:p>
            <a:r>
              <a:rPr lang="it-IT" dirty="0"/>
              <a:t>  </a:t>
            </a:r>
            <a:r>
              <a:rPr lang="it-IT" dirty="0" smtClean="0"/>
              <a:t>III. ESPERIENZA</a:t>
            </a:r>
            <a:endParaRPr lang="it-IT" dirty="0"/>
          </a:p>
        </p:txBody>
      </p:sp>
      <p:sp>
        <p:nvSpPr>
          <p:cNvPr id="3" name="Segnaposto contenuto 2"/>
          <p:cNvSpPr>
            <a:spLocks noGrp="1"/>
          </p:cNvSpPr>
          <p:nvPr>
            <p:ph idx="1"/>
          </p:nvPr>
        </p:nvSpPr>
        <p:spPr>
          <a:xfrm>
            <a:off x="457200" y="4797152"/>
            <a:ext cx="8371710" cy="1872208"/>
          </a:xfrm>
        </p:spPr>
        <p:txBody>
          <a:bodyPr>
            <a:normAutofit/>
          </a:bodyPr>
          <a:lstStyle/>
          <a:p>
            <a:pPr marL="0" indent="0">
              <a:buNone/>
            </a:pPr>
            <a:r>
              <a:rPr lang="it-IT" sz="2000" dirty="0" smtClean="0"/>
              <a:t> </a:t>
            </a:r>
          </a:p>
          <a:p>
            <a:pPr marL="0" indent="0">
              <a:buNone/>
            </a:pPr>
            <a:r>
              <a:rPr lang="it-IT" sz="2000" i="1" dirty="0" smtClean="0">
                <a:effectLst>
                  <a:outerShdw blurRad="38100" dist="38100" dir="2700000" algn="tl">
                    <a:srgbClr val="000000">
                      <a:alpha val="43137"/>
                    </a:srgbClr>
                  </a:outerShdw>
                </a:effectLst>
              </a:rPr>
              <a:t>Scrivere </a:t>
            </a:r>
            <a:r>
              <a:rPr lang="it-IT" sz="2000" i="1" dirty="0">
                <a:effectLst>
                  <a:outerShdw blurRad="38100" dist="38100" dir="2700000" algn="tl">
                    <a:srgbClr val="000000">
                      <a:alpha val="43137"/>
                    </a:srgbClr>
                  </a:outerShdw>
                </a:effectLst>
              </a:rPr>
              <a:t>non è per niente un'arte facile. Pensare ciò che si vuole scrivere sembra facile; ma il pensiero evapora, sfugge qua e là.</a:t>
            </a:r>
          </a:p>
          <a:p>
            <a:pPr marL="0" indent="0">
              <a:buNone/>
            </a:pPr>
            <a:endParaRPr lang="it-IT" sz="2000" i="1" dirty="0" smtClean="0">
              <a:effectLst>
                <a:outerShdw blurRad="38100" dist="38100" dir="2700000" algn="tl">
                  <a:srgbClr val="000000">
                    <a:alpha val="43137"/>
                  </a:srgbClr>
                </a:outerShdw>
              </a:effectLst>
            </a:endParaRPr>
          </a:p>
          <a:p>
            <a:pPr marL="0" indent="0" algn="r">
              <a:buNone/>
            </a:pPr>
            <a:r>
              <a:rPr lang="it-IT" sz="2000" i="1" dirty="0">
                <a:effectLst>
                  <a:outerShdw blurRad="38100" dist="38100" dir="2700000" algn="tl">
                    <a:srgbClr val="000000">
                      <a:alpha val="43137"/>
                    </a:srgbClr>
                  </a:outerShdw>
                </a:effectLst>
              </a:rPr>
              <a:t> </a:t>
            </a:r>
            <a:r>
              <a:rPr lang="it-IT" sz="2000" i="1" dirty="0" smtClean="0">
                <a:effectLst>
                  <a:outerShdw blurRad="38100" dist="38100" dir="2700000" algn="tl">
                    <a:srgbClr val="000000">
                      <a:alpha val="43137"/>
                    </a:srgbClr>
                  </a:outerShdw>
                </a:effectLst>
              </a:rPr>
              <a:t>                                    </a:t>
            </a:r>
            <a:r>
              <a:rPr lang="it-IT" sz="2000" i="1" dirty="0">
                <a:effectLst>
                  <a:outerShdw blurRad="38100" dist="38100" dir="2700000" algn="tl">
                    <a:srgbClr val="000000">
                      <a:alpha val="43137"/>
                    </a:srgbClr>
                  </a:outerShdw>
                </a:effectLst>
              </a:rPr>
              <a:t>Virginia Woolf</a:t>
            </a:r>
          </a:p>
          <a:p>
            <a:pPr marL="0" indent="0" algn="r">
              <a:buNone/>
            </a:pPr>
            <a:endParaRPr lang="it-IT"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664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672" y="2092240"/>
            <a:ext cx="3826768" cy="3929048"/>
          </a:xfrm>
          <a:prstGeom prst="rect">
            <a:avLst/>
          </a:prstGeom>
          <a:ln w="53975" cmpd="dbl">
            <a:solidFill>
              <a:schemeClr val="tx1">
                <a:lumMod val="65000"/>
                <a:lumOff val="35000"/>
              </a:schemeClr>
            </a:solidFill>
            <a:prstDash val="solid"/>
          </a:ln>
        </p:spPr>
      </p:pic>
      <p:pic>
        <p:nvPicPr>
          <p:cNvPr id="1026" name="Picture 2" descr="Immagine senza didascalia"/>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571768" y="2060848"/>
            <a:ext cx="3917880" cy="260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p:cNvSpPr>
            <a:spLocks noGrp="1"/>
          </p:cNvSpPr>
          <p:nvPr>
            <p:ph type="title"/>
          </p:nvPr>
        </p:nvSpPr>
        <p:spPr>
          <a:xfrm>
            <a:off x="457200" y="260648"/>
            <a:ext cx="8229600" cy="1143000"/>
          </a:xfrm>
        </p:spPr>
        <p:txBody>
          <a:bodyPr>
            <a:normAutofit fontScale="90000"/>
          </a:bodyPr>
          <a:lstStyle/>
          <a:p>
            <a:r>
              <a:rPr lang="it-IT" b="1" i="1" dirty="0"/>
              <a:t>Progetto </a:t>
            </a:r>
            <a:r>
              <a:rPr lang="it-IT" b="1" i="1" dirty="0" err="1"/>
              <a:t>DiTe</a:t>
            </a:r>
            <a:r>
              <a:rPr lang="it-IT" b="1" i="1" dirty="0"/>
              <a:t> - Diari in Terapia </a:t>
            </a:r>
            <a:r>
              <a:rPr lang="it-IT" b="1" i="1" dirty="0" smtClean="0"/>
              <a:t>Intensiva</a:t>
            </a:r>
            <a:endParaRPr lang="it-IT" dirty="0"/>
          </a:p>
        </p:txBody>
      </p:sp>
    </p:spTree>
    <p:extLst>
      <p:ext uri="{BB962C8B-B14F-4D97-AF65-F5344CB8AC3E}">
        <p14:creationId xmlns:p14="http://schemas.microsoft.com/office/powerpoint/2010/main" val="321005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rmAutofit fontScale="62500" lnSpcReduction="20000"/>
          </a:bodyPr>
          <a:lstStyle/>
          <a:p>
            <a:r>
              <a:rPr lang="it-IT" dirty="0" smtClean="0"/>
              <a:t>Studio osservazionale prospettico</a:t>
            </a:r>
          </a:p>
          <a:p>
            <a:r>
              <a:rPr lang="it-IT" dirty="0"/>
              <a:t>Condizione/malattia: Ricoverati in Terapia Intensiva </a:t>
            </a:r>
          </a:p>
          <a:p>
            <a:r>
              <a:rPr lang="it-IT" i="1" dirty="0"/>
              <a:t>Universo di riferimento: </a:t>
            </a:r>
            <a:r>
              <a:rPr lang="it-IT" dirty="0"/>
              <a:t>circa 300/anno</a:t>
            </a:r>
          </a:p>
          <a:p>
            <a:r>
              <a:rPr lang="it-IT" dirty="0"/>
              <a:t>Numero di pazienti da arruolare: 60 distribuiti per età e sesso nel rispetto delle distribuzioni osservate nelle statistiche storiche del reparto.</a:t>
            </a:r>
          </a:p>
          <a:p>
            <a:r>
              <a:rPr lang="it-IT" b="1" dirty="0"/>
              <a:t>Criteri di inclusione:</a:t>
            </a:r>
          </a:p>
          <a:p>
            <a:pPr lvl="0"/>
            <a:r>
              <a:rPr lang="it-IT" dirty="0"/>
              <a:t>Permanenza in reparto di Terapia Intensiva da almeno 24 ore</a:t>
            </a:r>
          </a:p>
          <a:p>
            <a:pPr lvl="0"/>
            <a:r>
              <a:rPr lang="it-IT" dirty="0"/>
              <a:t>Superamento fase di criticità più alta</a:t>
            </a:r>
          </a:p>
          <a:p>
            <a:pPr lvl="0"/>
            <a:r>
              <a:rPr lang="it-IT" dirty="0"/>
              <a:t>Esplicita espressione di consenso all’utilizzo del Diario del Paziente da parte dei familiari (Cfr. </a:t>
            </a:r>
            <a:r>
              <a:rPr lang="it-IT" i="1" dirty="0"/>
              <a:t>Consenso informato</a:t>
            </a:r>
            <a:r>
              <a:rPr lang="it-IT" dirty="0"/>
              <a:t> in fase di proposta Diario)</a:t>
            </a:r>
          </a:p>
          <a:p>
            <a:r>
              <a:rPr lang="it-IT" b="1" dirty="0"/>
              <a:t>Criteri di esclusione</a:t>
            </a:r>
          </a:p>
          <a:p>
            <a:pPr lvl="0"/>
            <a:r>
              <a:rPr lang="it-IT" dirty="0"/>
              <a:t>Prognosi sicuramente infausta nel breve periodo</a:t>
            </a:r>
          </a:p>
          <a:p>
            <a:pPr lvl="0"/>
            <a:r>
              <a:rPr lang="it-IT" dirty="0"/>
              <a:t>Barriere linguistiche tali da impedire la fruizione dello strumento</a:t>
            </a:r>
          </a:p>
          <a:p>
            <a:pPr lvl="0"/>
            <a:r>
              <a:rPr lang="it-IT" dirty="0"/>
              <a:t>Patologie psichiatriche</a:t>
            </a:r>
          </a:p>
          <a:p>
            <a:endParaRPr lang="it-IT" dirty="0" smtClean="0"/>
          </a:p>
          <a:p>
            <a:endParaRPr lang="it-IT" dirty="0"/>
          </a:p>
        </p:txBody>
      </p:sp>
      <p:sp>
        <p:nvSpPr>
          <p:cNvPr id="7" name="Titolo 1"/>
          <p:cNvSpPr>
            <a:spLocks noGrp="1"/>
          </p:cNvSpPr>
          <p:nvPr>
            <p:ph type="title"/>
          </p:nvPr>
        </p:nvSpPr>
        <p:spPr>
          <a:xfrm>
            <a:off x="457200" y="260648"/>
            <a:ext cx="8229600" cy="1143000"/>
          </a:xfrm>
        </p:spPr>
        <p:txBody>
          <a:bodyPr>
            <a:normAutofit fontScale="90000"/>
          </a:bodyPr>
          <a:lstStyle/>
          <a:p>
            <a:r>
              <a:rPr lang="it-IT" b="1" i="1" dirty="0"/>
              <a:t>Progetto </a:t>
            </a:r>
            <a:r>
              <a:rPr lang="it-IT" b="1" i="1" dirty="0" err="1"/>
              <a:t>DiTe</a:t>
            </a:r>
            <a:r>
              <a:rPr lang="it-IT" b="1" i="1" dirty="0"/>
              <a:t> - Diari in Terapia </a:t>
            </a:r>
            <a:r>
              <a:rPr lang="it-IT" b="1" i="1" dirty="0" smtClean="0"/>
              <a:t>Intensiva</a:t>
            </a:r>
            <a:endParaRPr lang="it-IT" dirty="0"/>
          </a:p>
        </p:txBody>
      </p:sp>
    </p:spTree>
    <p:extLst>
      <p:ext uri="{BB962C8B-B14F-4D97-AF65-F5344CB8AC3E}">
        <p14:creationId xmlns:p14="http://schemas.microsoft.com/office/powerpoint/2010/main" val="521150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1600200"/>
            <a:ext cx="8229600" cy="4598182"/>
          </a:xfrm>
          <a:prstGeom prst="rect">
            <a:avLst/>
          </a:prstGeom>
        </p:spPr>
        <p:txBody>
          <a:bodyPr>
            <a:spAutoFit/>
          </a:bodyPr>
          <a:lstStyle/>
          <a:p>
            <a:pPr marL="0" indent="0">
              <a:buNone/>
            </a:pPr>
            <a:r>
              <a:rPr lang="it-IT" sz="2400" dirty="0" smtClean="0">
                <a:latin typeface="Calibri" panose="020F0502020204030204" pitchFamily="34" charset="0"/>
                <a:ea typeface="Times New Roman" panose="02020603050405020304" pitchFamily="18" charset="0"/>
                <a:cs typeface="Calibri" panose="020F0502020204030204" pitchFamily="34" charset="0"/>
              </a:rPr>
              <a:t> </a:t>
            </a:r>
            <a:r>
              <a:rPr lang="it-IT" sz="2400" dirty="0">
                <a:latin typeface="Calibri" panose="020F0502020204030204" pitchFamily="34" charset="0"/>
                <a:ea typeface="Times New Roman" panose="02020603050405020304" pitchFamily="18" charset="0"/>
                <a:cs typeface="Calibri" panose="020F0502020204030204" pitchFamily="34" charset="0"/>
              </a:rPr>
              <a:t>A</a:t>
            </a:r>
            <a:r>
              <a:rPr lang="it-IT" sz="2400" dirty="0" smtClean="0">
                <a:latin typeface="Calibri" panose="020F0502020204030204" pitchFamily="34" charset="0"/>
                <a:ea typeface="Times New Roman" panose="02020603050405020304" pitchFamily="18" charset="0"/>
                <a:cs typeface="Calibri" panose="020F0502020204030204" pitchFamily="34" charset="0"/>
              </a:rPr>
              <a:t>nalisi qualitativa:  </a:t>
            </a:r>
            <a:r>
              <a:rPr lang="it-IT" sz="2400" dirty="0">
                <a:latin typeface="Calibri" panose="020F0502020204030204" pitchFamily="34" charset="0"/>
                <a:ea typeface="Times New Roman" panose="02020603050405020304" pitchFamily="18" charset="0"/>
                <a:cs typeface="Calibri" panose="020F0502020204030204" pitchFamily="34" charset="0"/>
              </a:rPr>
              <a:t>analisi sistematica dei testi raccolti con l’ausilio di un software di gestione e archiviazione dei dati qualitativi </a:t>
            </a:r>
            <a:r>
              <a:rPr lang="it-IT" sz="2400" dirty="0" smtClean="0">
                <a:latin typeface="Calibri" panose="020F0502020204030204" pitchFamily="34" charset="0"/>
                <a:ea typeface="Times New Roman" panose="02020603050405020304" pitchFamily="18" charset="0"/>
                <a:cs typeface="Calibri" panose="020F0502020204030204" pitchFamily="34" charset="0"/>
              </a:rPr>
              <a:t>.</a:t>
            </a:r>
            <a:r>
              <a:rPr lang="it-IT" sz="2400" dirty="0" smtClean="0"/>
              <a:t>  </a:t>
            </a:r>
          </a:p>
          <a:p>
            <a:pPr marL="0" indent="0">
              <a:buNone/>
            </a:pPr>
            <a:r>
              <a:rPr lang="it-IT" sz="2400" dirty="0" smtClean="0"/>
              <a:t>Linee di ricerca :</a:t>
            </a:r>
            <a:endParaRPr lang="it-IT" sz="2400" dirty="0"/>
          </a:p>
          <a:p>
            <a:r>
              <a:rPr lang="it-IT" sz="2400" dirty="0" smtClean="0"/>
              <a:t>individuare </a:t>
            </a:r>
            <a:r>
              <a:rPr lang="it-IT" sz="2400" dirty="0"/>
              <a:t>e porre a confronto le situazioni di ribalta e retroscena </a:t>
            </a:r>
            <a:r>
              <a:rPr lang="it-IT" sz="2400" dirty="0" smtClean="0"/>
              <a:t>caratterizzanti </a:t>
            </a:r>
            <a:r>
              <a:rPr lang="it-IT" sz="2400" dirty="0"/>
              <a:t>le interazioni tra personale-parenti-pazienti e </a:t>
            </a:r>
            <a:r>
              <a:rPr lang="it-IT" sz="2400" dirty="0" err="1"/>
              <a:t>setting</a:t>
            </a:r>
            <a:r>
              <a:rPr lang="it-IT" sz="2400" dirty="0"/>
              <a:t> di azione</a:t>
            </a:r>
          </a:p>
          <a:p>
            <a:r>
              <a:rPr lang="it-IT" sz="2400" dirty="0" smtClean="0"/>
              <a:t>rileggere </a:t>
            </a:r>
            <a:r>
              <a:rPr lang="it-IT" sz="2400" dirty="0"/>
              <a:t>le relazioni alla luce del sistema di emozioni che si accompagna ai diversi comportamenti e alle diverse interazioni. </a:t>
            </a:r>
          </a:p>
          <a:p>
            <a:endParaRPr lang="it-IT" dirty="0"/>
          </a:p>
        </p:txBody>
      </p:sp>
      <p:sp>
        <p:nvSpPr>
          <p:cNvPr id="5" name="Titolo 1"/>
          <p:cNvSpPr>
            <a:spLocks noGrp="1"/>
          </p:cNvSpPr>
          <p:nvPr>
            <p:ph type="title"/>
          </p:nvPr>
        </p:nvSpPr>
        <p:spPr/>
        <p:txBody>
          <a:bodyPr>
            <a:normAutofit fontScale="90000"/>
          </a:bodyPr>
          <a:lstStyle/>
          <a:p>
            <a:r>
              <a:rPr lang="it-IT" b="1" i="1" dirty="0"/>
              <a:t>Progetto </a:t>
            </a:r>
            <a:r>
              <a:rPr lang="it-IT" b="1" i="1" dirty="0" err="1"/>
              <a:t>DiTe</a:t>
            </a:r>
            <a:r>
              <a:rPr lang="it-IT" b="1" i="1" dirty="0"/>
              <a:t> - Diari in Terapia </a:t>
            </a:r>
            <a:r>
              <a:rPr lang="it-IT" b="1" i="1" dirty="0" smtClean="0"/>
              <a:t>Intensiva</a:t>
            </a:r>
            <a:endParaRPr lang="it-IT" dirty="0"/>
          </a:p>
        </p:txBody>
      </p:sp>
    </p:spTree>
    <p:extLst>
      <p:ext uri="{BB962C8B-B14F-4D97-AF65-F5344CB8AC3E}">
        <p14:creationId xmlns:p14="http://schemas.microsoft.com/office/powerpoint/2010/main" val="2172519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Nodi……..</a:t>
            </a:r>
            <a:endParaRPr lang="it-IT" dirty="0"/>
          </a:p>
        </p:txBody>
      </p:sp>
      <p:sp>
        <p:nvSpPr>
          <p:cNvPr id="4" name="Rettangolo 3"/>
          <p:cNvSpPr/>
          <p:nvPr/>
        </p:nvSpPr>
        <p:spPr>
          <a:xfrm>
            <a:off x="457200" y="1997838"/>
            <a:ext cx="8229600" cy="3693319"/>
          </a:xfrm>
          <a:prstGeom prst="rect">
            <a:avLst/>
          </a:prstGeom>
        </p:spPr>
        <p:txBody>
          <a:bodyPr wrap="square">
            <a:spAutoFit/>
          </a:bodyPr>
          <a:lstStyle/>
          <a:p>
            <a:r>
              <a:rPr lang="it-IT" dirty="0"/>
              <a:t>Atmosfera reparto </a:t>
            </a:r>
            <a:endParaRPr lang="it-IT" dirty="0" smtClean="0"/>
          </a:p>
          <a:p>
            <a:r>
              <a:rPr lang="it-IT" dirty="0" smtClean="0"/>
              <a:t>CORPO </a:t>
            </a:r>
            <a:r>
              <a:rPr lang="it-IT" dirty="0"/>
              <a:t>del paziente </a:t>
            </a:r>
            <a:endParaRPr lang="it-IT" dirty="0" smtClean="0"/>
          </a:p>
          <a:p>
            <a:r>
              <a:rPr lang="it-IT" dirty="0" smtClean="0"/>
              <a:t>Azioni </a:t>
            </a:r>
            <a:r>
              <a:rPr lang="it-IT" dirty="0"/>
              <a:t>sul corpo Macchine, tubi e esami </a:t>
            </a:r>
            <a:endParaRPr lang="it-IT" dirty="0" smtClean="0"/>
          </a:p>
          <a:p>
            <a:r>
              <a:rPr lang="it-IT" dirty="0" smtClean="0"/>
              <a:t>Stato </a:t>
            </a:r>
            <a:r>
              <a:rPr lang="it-IT" dirty="0"/>
              <a:t>e linguaggio del corpo (paziente</a:t>
            </a:r>
            <a:r>
              <a:rPr lang="it-IT" dirty="0" smtClean="0"/>
              <a:t>) </a:t>
            </a:r>
          </a:p>
          <a:p>
            <a:r>
              <a:rPr lang="it-IT" dirty="0" smtClean="0"/>
              <a:t>Diario </a:t>
            </a:r>
            <a:r>
              <a:rPr lang="it-IT" dirty="0"/>
              <a:t>di bordo </a:t>
            </a:r>
            <a:r>
              <a:rPr lang="it-IT" dirty="0" smtClean="0"/>
              <a:t> </a:t>
            </a:r>
          </a:p>
          <a:p>
            <a:r>
              <a:rPr lang="it-IT" dirty="0" smtClean="0"/>
              <a:t>Comunicazioni</a:t>
            </a:r>
            <a:r>
              <a:rPr lang="it-IT" dirty="0"/>
              <a:t>, informazioni e linguaggio esperto </a:t>
            </a:r>
            <a:endParaRPr lang="it-IT" dirty="0" smtClean="0"/>
          </a:p>
          <a:p>
            <a:r>
              <a:rPr lang="it-IT" dirty="0" smtClean="0"/>
              <a:t>Eventi </a:t>
            </a:r>
            <a:r>
              <a:rPr lang="it-IT" dirty="0"/>
              <a:t>e sorprese (</a:t>
            </a:r>
            <a:r>
              <a:rPr lang="it-IT" dirty="0" err="1"/>
              <a:t>pos</a:t>
            </a:r>
            <a:r>
              <a:rPr lang="it-IT" dirty="0"/>
              <a:t>. e </a:t>
            </a:r>
            <a:r>
              <a:rPr lang="it-IT" dirty="0" err="1"/>
              <a:t>neg</a:t>
            </a:r>
            <a:r>
              <a:rPr lang="it-IT" dirty="0"/>
              <a:t>.) e reazioni </a:t>
            </a:r>
            <a:endParaRPr lang="it-IT" dirty="0" smtClean="0"/>
          </a:p>
          <a:p>
            <a:r>
              <a:rPr lang="it-IT" dirty="0" smtClean="0"/>
              <a:t>Il </a:t>
            </a:r>
            <a:r>
              <a:rPr lang="it-IT" dirty="0"/>
              <a:t>diario </a:t>
            </a:r>
            <a:r>
              <a:rPr lang="it-IT" dirty="0" smtClean="0"/>
              <a:t>Incipit</a:t>
            </a:r>
          </a:p>
          <a:p>
            <a:r>
              <a:rPr lang="it-IT" dirty="0" smtClean="0"/>
              <a:t>Interazioni </a:t>
            </a:r>
            <a:r>
              <a:rPr lang="it-IT" dirty="0"/>
              <a:t>con il </a:t>
            </a:r>
            <a:r>
              <a:rPr lang="it-IT" dirty="0" smtClean="0"/>
              <a:t>paziente</a:t>
            </a:r>
          </a:p>
          <a:p>
            <a:r>
              <a:rPr lang="it-IT" dirty="0" smtClean="0"/>
              <a:t>Interazioni </a:t>
            </a:r>
            <a:r>
              <a:rPr lang="it-IT" dirty="0"/>
              <a:t>personale-familiari </a:t>
            </a:r>
            <a:endParaRPr lang="it-IT" dirty="0" smtClean="0"/>
          </a:p>
          <a:p>
            <a:r>
              <a:rPr lang="it-IT" dirty="0" smtClean="0"/>
              <a:t>Prendersi </a:t>
            </a:r>
            <a:r>
              <a:rPr lang="it-IT" dirty="0"/>
              <a:t>cura - stanza e persona </a:t>
            </a:r>
            <a:endParaRPr lang="it-IT" dirty="0" smtClean="0"/>
          </a:p>
          <a:p>
            <a:r>
              <a:rPr lang="it-IT" dirty="0" smtClean="0"/>
              <a:t>Sentimenti </a:t>
            </a:r>
            <a:r>
              <a:rPr lang="it-IT" dirty="0"/>
              <a:t>Speranze, esperienze, desideri Supporto, tifo, </a:t>
            </a:r>
            <a:r>
              <a:rPr lang="it-IT" dirty="0" smtClean="0"/>
              <a:t>raccomandazioni</a:t>
            </a:r>
          </a:p>
          <a:p>
            <a:r>
              <a:rPr lang="it-IT" dirty="0" smtClean="0"/>
              <a:t>Tempo-tempi</a:t>
            </a:r>
            <a:endParaRPr lang="it-IT" dirty="0"/>
          </a:p>
        </p:txBody>
      </p:sp>
    </p:spTree>
    <p:extLst>
      <p:ext uri="{BB962C8B-B14F-4D97-AF65-F5344CB8AC3E}">
        <p14:creationId xmlns:p14="http://schemas.microsoft.com/office/powerpoint/2010/main" val="399841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Risultati preliminari</a:t>
            </a:r>
            <a:endParaRPr lang="it-IT" dirty="0"/>
          </a:p>
        </p:txBody>
      </p:sp>
      <p:sp>
        <p:nvSpPr>
          <p:cNvPr id="3" name="Segnaposto contenuto 2"/>
          <p:cNvSpPr>
            <a:spLocks noGrp="1"/>
          </p:cNvSpPr>
          <p:nvPr>
            <p:ph idx="1"/>
          </p:nvPr>
        </p:nvSpPr>
        <p:spPr/>
        <p:txBody>
          <a:bodyPr>
            <a:normAutofit/>
          </a:bodyPr>
          <a:lstStyle/>
          <a:p>
            <a:r>
              <a:rPr lang="it-IT" sz="1800" dirty="0" smtClean="0"/>
              <a:t>A partire da Gennaio 2017 sono stati distribuiti 60 diari </a:t>
            </a:r>
          </a:p>
          <a:p>
            <a:r>
              <a:rPr lang="it-IT" sz="1800" dirty="0" smtClean="0"/>
              <a:t>Dei 60 diari consegnati : 2 non sono trascrivibili per barrire linguistica</a:t>
            </a:r>
          </a:p>
          <a:p>
            <a:r>
              <a:rPr lang="it-IT" sz="1800" dirty="0" smtClean="0"/>
              <a:t>                                            2 hanno rifiutato di firmare l’informativa</a:t>
            </a:r>
          </a:p>
          <a:p>
            <a:r>
              <a:rPr lang="it-IT" sz="1800" dirty="0"/>
              <a:t> </a:t>
            </a:r>
            <a:r>
              <a:rPr lang="it-IT" sz="1800" dirty="0" smtClean="0"/>
              <a:t>                                           6 sono restituiti vuoti </a:t>
            </a:r>
          </a:p>
          <a:p>
            <a:r>
              <a:rPr lang="it-IT" sz="1800" dirty="0" smtClean="0"/>
              <a:t>50 diari utilizzabili ai fini dello studio </a:t>
            </a:r>
          </a:p>
          <a:p>
            <a:r>
              <a:rPr lang="it-IT" sz="1800" dirty="0" smtClean="0"/>
              <a:t>21 </a:t>
            </a:r>
            <a:r>
              <a:rPr lang="it-IT" sz="1800" dirty="0"/>
              <a:t>sono stati restituiti nell’ambito della visita di follow-up che si svolge in reparto </a:t>
            </a:r>
            <a:r>
              <a:rPr lang="it-IT" sz="1800" dirty="0" smtClean="0"/>
              <a:t>a sei mesi dalla dimissione. </a:t>
            </a:r>
          </a:p>
          <a:p>
            <a:r>
              <a:rPr lang="it-IT" sz="1800" dirty="0" smtClean="0"/>
              <a:t>Di </a:t>
            </a:r>
            <a:r>
              <a:rPr lang="it-IT" sz="1800" dirty="0"/>
              <a:t>questi tutti i pazienti o i </a:t>
            </a:r>
            <a:r>
              <a:rPr lang="it-IT" sz="1800" dirty="0" err="1"/>
              <a:t>caregiver</a:t>
            </a:r>
            <a:r>
              <a:rPr lang="it-IT" sz="1800" dirty="0"/>
              <a:t> hanno aderito allo studio firmando il </a:t>
            </a:r>
            <a:r>
              <a:rPr lang="it-IT" sz="1800" dirty="0" smtClean="0"/>
              <a:t>consenso </a:t>
            </a:r>
            <a:r>
              <a:rPr lang="it-IT" sz="1800" dirty="0"/>
              <a:t>che permette la </a:t>
            </a:r>
            <a:r>
              <a:rPr lang="it-IT" sz="1800" dirty="0" err="1"/>
              <a:t>tracrizione</a:t>
            </a:r>
            <a:r>
              <a:rPr lang="it-IT" sz="1800" dirty="0"/>
              <a:t> del diario </a:t>
            </a:r>
            <a:r>
              <a:rPr lang="it-IT" sz="1800" dirty="0" smtClean="0"/>
              <a:t> e l’analisi del testo</a:t>
            </a:r>
          </a:p>
          <a:p>
            <a:r>
              <a:rPr lang="it-IT" sz="1800" dirty="0" smtClean="0"/>
              <a:t>Nei prossimi tre mesi sono previste 18 restituzioni</a:t>
            </a:r>
          </a:p>
          <a:p>
            <a:r>
              <a:rPr lang="it-IT" sz="1800" dirty="0" smtClean="0"/>
              <a:t>Studio parallelo: Questionario  ai </a:t>
            </a:r>
            <a:r>
              <a:rPr lang="it-IT" sz="1800" dirty="0" err="1" smtClean="0"/>
              <a:t>caregiver</a:t>
            </a:r>
            <a:r>
              <a:rPr lang="it-IT" sz="1800" dirty="0" smtClean="0"/>
              <a:t> che viene somministrato alla restituzione del diario </a:t>
            </a:r>
          </a:p>
          <a:p>
            <a:r>
              <a:rPr lang="it-IT" sz="1800" dirty="0" smtClean="0"/>
              <a:t>In corso ……analisi del testo.</a:t>
            </a:r>
            <a:endParaRPr lang="it-IT" sz="1800" dirty="0"/>
          </a:p>
        </p:txBody>
      </p:sp>
    </p:spTree>
    <p:extLst>
      <p:ext uri="{BB962C8B-B14F-4D97-AF65-F5344CB8AC3E}">
        <p14:creationId xmlns:p14="http://schemas.microsoft.com/office/powerpoint/2010/main" val="251140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IMG_4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0193">
            <a:off x="1476375" y="1268413"/>
            <a:ext cx="23764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IMG_3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5504">
            <a:off x="0" y="692150"/>
            <a:ext cx="24844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IMG_49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97767">
            <a:off x="5440363" y="549275"/>
            <a:ext cx="3703637"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IMG_49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96923">
            <a:off x="3276600" y="188913"/>
            <a:ext cx="2571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IMG_07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20957">
            <a:off x="6443663" y="3500438"/>
            <a:ext cx="23463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IMG_32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71683">
            <a:off x="2484438" y="357346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IMG_49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630613"/>
            <a:ext cx="2420937"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descr="IMG_33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2708275"/>
            <a:ext cx="28765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462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12"/>
          <p:cNvSpPr>
            <a:spLocks noGrp="1"/>
          </p:cNvSpPr>
          <p:nvPr>
            <p:ph idx="1"/>
          </p:nvPr>
        </p:nvSpPr>
        <p:spPr>
          <a:xfrm rot="20191161">
            <a:off x="132045" y="603391"/>
            <a:ext cx="3347920" cy="457512"/>
          </a:xfrm>
        </p:spPr>
        <p:txBody>
          <a:bodyPr>
            <a:noAutofit/>
          </a:bodyPr>
          <a:lstStyle/>
          <a:p>
            <a:pPr marL="0" lvl="0" indent="0" algn="just">
              <a:buNone/>
            </a:pPr>
            <a:r>
              <a:rPr lang="it-IT" sz="3600" b="1" i="1" dirty="0" smtClean="0"/>
              <a:t>CONCLUSIONI </a:t>
            </a:r>
          </a:p>
        </p:txBody>
      </p:sp>
      <p:sp>
        <p:nvSpPr>
          <p:cNvPr id="5" name="Segnaposto contenuto 12"/>
          <p:cNvSpPr txBox="1">
            <a:spLocks/>
          </p:cNvSpPr>
          <p:nvPr/>
        </p:nvSpPr>
        <p:spPr>
          <a:xfrm>
            <a:off x="446856" y="3564675"/>
            <a:ext cx="7895220" cy="28134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it-IT" sz="2800" dirty="0"/>
              <a:t>L’esperienza del Diario del paziente offre, attraverso la raccolta </a:t>
            </a:r>
            <a:r>
              <a:rPr lang="it-IT" sz="2800" dirty="0" smtClean="0"/>
              <a:t>delle </a:t>
            </a:r>
            <a:r>
              <a:rPr lang="it-IT" sz="2800" dirty="0"/>
              <a:t>storie e la ricostruzione condivisa, uno </a:t>
            </a:r>
            <a:r>
              <a:rPr lang="it-IT" sz="2800" b="1" dirty="0">
                <a:solidFill>
                  <a:srgbClr val="FF9300"/>
                </a:solidFill>
              </a:rPr>
              <a:t>spazio intermedio</a:t>
            </a:r>
            <a:r>
              <a:rPr lang="it-IT" sz="2800" dirty="0">
                <a:solidFill>
                  <a:srgbClr val="FF9300"/>
                </a:solidFill>
              </a:rPr>
              <a:t> </a:t>
            </a:r>
            <a:r>
              <a:rPr lang="it-IT" sz="2800" dirty="0"/>
              <a:t>tra curanti, pazienti e familiari</a:t>
            </a:r>
          </a:p>
          <a:p>
            <a:pPr marL="0" indent="0" algn="just">
              <a:buFont typeface="Arial" pitchFamily="34" charset="0"/>
              <a:buNone/>
            </a:pPr>
            <a:r>
              <a:rPr lang="it-IT" sz="2800" dirty="0" smtClean="0"/>
              <a:t>In questo spazio può nascere la </a:t>
            </a:r>
            <a:r>
              <a:rPr lang="it-IT" sz="2800" b="1" dirty="0" smtClean="0">
                <a:solidFill>
                  <a:srgbClr val="009051"/>
                </a:solidFill>
              </a:rPr>
              <a:t>co-costruzione</a:t>
            </a:r>
            <a:r>
              <a:rPr lang="it-IT" sz="2800" b="1" dirty="0" smtClean="0">
                <a:solidFill>
                  <a:srgbClr val="FF0000"/>
                </a:solidFill>
              </a:rPr>
              <a:t> </a:t>
            </a:r>
            <a:r>
              <a:rPr lang="it-IT" sz="2800" dirty="0" smtClean="0"/>
              <a:t>di nuovi significati e l’innesco di un processo di crescita per l’equipe dei curanti. </a:t>
            </a:r>
          </a:p>
          <a:p>
            <a:pPr marL="0" indent="0">
              <a:buFont typeface="Arial" pitchFamily="34" charset="0"/>
              <a:buNone/>
            </a:pPr>
            <a:endParaRPr lang="it-IT" sz="2800" dirty="0"/>
          </a:p>
        </p:txBody>
      </p:sp>
      <p:sp>
        <p:nvSpPr>
          <p:cNvPr id="7" name="Titolo 1"/>
          <p:cNvSpPr txBox="1">
            <a:spLocks/>
          </p:cNvSpPr>
          <p:nvPr/>
        </p:nvSpPr>
        <p:spPr>
          <a:xfrm>
            <a:off x="446856"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dirty="0"/>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2116" t="-158" r="6117" b="23123"/>
          <a:stretch/>
        </p:blipFill>
        <p:spPr>
          <a:xfrm rot="681092">
            <a:off x="2882371" y="853801"/>
            <a:ext cx="6244008" cy="2475146"/>
          </a:xfrm>
          <a:prstGeom prst="ellipse">
            <a:avLst/>
          </a:prstGeom>
        </p:spPr>
      </p:pic>
    </p:spTree>
    <p:extLst>
      <p:ext uri="{BB962C8B-B14F-4D97-AF65-F5344CB8AC3E}">
        <p14:creationId xmlns:p14="http://schemas.microsoft.com/office/powerpoint/2010/main" val="1652750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36892" y="1173810"/>
            <a:ext cx="4541236" cy="3623342"/>
          </a:xfrm>
        </p:spPr>
        <p:txBody>
          <a:bodyPr>
            <a:normAutofit/>
          </a:bodyPr>
          <a:lstStyle/>
          <a:p>
            <a:pPr marL="0" indent="0" algn="just">
              <a:buNone/>
            </a:pPr>
            <a:r>
              <a:rPr lang="it-IT" sz="2800" dirty="0" smtClean="0"/>
              <a:t> </a:t>
            </a:r>
            <a:r>
              <a:rPr lang="it-IT" sz="2800" b="1" dirty="0">
                <a:solidFill>
                  <a:srgbClr val="7030A0"/>
                </a:solidFill>
              </a:rPr>
              <a:t>L’esperienza narrativa </a:t>
            </a:r>
            <a:r>
              <a:rPr lang="it-IT" sz="2800" dirty="0"/>
              <a:t>può essere vista quindi come una </a:t>
            </a:r>
            <a:r>
              <a:rPr lang="it-IT" sz="2800" b="1" dirty="0">
                <a:solidFill>
                  <a:srgbClr val="FF0000"/>
                </a:solidFill>
              </a:rPr>
              <a:t>perturbazione</a:t>
            </a:r>
            <a:r>
              <a:rPr lang="it-IT" sz="2800" dirty="0">
                <a:solidFill>
                  <a:srgbClr val="FF0000"/>
                </a:solidFill>
              </a:rPr>
              <a:t> </a:t>
            </a:r>
            <a:r>
              <a:rPr lang="it-IT" sz="2800" dirty="0"/>
              <a:t>del sistema che può riattivare canali comunicativi chiusi</a:t>
            </a:r>
            <a:r>
              <a:rPr lang="it-IT" sz="2800" dirty="0" smtClean="0"/>
              <a:t>. </a:t>
            </a:r>
          </a:p>
        </p:txBody>
      </p:sp>
      <p:sp>
        <p:nvSpPr>
          <p:cNvPr id="4" name="Segnaposto contenuto 2"/>
          <p:cNvSpPr txBox="1">
            <a:spLocks/>
          </p:cNvSpPr>
          <p:nvPr/>
        </p:nvSpPr>
        <p:spPr>
          <a:xfrm>
            <a:off x="246788" y="4941168"/>
            <a:ext cx="8573683" cy="17483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2800" dirty="0" smtClean="0"/>
              <a:t>Al paziente si restituisce un </a:t>
            </a:r>
            <a:r>
              <a:rPr lang="it-IT" sz="2800" b="1" dirty="0" smtClean="0">
                <a:solidFill>
                  <a:srgbClr val="7030A0"/>
                </a:solidFill>
              </a:rPr>
              <a:t>ruolo attivo </a:t>
            </a:r>
            <a:r>
              <a:rPr lang="it-IT" sz="2800" dirty="0" smtClean="0"/>
              <a:t>nel costruire il senso della propria esistenza attraverso la potenzialità di rinarrarla in modo da </a:t>
            </a:r>
            <a:r>
              <a:rPr lang="it-IT" sz="2800" b="1" dirty="0" smtClean="0">
                <a:solidFill>
                  <a:srgbClr val="FF0000"/>
                </a:solidFill>
              </a:rPr>
              <a:t>reinterpretare e riscrivere </a:t>
            </a:r>
            <a:r>
              <a:rPr lang="it-IT" sz="2800" dirty="0" smtClean="0"/>
              <a:t>il proprio passato uscendo da letture rigide e cristallizzate.</a:t>
            </a:r>
            <a:endParaRPr lang="it-IT" sz="2800" dirty="0"/>
          </a:p>
        </p:txBody>
      </p:sp>
      <p:pic>
        <p:nvPicPr>
          <p:cNvPr id="6" name="Immagin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46788" y="1261791"/>
            <a:ext cx="3646866" cy="3244710"/>
          </a:xfrm>
          <a:prstGeom prst="rect">
            <a:avLst/>
          </a:prstGeom>
          <a:ln w="25400">
            <a:solidFill>
              <a:srgbClr val="FF2600"/>
            </a:solidFill>
          </a:ln>
        </p:spPr>
      </p:pic>
      <p:sp>
        <p:nvSpPr>
          <p:cNvPr id="7" name="Segnaposto contenuto 12"/>
          <p:cNvSpPr txBox="1">
            <a:spLocks/>
          </p:cNvSpPr>
          <p:nvPr/>
        </p:nvSpPr>
        <p:spPr>
          <a:xfrm rot="20191161">
            <a:off x="132045" y="603391"/>
            <a:ext cx="3347920" cy="457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3600" b="1" i="1" smtClean="0"/>
              <a:t>CONCLUSIONI </a:t>
            </a:r>
            <a:endParaRPr lang="it-IT" sz="3600" b="1" i="1" dirty="0" smtClean="0"/>
          </a:p>
        </p:txBody>
      </p:sp>
    </p:spTree>
    <p:extLst>
      <p:ext uri="{BB962C8B-B14F-4D97-AF65-F5344CB8AC3E}">
        <p14:creationId xmlns:p14="http://schemas.microsoft.com/office/powerpoint/2010/main" val="2238989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4168" y="6444006"/>
            <a:ext cx="3059832" cy="413994"/>
          </a:xfrm>
        </p:spPr>
        <p:txBody>
          <a:bodyPr>
            <a:noAutofit/>
          </a:bodyPr>
          <a:lstStyle/>
          <a:p>
            <a:r>
              <a:rPr lang="it-IT" sz="2000" b="1" dirty="0" smtClean="0">
                <a:latin typeface="Apple Chancery" charset="0"/>
                <a:ea typeface="Apple Chancery" charset="0"/>
                <a:cs typeface="Apple Chancery" charset="0"/>
              </a:rPr>
              <a:t>Grazie per l’attenzione</a:t>
            </a:r>
            <a:endParaRPr lang="it-IT" sz="2000" b="1" dirty="0">
              <a:latin typeface="Apple Chancery" charset="0"/>
              <a:ea typeface="Apple Chancery" charset="0"/>
              <a:cs typeface="Apple Chancery" charset="0"/>
            </a:endParaRPr>
          </a:p>
        </p:txBody>
      </p:sp>
      <p:pic>
        <p:nvPicPr>
          <p:cNvPr id="4" name="Immagine 3"/>
          <p:cNvPicPr>
            <a:picLocks noChangeAspect="1"/>
          </p:cNvPicPr>
          <p:nvPr/>
        </p:nvPicPr>
        <p:blipFill rotWithShape="1">
          <a:blip r:embed="rId3" cstate="print">
            <a:alphaModFix amt="93000"/>
            <a:extLst>
              <a:ext uri="{28A0092B-C50C-407E-A947-70E740481C1C}">
                <a14:useLocalDpi xmlns:a14="http://schemas.microsoft.com/office/drawing/2010/main" val="0"/>
              </a:ext>
            </a:extLst>
          </a:blip>
          <a:srcRect l="3509" t="2339"/>
          <a:stretch/>
        </p:blipFill>
        <p:spPr>
          <a:xfrm>
            <a:off x="683568" y="260648"/>
            <a:ext cx="7919968" cy="6011984"/>
          </a:xfrm>
          <a:prstGeom prst="rect">
            <a:avLst/>
          </a:prstGeom>
          <a:ln w="85725" cmpd="thickThin">
            <a:solidFill>
              <a:srgbClr val="7A81FF"/>
            </a:solidFill>
          </a:ln>
        </p:spPr>
      </p:pic>
    </p:spTree>
    <p:extLst>
      <p:ext uri="{BB962C8B-B14F-4D97-AF65-F5344CB8AC3E}">
        <p14:creationId xmlns:p14="http://schemas.microsoft.com/office/powerpoint/2010/main" val="1358069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Riconoscere la malattia ed il suo peso</a:t>
            </a:r>
            <a:endParaRPr lang="it-IT" dirty="0"/>
          </a:p>
        </p:txBody>
      </p:sp>
      <p:sp>
        <p:nvSpPr>
          <p:cNvPr id="3" name="Segnaposto contenuto 2"/>
          <p:cNvSpPr>
            <a:spLocks noGrp="1"/>
          </p:cNvSpPr>
          <p:nvPr>
            <p:ph idx="1"/>
          </p:nvPr>
        </p:nvSpPr>
        <p:spPr>
          <a:xfrm>
            <a:off x="457200" y="1600200"/>
            <a:ext cx="8435280" cy="4853136"/>
          </a:xfrm>
        </p:spPr>
        <p:txBody>
          <a:bodyPr>
            <a:normAutofit/>
          </a:bodyPr>
          <a:lstStyle/>
          <a:p>
            <a:pPr marL="0" indent="0" algn="just">
              <a:buNone/>
            </a:pPr>
            <a:r>
              <a:rPr lang="it-IT" sz="2800" dirty="0"/>
              <a:t>La </a:t>
            </a:r>
            <a:r>
              <a:rPr lang="it-IT" sz="2800" dirty="0" smtClean="0"/>
              <a:t>malattia rappresenta </a:t>
            </a:r>
            <a:r>
              <a:rPr lang="it-IT" sz="2800" b="1" dirty="0"/>
              <a:t>un’esperienza totale </a:t>
            </a:r>
            <a:r>
              <a:rPr lang="it-IT" sz="2800" dirty="0" smtClean="0"/>
              <a:t>che irrompe </a:t>
            </a:r>
            <a:r>
              <a:rPr lang="it-IT" sz="2800" dirty="0"/>
              <a:t>nella quotidianità </a:t>
            </a:r>
            <a:r>
              <a:rPr lang="it-IT" sz="2800" dirty="0" smtClean="0"/>
              <a:t>e ne interrompe </a:t>
            </a:r>
            <a:r>
              <a:rPr lang="it-IT" sz="2800" dirty="0"/>
              <a:t>l’assetto </a:t>
            </a:r>
            <a:r>
              <a:rPr lang="it-IT" sz="2800" dirty="0" smtClean="0"/>
              <a:t>abituale. </a:t>
            </a:r>
            <a:r>
              <a:rPr lang="it-IT" sz="2800" dirty="0"/>
              <a:t>La malattia, in base alla sua gravità, si rivela </a:t>
            </a:r>
            <a:r>
              <a:rPr lang="it-IT" sz="2800" dirty="0" smtClean="0"/>
              <a:t>un evento </a:t>
            </a:r>
            <a:r>
              <a:rPr lang="it-IT" sz="2800" dirty="0"/>
              <a:t>di più o meno forte impatto sui percorsi di </a:t>
            </a:r>
            <a:r>
              <a:rPr lang="it-IT" sz="2800" dirty="0" smtClean="0"/>
              <a:t>vita</a:t>
            </a:r>
            <a:r>
              <a:rPr lang="it-IT" sz="2800" dirty="0"/>
              <a:t> </a:t>
            </a:r>
            <a:r>
              <a:rPr lang="it-IT" sz="2800" dirty="0" smtClean="0"/>
              <a:t>colpendo le persone nelle loro diverse sfere di vita e relazione</a:t>
            </a:r>
          </a:p>
          <a:p>
            <a:pPr marL="0" indent="0" algn="just">
              <a:buNone/>
            </a:pPr>
            <a:endParaRPr lang="it-IT" sz="2800" dirty="0"/>
          </a:p>
          <a:p>
            <a:pPr marL="0" indent="0">
              <a:buNone/>
            </a:pPr>
            <a:r>
              <a:rPr lang="it-IT" dirty="0"/>
              <a:t>Malattia </a:t>
            </a:r>
            <a:r>
              <a:rPr lang="it-IT" dirty="0" smtClean="0"/>
              <a:t> </a:t>
            </a:r>
            <a:r>
              <a:rPr lang="it-IT" dirty="0"/>
              <a:t>come naufragio</a:t>
            </a:r>
          </a:p>
          <a:p>
            <a:pPr marL="0" indent="0">
              <a:buNone/>
            </a:pPr>
            <a:r>
              <a:rPr lang="it-IT" dirty="0" smtClean="0"/>
              <a:t>                                                      </a:t>
            </a:r>
            <a:r>
              <a:rPr lang="it-IT" b="1" i="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rPr>
              <a:t>Rottura biografica</a:t>
            </a:r>
            <a:endParaRPr lang="it-IT" b="1" i="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ndParaRPr>
          </a:p>
          <a:p>
            <a:endParaRPr lang="it-IT" dirty="0"/>
          </a:p>
        </p:txBody>
      </p:sp>
      <p:sp>
        <p:nvSpPr>
          <p:cNvPr id="6" name="Freccia a destra 5"/>
          <p:cNvSpPr/>
          <p:nvPr/>
        </p:nvSpPr>
        <p:spPr>
          <a:xfrm>
            <a:off x="4211960" y="5464648"/>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808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dirty="0" smtClean="0"/>
              <a:t>Perdere il filo</a:t>
            </a:r>
            <a:endParaRPr lang="it-IT" dirty="0"/>
          </a:p>
        </p:txBody>
      </p:sp>
      <p:sp>
        <p:nvSpPr>
          <p:cNvPr id="3" name="Segnaposto contenuto 2"/>
          <p:cNvSpPr>
            <a:spLocks noGrp="1"/>
          </p:cNvSpPr>
          <p:nvPr>
            <p:ph idx="1"/>
          </p:nvPr>
        </p:nvSpPr>
        <p:spPr>
          <a:xfrm>
            <a:off x="457200" y="1268760"/>
            <a:ext cx="8229600" cy="5575930"/>
          </a:xfrm>
        </p:spPr>
        <p:txBody>
          <a:bodyPr>
            <a:normAutofit fontScale="92500" lnSpcReduction="20000"/>
          </a:bodyPr>
          <a:lstStyle/>
          <a:p>
            <a:pPr algn="just"/>
            <a:r>
              <a:rPr lang="it-IT" dirty="0"/>
              <a:t>In seguito ad alcuni </a:t>
            </a:r>
            <a:r>
              <a:rPr lang="it-IT" dirty="0">
                <a:solidFill>
                  <a:srgbClr val="00B050"/>
                </a:solidFill>
              </a:rPr>
              <a:t>eventi </a:t>
            </a:r>
            <a:r>
              <a:rPr lang="it-IT" dirty="0" smtClean="0">
                <a:solidFill>
                  <a:srgbClr val="00B050"/>
                </a:solidFill>
              </a:rPr>
              <a:t>significativi </a:t>
            </a:r>
            <a:r>
              <a:rPr lang="it-IT" dirty="0" smtClean="0"/>
              <a:t>come  </a:t>
            </a:r>
            <a:r>
              <a:rPr lang="it-IT" dirty="0"/>
              <a:t>un </a:t>
            </a:r>
            <a:r>
              <a:rPr lang="it-IT" dirty="0">
                <a:solidFill>
                  <a:srgbClr val="FFC000"/>
                </a:solidFill>
              </a:rPr>
              <a:t>ricovero in terapia </a:t>
            </a:r>
            <a:r>
              <a:rPr lang="it-IT" dirty="0" smtClean="0">
                <a:solidFill>
                  <a:srgbClr val="FFC000"/>
                </a:solidFill>
              </a:rPr>
              <a:t>intensiva  </a:t>
            </a:r>
            <a:r>
              <a:rPr lang="it-IT" dirty="0"/>
              <a:t>le persone possono perdere “alcune battute” del loro </a:t>
            </a:r>
            <a:r>
              <a:rPr lang="it-IT" dirty="0" smtClean="0"/>
              <a:t>percorso di vita</a:t>
            </a:r>
            <a:r>
              <a:rPr lang="it-IT" dirty="0"/>
              <a:t>. Tali interruzioni spesso vengono percepite quali vere e propria cesure, </a:t>
            </a:r>
            <a:r>
              <a:rPr lang="it-IT" dirty="0">
                <a:solidFill>
                  <a:srgbClr val="0432FF"/>
                </a:solidFill>
              </a:rPr>
              <a:t>frantumazioni dell’identità </a:t>
            </a:r>
            <a:r>
              <a:rPr lang="it-IT" dirty="0"/>
              <a:t>e perdite di </a:t>
            </a:r>
            <a:r>
              <a:rPr lang="it-IT" dirty="0" smtClean="0"/>
              <a:t>senso</a:t>
            </a:r>
          </a:p>
          <a:p>
            <a:pPr algn="just"/>
            <a:r>
              <a:rPr lang="it-IT" dirty="0"/>
              <a:t>Una delle fonti di </a:t>
            </a:r>
            <a:r>
              <a:rPr lang="it-IT" dirty="0">
                <a:solidFill>
                  <a:srgbClr val="7030A0"/>
                </a:solidFill>
              </a:rPr>
              <a:t>spaesamento</a:t>
            </a:r>
            <a:r>
              <a:rPr lang="it-IT" dirty="0"/>
              <a:t> per il paziente dimesso dalla Terapia Intensiva riguarda il non riuscire a rendersi conto della gravità delle condizioni né dell’estensione e dell’intensità delle cure subite </a:t>
            </a:r>
            <a:endParaRPr lang="it-IT" dirty="0" smtClean="0"/>
          </a:p>
          <a:p>
            <a:pPr algn="just"/>
            <a:r>
              <a:rPr lang="it-IT" dirty="0" smtClean="0"/>
              <a:t>Ciò è una delle cause del Disturbo postraumatico da stress </a:t>
            </a:r>
          </a:p>
          <a:p>
            <a:pPr marL="0" indent="0" algn="just">
              <a:buNone/>
            </a:pPr>
            <a:r>
              <a:rPr lang="it-IT" sz="1700" i="1" dirty="0"/>
              <a:t> </a:t>
            </a:r>
            <a:r>
              <a:rPr lang="it-IT" sz="1700" i="1" dirty="0" smtClean="0"/>
              <a:t>                                                                               Combe </a:t>
            </a:r>
            <a:r>
              <a:rPr lang="it-IT" sz="1700" i="1" dirty="0"/>
              <a:t>2005; Greco et al. 2009; </a:t>
            </a:r>
            <a:r>
              <a:rPr lang="it-IT" sz="1700" i="1" dirty="0" err="1"/>
              <a:t>Ullman</a:t>
            </a:r>
            <a:r>
              <a:rPr lang="it-IT" sz="1700" i="1" dirty="0"/>
              <a:t> et al. 2015; </a:t>
            </a:r>
            <a:r>
              <a:rPr lang="it-IT" sz="1700" i="1" dirty="0" smtClean="0"/>
              <a:t>                 </a:t>
            </a:r>
            <a:r>
              <a:rPr lang="it-IT" sz="1700" i="1" dirty="0" err="1" smtClean="0"/>
              <a:t>Beget</a:t>
            </a:r>
            <a:r>
              <a:rPr lang="it-IT" sz="1700" i="1" dirty="0" smtClean="0"/>
              <a:t> </a:t>
            </a:r>
            <a:r>
              <a:rPr lang="it-IT" sz="1700" i="1" dirty="0"/>
              <a:t>al. </a:t>
            </a:r>
            <a:r>
              <a:rPr lang="it-IT" sz="1700" i="1" dirty="0" smtClean="0"/>
              <a:t>2016                                                              </a:t>
            </a:r>
            <a:endParaRPr lang="it-IT" sz="1700" i="1" dirty="0"/>
          </a:p>
        </p:txBody>
      </p:sp>
    </p:spTree>
    <p:extLst>
      <p:ext uri="{BB962C8B-B14F-4D97-AF65-F5344CB8AC3E}">
        <p14:creationId xmlns:p14="http://schemas.microsoft.com/office/powerpoint/2010/main" val="2768784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Raccontare e ricostruire</a:t>
            </a:r>
            <a:endParaRPr lang="it-IT" dirty="0"/>
          </a:p>
        </p:txBody>
      </p:sp>
      <p:sp>
        <p:nvSpPr>
          <p:cNvPr id="3" name="Segnaposto contenuto 2"/>
          <p:cNvSpPr>
            <a:spLocks noGrp="1"/>
          </p:cNvSpPr>
          <p:nvPr>
            <p:ph idx="1"/>
          </p:nvPr>
        </p:nvSpPr>
        <p:spPr>
          <a:xfrm>
            <a:off x="445153" y="1417638"/>
            <a:ext cx="8229600" cy="5257800"/>
          </a:xfrm>
        </p:spPr>
        <p:txBody>
          <a:bodyPr>
            <a:normAutofit fontScale="85000" lnSpcReduction="10000"/>
          </a:bodyPr>
          <a:lstStyle/>
          <a:p>
            <a:pPr algn="just"/>
            <a:r>
              <a:rPr lang="it-IT" dirty="0" smtClean="0">
                <a:solidFill>
                  <a:srgbClr val="FF0000"/>
                </a:solidFill>
              </a:rPr>
              <a:t>Con </a:t>
            </a:r>
            <a:r>
              <a:rPr lang="it-IT" dirty="0">
                <a:solidFill>
                  <a:srgbClr val="FF0000"/>
                </a:solidFill>
              </a:rPr>
              <a:t>il </a:t>
            </a:r>
            <a:r>
              <a:rPr lang="it-IT" dirty="0" smtClean="0">
                <a:solidFill>
                  <a:srgbClr val="FF0000"/>
                </a:solidFill>
              </a:rPr>
              <a:t>racconto </a:t>
            </a:r>
            <a:r>
              <a:rPr lang="it-IT" dirty="0" smtClean="0"/>
              <a:t>si </a:t>
            </a:r>
            <a:r>
              <a:rPr lang="it-IT" dirty="0"/>
              <a:t>organizza e si da un senso al proprio vissuto, intrecciando insieme ciò che è percepito con i sensi e ciò che è interpretato con il pensiero. </a:t>
            </a:r>
            <a:r>
              <a:rPr lang="it-IT" dirty="0">
                <a:solidFill>
                  <a:srgbClr val="00B0F0"/>
                </a:solidFill>
              </a:rPr>
              <a:t>Attraverso il racconto </a:t>
            </a:r>
            <a:r>
              <a:rPr lang="it-IT" dirty="0"/>
              <a:t>gli  eventi e la quotidianità si connettono tra loro e diventano storia </a:t>
            </a:r>
            <a:endParaRPr lang="it-IT" dirty="0" smtClean="0"/>
          </a:p>
          <a:p>
            <a:pPr algn="just"/>
            <a:r>
              <a:rPr lang="it-IT" dirty="0"/>
              <a:t>L’atto del </a:t>
            </a:r>
            <a:r>
              <a:rPr lang="it-IT" dirty="0">
                <a:solidFill>
                  <a:srgbClr val="FF0000"/>
                </a:solidFill>
              </a:rPr>
              <a:t>narrare</a:t>
            </a:r>
            <a:r>
              <a:rPr lang="it-IT" dirty="0"/>
              <a:t> per la sua duplice funzione comunicativa relazionale e di autodefinizione  rappresenta un </a:t>
            </a:r>
            <a:r>
              <a:rPr lang="it-IT" dirty="0">
                <a:solidFill>
                  <a:schemeClr val="tx2">
                    <a:lumMod val="60000"/>
                    <a:lumOff val="40000"/>
                  </a:schemeClr>
                </a:solidFill>
              </a:rPr>
              <a:t>ponte tra io e noi</a:t>
            </a:r>
            <a:r>
              <a:rPr lang="it-IT" dirty="0"/>
              <a:t>, tra interno ed </a:t>
            </a:r>
            <a:r>
              <a:rPr lang="it-IT" dirty="0" smtClean="0"/>
              <a:t>esterno</a:t>
            </a:r>
          </a:p>
          <a:p>
            <a:pPr algn="just"/>
            <a:r>
              <a:rPr lang="it-IT" dirty="0"/>
              <a:t>Il percorso terapeutico può rivelarsi più completo mediante un </a:t>
            </a:r>
            <a:r>
              <a:rPr lang="it-IT" dirty="0">
                <a:solidFill>
                  <a:schemeClr val="accent6"/>
                </a:solidFill>
              </a:rPr>
              <a:t>recupero delle “battute perse”</a:t>
            </a:r>
            <a:r>
              <a:rPr lang="it-IT" dirty="0"/>
              <a:t>, può essere potenziato dalla ricostruzione delle tappe del percorso, anche quando dolorose</a:t>
            </a:r>
            <a:r>
              <a:rPr lang="it-IT" dirty="0" smtClean="0"/>
              <a:t>.</a:t>
            </a:r>
          </a:p>
        </p:txBody>
      </p:sp>
    </p:spTree>
    <p:extLst>
      <p:ext uri="{BB962C8B-B14F-4D97-AF65-F5344CB8AC3E}">
        <p14:creationId xmlns:p14="http://schemas.microsoft.com/office/powerpoint/2010/main" val="247809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64904"/>
            <a:ext cx="8229600" cy="1084982"/>
          </a:xfrm>
        </p:spPr>
        <p:txBody>
          <a:bodyPr>
            <a:normAutofit fontScale="90000"/>
          </a:bodyPr>
          <a:lstStyle/>
          <a:p>
            <a:r>
              <a:rPr lang="it-IT" dirty="0"/>
              <a:t>  </a:t>
            </a:r>
            <a:r>
              <a:rPr lang="it-IT" dirty="0" smtClean="0"/>
              <a:t>II. </a:t>
            </a:r>
            <a:r>
              <a:rPr lang="it-IT" dirty="0"/>
              <a:t>Diari. Nella </a:t>
            </a:r>
            <a:r>
              <a:rPr lang="it-IT" sz="4900" dirty="0"/>
              <a:t>letteratura</a:t>
            </a:r>
            <a:r>
              <a:rPr lang="it-IT" dirty="0"/>
              <a:t>. </a:t>
            </a:r>
            <a:r>
              <a:rPr lang="it-IT" dirty="0" smtClean="0"/>
              <a:t/>
            </a:r>
            <a:br>
              <a:rPr lang="it-IT" dirty="0" smtClean="0"/>
            </a:br>
            <a:r>
              <a:rPr lang="it-IT" dirty="0" smtClean="0"/>
              <a:t>Nella </a:t>
            </a:r>
            <a:r>
              <a:rPr lang="it-IT" dirty="0"/>
              <a:t>pratica </a:t>
            </a:r>
            <a:r>
              <a:rPr lang="it-IT" dirty="0" smtClean="0"/>
              <a:t>di un </a:t>
            </a:r>
            <a:r>
              <a:rPr lang="it-IT" dirty="0"/>
              <a:t>reparto </a:t>
            </a:r>
            <a:r>
              <a:rPr lang="it-IT" dirty="0" smtClean="0"/>
              <a:t>di Area Critica</a:t>
            </a:r>
            <a:endParaRPr lang="it-IT" dirty="0"/>
          </a:p>
        </p:txBody>
      </p:sp>
      <p:sp>
        <p:nvSpPr>
          <p:cNvPr id="3" name="Segnaposto contenuto 2"/>
          <p:cNvSpPr>
            <a:spLocks noGrp="1"/>
          </p:cNvSpPr>
          <p:nvPr>
            <p:ph idx="1"/>
          </p:nvPr>
        </p:nvSpPr>
        <p:spPr>
          <a:xfrm>
            <a:off x="457200" y="5157192"/>
            <a:ext cx="8371710" cy="1512168"/>
          </a:xfrm>
        </p:spPr>
        <p:txBody>
          <a:bodyPr>
            <a:normAutofit/>
          </a:bodyPr>
          <a:lstStyle/>
          <a:p>
            <a:pPr marL="0" indent="0">
              <a:buNone/>
            </a:pPr>
            <a:r>
              <a:rPr lang="it-IT" sz="2000" i="1" dirty="0" smtClean="0">
                <a:effectLst>
                  <a:outerShdw blurRad="38100" dist="38100" dir="2700000" algn="tl">
                    <a:srgbClr val="000000">
                      <a:alpha val="43137"/>
                    </a:srgbClr>
                  </a:outerShdw>
                </a:effectLst>
              </a:rPr>
              <a:t>Mi </a:t>
            </a:r>
            <a:r>
              <a:rPr lang="it-IT" sz="2000" i="1" dirty="0">
                <a:effectLst>
                  <a:outerShdw blurRad="38100" dist="38100" dir="2700000" algn="tl">
                    <a:srgbClr val="000000">
                      <a:alpha val="43137"/>
                    </a:srgbClr>
                  </a:outerShdw>
                </a:effectLst>
              </a:rPr>
              <a:t>abbandono alla convinzione  fiduciosa che il mio conoscere è una piccola parte di un più ampio conoscere integrato che tiene unita l’intera biosfera. </a:t>
            </a:r>
            <a:br>
              <a:rPr lang="it-IT" sz="2000" i="1" dirty="0">
                <a:effectLst>
                  <a:outerShdw blurRad="38100" dist="38100" dir="2700000" algn="tl">
                    <a:srgbClr val="000000">
                      <a:alpha val="43137"/>
                    </a:srgbClr>
                  </a:outerShdw>
                </a:effectLst>
              </a:rPr>
            </a:br>
            <a:endParaRPr lang="it-IT" sz="2000" i="1" dirty="0" smtClean="0">
              <a:effectLst>
                <a:outerShdw blurRad="38100" dist="38100" dir="2700000" algn="tl">
                  <a:srgbClr val="000000">
                    <a:alpha val="43137"/>
                  </a:srgbClr>
                </a:outerShdw>
              </a:effectLst>
            </a:endParaRPr>
          </a:p>
          <a:p>
            <a:pPr marL="0" indent="0">
              <a:buNone/>
            </a:pPr>
            <a:r>
              <a:rPr lang="it-IT" sz="2000" i="1" dirty="0">
                <a:effectLst>
                  <a:outerShdw blurRad="38100" dist="38100" dir="2700000" algn="tl">
                    <a:srgbClr val="000000">
                      <a:alpha val="43137"/>
                    </a:srgbClr>
                  </a:outerShdw>
                </a:effectLst>
              </a:rPr>
              <a:t> </a:t>
            </a:r>
            <a:r>
              <a:rPr lang="it-IT" sz="2000" i="1" dirty="0" smtClean="0">
                <a:effectLst>
                  <a:outerShdw blurRad="38100" dist="38100" dir="2700000" algn="tl">
                    <a:srgbClr val="000000">
                      <a:alpha val="43137"/>
                    </a:srgbClr>
                  </a:outerShdw>
                </a:effectLst>
              </a:rPr>
              <a:t>                                                                                                                </a:t>
            </a:r>
            <a:r>
              <a:rPr lang="it-IT" sz="2000" i="1" dirty="0" err="1">
                <a:effectLst>
                  <a:outerShdw blurRad="38100" dist="38100" dir="2700000" algn="tl">
                    <a:srgbClr val="000000">
                      <a:alpha val="43137"/>
                    </a:srgbClr>
                  </a:outerShdw>
                </a:effectLst>
              </a:rPr>
              <a:t>G.Bateson</a:t>
            </a:r>
            <a:r>
              <a:rPr lang="it-IT" sz="2000" i="1" dirty="0">
                <a:effectLst>
                  <a:outerShdw blurRad="38100" dist="38100" dir="2700000" algn="tl">
                    <a:srgbClr val="000000">
                      <a:alpha val="43137"/>
                    </a:srgbClr>
                  </a:outerShdw>
                </a:effectLst>
              </a:rPr>
              <a:t>, </a:t>
            </a:r>
            <a:r>
              <a:rPr lang="it-IT" sz="2000" i="1" dirty="0" smtClean="0">
                <a:effectLst>
                  <a:outerShdw blurRad="38100" dist="38100" dir="2700000" algn="tl">
                    <a:srgbClr val="000000">
                      <a:alpha val="43137"/>
                    </a:srgbClr>
                  </a:outerShdw>
                </a:effectLst>
              </a:rPr>
              <a:t>1970</a:t>
            </a:r>
            <a:endParaRPr lang="it-IT"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19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5"/>
          <p:cNvGrpSpPr>
            <a:grpSpLocks noChangeAspect="1"/>
          </p:cNvGrpSpPr>
          <p:nvPr/>
        </p:nvGrpSpPr>
        <p:grpSpPr>
          <a:xfrm>
            <a:off x="612000" y="1412776"/>
            <a:ext cx="3302320" cy="900000"/>
            <a:chOff x="1374472" y="1268760"/>
            <a:chExt cx="6107704" cy="1664568"/>
          </a:xfrm>
          <a:effectLst>
            <a:outerShdw blurRad="50800" dist="38100" dir="2700000" algn="tl" rotWithShape="0">
              <a:prstClr val="black">
                <a:alpha val="40000"/>
              </a:prstClr>
            </a:outerShdw>
          </a:effectLst>
        </p:grpSpPr>
        <p:pic>
          <p:nvPicPr>
            <p:cNvPr id="4" name="Picture 2"/>
            <p:cNvPicPr>
              <a:picLocks noChangeAspect="1" noChangeArrowheads="1"/>
            </p:cNvPicPr>
            <p:nvPr/>
          </p:nvPicPr>
          <p:blipFill>
            <a:blip r:embed="rId3" cstate="print"/>
            <a:srcRect t="52824" r="22055"/>
            <a:stretch>
              <a:fillRect/>
            </a:stretch>
          </p:blipFill>
          <p:spPr bwMode="auto">
            <a:xfrm>
              <a:off x="1374472" y="1268760"/>
              <a:ext cx="6107704" cy="16645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3730" name="Picture 2"/>
            <p:cNvPicPr>
              <a:picLocks noChangeAspect="1" noChangeArrowheads="1"/>
            </p:cNvPicPr>
            <p:nvPr/>
          </p:nvPicPr>
          <p:blipFill>
            <a:blip r:embed="rId3" cstate="print"/>
            <a:srcRect r="58813" b="93878"/>
            <a:stretch>
              <a:fillRect/>
            </a:stretch>
          </p:blipFill>
          <p:spPr bwMode="auto">
            <a:xfrm>
              <a:off x="4139952" y="1340768"/>
              <a:ext cx="3227384" cy="216024"/>
            </a:xfrm>
            <a:prstGeom prst="rect">
              <a:avLst/>
            </a:prstGeom>
            <a:noFill/>
            <a:ln w="9525">
              <a:noFill/>
              <a:miter lim="800000"/>
              <a:headEnd/>
              <a:tailEnd/>
            </a:ln>
          </p:spPr>
        </p:pic>
      </p:grpSp>
      <p:pic>
        <p:nvPicPr>
          <p:cNvPr id="1027" name="Picture 3"/>
          <p:cNvPicPr>
            <a:picLocks noChangeAspect="1" noChangeArrowheads="1"/>
          </p:cNvPicPr>
          <p:nvPr/>
        </p:nvPicPr>
        <p:blipFill>
          <a:blip r:embed="rId4" cstate="print"/>
          <a:srcRect/>
          <a:stretch>
            <a:fillRect/>
          </a:stretch>
        </p:blipFill>
        <p:spPr bwMode="auto">
          <a:xfrm rot="921631">
            <a:off x="513683" y="3419987"/>
            <a:ext cx="5266556" cy="105857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5" cstate="print"/>
          <a:srcRect/>
          <a:stretch>
            <a:fillRect/>
          </a:stretch>
        </p:blipFill>
        <p:spPr bwMode="auto">
          <a:xfrm>
            <a:off x="3711493" y="3574636"/>
            <a:ext cx="5103862" cy="113985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6" cstate="print"/>
          <a:srcRect/>
          <a:stretch>
            <a:fillRect/>
          </a:stretch>
        </p:blipFill>
        <p:spPr bwMode="auto">
          <a:xfrm rot="20437904">
            <a:off x="4253649" y="1536395"/>
            <a:ext cx="4019550" cy="1371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ettangolo 4"/>
          <p:cNvSpPr/>
          <p:nvPr/>
        </p:nvSpPr>
        <p:spPr>
          <a:xfrm>
            <a:off x="284642" y="5146158"/>
            <a:ext cx="4572000" cy="1631216"/>
          </a:xfrm>
          <a:prstGeom prst="rect">
            <a:avLst/>
          </a:prstGeom>
        </p:spPr>
        <p:txBody>
          <a:bodyPr>
            <a:spAutoFit/>
          </a:bodyPr>
          <a:lstStyle/>
          <a:p>
            <a:r>
              <a:rPr lang="it-IT" sz="2000" b="1" dirty="0"/>
              <a:t>Un documento contenente informazioni su ciò che accade al paziente durante il ricovero in Area Critica che implica una </a:t>
            </a:r>
            <a:r>
              <a:rPr lang="it-IT" sz="2000" b="1" dirty="0">
                <a:solidFill>
                  <a:srgbClr val="FF0000"/>
                </a:solidFill>
              </a:rPr>
              <a:t>estensione</a:t>
            </a:r>
            <a:r>
              <a:rPr lang="it-IT" sz="2000" b="1" dirty="0"/>
              <a:t> del concetto di qualità delle cure intensive</a:t>
            </a:r>
            <a:r>
              <a:rPr lang="it-IT" sz="2000" dirty="0"/>
              <a:t>.</a:t>
            </a:r>
          </a:p>
        </p:txBody>
      </p:sp>
      <p:sp>
        <p:nvSpPr>
          <p:cNvPr id="10"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a:t>Narratives</a:t>
            </a:r>
            <a:r>
              <a:rPr lang="it-IT" dirty="0"/>
              <a:t> in ICU: </a:t>
            </a:r>
            <a:r>
              <a:rPr lang="it-IT" dirty="0" err="1"/>
              <a:t>patients</a:t>
            </a:r>
            <a:r>
              <a:rPr lang="it-IT" dirty="0"/>
              <a:t> </a:t>
            </a:r>
            <a:r>
              <a:rPr lang="it-IT" dirty="0" err="1"/>
              <a:t>diaries</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1484784"/>
            <a:ext cx="8229600" cy="4525963"/>
          </a:xfrm>
        </p:spPr>
        <p:txBody>
          <a:bodyPr>
            <a:normAutofit/>
          </a:bodyPr>
          <a:lstStyle/>
          <a:p>
            <a:pPr marL="0" indent="0">
              <a:buNone/>
            </a:pPr>
            <a:r>
              <a:rPr lang="it-IT" sz="2800" dirty="0" smtClean="0"/>
              <a:t>La Terapia Intensiva si può vedere  come un sistema </a:t>
            </a:r>
            <a:r>
              <a:rPr lang="it-IT" sz="2800" dirty="0" smtClean="0"/>
              <a:t>complesso, </a:t>
            </a:r>
            <a:r>
              <a:rPr lang="it-IT" sz="2800" dirty="0" smtClean="0"/>
              <a:t>spesso la comunicazione tra le sue parti </a:t>
            </a:r>
            <a:r>
              <a:rPr lang="it-IT" sz="2800" dirty="0" smtClean="0"/>
              <a:t>(sistema </a:t>
            </a:r>
            <a:r>
              <a:rPr lang="it-IT" sz="2800" dirty="0" err="1" smtClean="0"/>
              <a:t>sanitario+sottosistemi</a:t>
            </a:r>
            <a:r>
              <a:rPr lang="it-IT" sz="2800" dirty="0" smtClean="0"/>
              <a:t>/sistema </a:t>
            </a:r>
            <a:r>
              <a:rPr lang="it-IT" sz="2800" dirty="0" err="1" smtClean="0"/>
              <a:t>familiare+sottosistemi</a:t>
            </a:r>
            <a:r>
              <a:rPr lang="it-IT" sz="2800" dirty="0" smtClean="0"/>
              <a:t>) si presenta come una serie di contesti in cui le stesse </a:t>
            </a:r>
            <a:r>
              <a:rPr lang="it-IT" sz="2800" dirty="0" smtClean="0"/>
              <a:t>cose, </a:t>
            </a:r>
            <a:r>
              <a:rPr lang="it-IT" sz="2800" dirty="0" smtClean="0"/>
              <a:t>gli stessi eventi possono assumere significati diversi ed incompatibili tra loro</a:t>
            </a:r>
            <a:r>
              <a:rPr lang="it-IT" dirty="0" smtClean="0"/>
              <a:t>. </a:t>
            </a:r>
            <a:endParaRPr lang="it-IT" dirty="0"/>
          </a:p>
        </p:txBody>
      </p:sp>
      <p:sp>
        <p:nvSpPr>
          <p:cNvPr id="4" name="Segnaposto contenuto 2"/>
          <p:cNvSpPr>
            <a:spLocks noGrp="1"/>
          </p:cNvSpPr>
          <p:nvPr>
            <p:ph type="title"/>
          </p:nvPr>
        </p:nvSpPr>
        <p:spPr>
          <a:xfrm>
            <a:off x="323850" y="115888"/>
            <a:ext cx="8229600" cy="1143000"/>
          </a:xfrm>
        </p:spPr>
        <p:txBody>
          <a:bodyPr>
            <a:normAutofit/>
          </a:bodyPr>
          <a:lstStyle/>
          <a:p>
            <a:pPr marL="0" indent="0">
              <a:buNone/>
            </a:pPr>
            <a:r>
              <a:rPr lang="it-IT" sz="2000" i="1" dirty="0" smtClean="0">
                <a:effectLst>
                  <a:outerShdw blurRad="38100" dist="38100" dir="2700000" algn="tl">
                    <a:srgbClr val="000000">
                      <a:alpha val="43137"/>
                    </a:srgbClr>
                  </a:outerShdw>
                </a:effectLst>
              </a:rPr>
              <a:t> </a:t>
            </a:r>
            <a:endParaRPr lang="it-IT" sz="20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123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Giulia\Desktop\io2.PNG"/>
          <p:cNvPicPr>
            <a:picLocks noChangeAspect="1" noChangeArrowheads="1"/>
          </p:cNvPicPr>
          <p:nvPr/>
        </p:nvPicPr>
        <p:blipFill>
          <a:blip r:embed="rId3" cstate="print"/>
          <a:srcRect/>
          <a:stretch>
            <a:fillRect/>
          </a:stretch>
        </p:blipFill>
        <p:spPr bwMode="auto">
          <a:xfrm>
            <a:off x="105991" y="2199299"/>
            <a:ext cx="1202805" cy="1373717"/>
          </a:xfrm>
          <a:prstGeom prst="rect">
            <a:avLst/>
          </a:prstGeom>
          <a:noFill/>
        </p:spPr>
      </p:pic>
      <p:pic>
        <p:nvPicPr>
          <p:cNvPr id="2054" name="Picture 6" descr="C:\Users\Giulia\Desktop\Immagine2.png"/>
          <p:cNvPicPr>
            <a:picLocks noChangeAspect="1" noChangeArrowheads="1"/>
          </p:cNvPicPr>
          <p:nvPr/>
        </p:nvPicPr>
        <p:blipFill>
          <a:blip r:embed="rId4" cstate="print"/>
          <a:srcRect/>
          <a:stretch>
            <a:fillRect/>
          </a:stretch>
        </p:blipFill>
        <p:spPr bwMode="auto">
          <a:xfrm>
            <a:off x="7945816" y="1793201"/>
            <a:ext cx="510158" cy="1347483"/>
          </a:xfrm>
          <a:prstGeom prst="rect">
            <a:avLst/>
          </a:prstGeom>
          <a:noFill/>
        </p:spPr>
      </p:pic>
      <p:pic>
        <p:nvPicPr>
          <p:cNvPr id="2060" name="Picture 12" descr="C:\Users\Giulia\Desktop\bed.PNG"/>
          <p:cNvPicPr>
            <a:picLocks noChangeAspect="1" noChangeArrowheads="1"/>
          </p:cNvPicPr>
          <p:nvPr/>
        </p:nvPicPr>
        <p:blipFill>
          <a:blip r:embed="rId5" cstate="print"/>
          <a:srcRect/>
          <a:stretch>
            <a:fillRect/>
          </a:stretch>
        </p:blipFill>
        <p:spPr bwMode="auto">
          <a:xfrm>
            <a:off x="-139864" y="5225424"/>
            <a:ext cx="2275434" cy="1587902"/>
          </a:xfrm>
          <a:prstGeom prst="rect">
            <a:avLst/>
          </a:prstGeom>
          <a:noFill/>
        </p:spPr>
      </p:pic>
      <p:sp>
        <p:nvSpPr>
          <p:cNvPr id="17" name="CasellaDiTesto 16"/>
          <p:cNvSpPr txBox="1"/>
          <p:nvPr/>
        </p:nvSpPr>
        <p:spPr>
          <a:xfrm>
            <a:off x="971600" y="360734"/>
            <a:ext cx="2327940" cy="954107"/>
          </a:xfrm>
          <a:prstGeom prst="rect">
            <a:avLst/>
          </a:prstGeom>
          <a:noFill/>
        </p:spPr>
        <p:txBody>
          <a:bodyPr wrap="square" rtlCol="0">
            <a:spAutoFit/>
          </a:bodyPr>
          <a:lstStyle/>
          <a:p>
            <a:r>
              <a:rPr lang="it-IT" sz="2800" b="1" i="1" dirty="0" smtClean="0">
                <a:solidFill>
                  <a:srgbClr val="0070C0"/>
                </a:solidFill>
                <a:latin typeface="Ayuthaya"/>
                <a:cs typeface="Ayuthaya"/>
              </a:rPr>
              <a:t> </a:t>
            </a:r>
            <a:r>
              <a:rPr lang="it-IT" sz="2800" b="1" i="1" dirty="0" smtClean="0">
                <a:solidFill>
                  <a:srgbClr val="0070C0"/>
                </a:solidFill>
                <a:latin typeface="Handwriting - Dakota"/>
                <a:cs typeface="Handwriting - Dakota"/>
              </a:rPr>
              <a:t>Perché?</a:t>
            </a:r>
          </a:p>
          <a:p>
            <a:r>
              <a:rPr lang="it-IT" sz="2800" b="1" i="1" dirty="0" smtClean="0">
                <a:solidFill>
                  <a:srgbClr val="0070C0"/>
                </a:solidFill>
                <a:latin typeface="Handwriting - Dakota"/>
                <a:cs typeface="Handwriting - Dakota"/>
              </a:rPr>
              <a:t> Per chi?</a:t>
            </a:r>
            <a:endParaRPr lang="it-IT" sz="2800" b="1" i="1" dirty="0">
              <a:solidFill>
                <a:srgbClr val="0070C0"/>
              </a:solidFill>
              <a:latin typeface="Handwriting - Dakota"/>
              <a:cs typeface="Handwriting - Dakota"/>
            </a:endParaRPr>
          </a:p>
        </p:txBody>
      </p:sp>
      <p:sp>
        <p:nvSpPr>
          <p:cNvPr id="19" name="Fumetto 4 18"/>
          <p:cNvSpPr/>
          <p:nvPr/>
        </p:nvSpPr>
        <p:spPr>
          <a:xfrm>
            <a:off x="683568" y="54769"/>
            <a:ext cx="2308940" cy="1790055"/>
          </a:xfrm>
          <a:prstGeom prst="cloudCallout">
            <a:avLst>
              <a:gd name="adj1" fmla="val -34037"/>
              <a:gd name="adj2" fmla="val 67288"/>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65" name="Picture 17" descr="C:\Users\Giulia\Desktop\personale.PNG"/>
          <p:cNvPicPr>
            <a:picLocks noChangeAspect="1" noChangeArrowheads="1"/>
          </p:cNvPicPr>
          <p:nvPr/>
        </p:nvPicPr>
        <p:blipFill>
          <a:blip r:embed="rId6" cstate="print"/>
          <a:srcRect/>
          <a:stretch>
            <a:fillRect/>
          </a:stretch>
        </p:blipFill>
        <p:spPr bwMode="auto">
          <a:xfrm>
            <a:off x="7692846" y="3386230"/>
            <a:ext cx="1016099" cy="1128999"/>
          </a:xfrm>
          <a:prstGeom prst="rect">
            <a:avLst/>
          </a:prstGeom>
          <a:noFill/>
        </p:spPr>
      </p:pic>
      <p:pic>
        <p:nvPicPr>
          <p:cNvPr id="2068" name="Picture 20" descr="C:\Users\Giulia\Desktop\io5.PNG"/>
          <p:cNvPicPr>
            <a:picLocks noChangeAspect="1" noChangeArrowheads="1"/>
          </p:cNvPicPr>
          <p:nvPr/>
        </p:nvPicPr>
        <p:blipFill>
          <a:blip r:embed="rId7" cstate="print"/>
          <a:srcRect/>
          <a:stretch>
            <a:fillRect/>
          </a:stretch>
        </p:blipFill>
        <p:spPr bwMode="auto">
          <a:xfrm>
            <a:off x="686909" y="3882839"/>
            <a:ext cx="621887" cy="1368152"/>
          </a:xfrm>
          <a:prstGeom prst="rect">
            <a:avLst/>
          </a:prstGeom>
          <a:noFill/>
        </p:spPr>
      </p:pic>
      <p:pic>
        <p:nvPicPr>
          <p:cNvPr id="2069" name="Picture 21" descr="C:\Users\Giulia\Desktop\xkcd-stick-figures.png"/>
          <p:cNvPicPr>
            <a:picLocks noChangeAspect="1" noChangeArrowheads="1"/>
          </p:cNvPicPr>
          <p:nvPr/>
        </p:nvPicPr>
        <p:blipFill>
          <a:blip r:embed="rId8" cstate="print"/>
          <a:srcRect/>
          <a:stretch>
            <a:fillRect/>
          </a:stretch>
        </p:blipFill>
        <p:spPr bwMode="auto">
          <a:xfrm>
            <a:off x="1624356" y="5046651"/>
            <a:ext cx="1368152" cy="1511296"/>
          </a:xfrm>
          <a:prstGeom prst="rect">
            <a:avLst/>
          </a:prstGeom>
          <a:noFill/>
        </p:spPr>
      </p:pic>
      <p:pic>
        <p:nvPicPr>
          <p:cNvPr id="11" name="Picture 5" descr="C:\Users\Giulia\Desktop\k12164140.jpg"/>
          <p:cNvPicPr>
            <a:picLocks noChangeAspect="1" noChangeArrowheads="1"/>
          </p:cNvPicPr>
          <p:nvPr/>
        </p:nvPicPr>
        <p:blipFill>
          <a:blip r:embed="rId9" cstate="print"/>
          <a:srcRect/>
          <a:stretch>
            <a:fillRect/>
          </a:stretch>
        </p:blipFill>
        <p:spPr bwMode="auto">
          <a:xfrm>
            <a:off x="7451892" y="5332170"/>
            <a:ext cx="1656612" cy="1481206"/>
          </a:xfrm>
          <a:prstGeom prst="rect">
            <a:avLst/>
          </a:prstGeom>
          <a:noFill/>
        </p:spPr>
      </p:pic>
      <p:sp>
        <p:nvSpPr>
          <p:cNvPr id="2" name="Rettangolo 1"/>
          <p:cNvSpPr/>
          <p:nvPr/>
        </p:nvSpPr>
        <p:spPr>
          <a:xfrm>
            <a:off x="3399378" y="141600"/>
            <a:ext cx="5421094" cy="1631216"/>
          </a:xfrm>
          <a:prstGeom prst="rect">
            <a:avLst/>
          </a:prstGeom>
          <a:ln w="15875">
            <a:solidFill>
              <a:srgbClr val="FF2F92"/>
            </a:solidFill>
          </a:ln>
        </p:spPr>
        <p:txBody>
          <a:bodyPr wrap="square">
            <a:spAutoFit/>
          </a:bodyPr>
          <a:lstStyle/>
          <a:p>
            <a:pPr algn="just"/>
            <a:r>
              <a:rPr lang="it-IT" sz="2000" dirty="0" smtClean="0"/>
              <a:t>Se </a:t>
            </a:r>
            <a:r>
              <a:rPr lang="mr-IN" sz="2000" dirty="0" smtClean="0"/>
              <a:t>–</a:t>
            </a:r>
            <a:r>
              <a:rPr lang="it-IT" sz="2000" dirty="0" smtClean="0"/>
              <a:t> come detto</a:t>
            </a:r>
            <a:r>
              <a:rPr lang="mr-IN" sz="2000" dirty="0"/>
              <a:t> –</a:t>
            </a:r>
            <a:r>
              <a:rPr lang="it-IT" sz="2000" dirty="0"/>
              <a:t> </a:t>
            </a:r>
            <a:r>
              <a:rPr lang="it-IT" sz="2000" dirty="0" smtClean="0"/>
              <a:t> una delle </a:t>
            </a:r>
            <a:r>
              <a:rPr lang="it-IT" sz="2000" dirty="0"/>
              <a:t>fonti di spaesamento per il paziente dimesso dalla Terapia Intensiva riguarda il non riuscire a rendersi conto della gravità delle condizioni né dell’estensione e dell’intensità delle cure subite </a:t>
            </a:r>
            <a:r>
              <a:rPr lang="mr-IN" sz="2000" dirty="0" smtClean="0"/>
              <a:t>…</a:t>
            </a:r>
            <a:endParaRPr lang="it-IT" sz="2000" dirty="0"/>
          </a:p>
        </p:txBody>
      </p:sp>
      <p:sp>
        <p:nvSpPr>
          <p:cNvPr id="3" name="Rettangolo 2"/>
          <p:cNvSpPr/>
          <p:nvPr/>
        </p:nvSpPr>
        <p:spPr>
          <a:xfrm>
            <a:off x="3131840" y="2053297"/>
            <a:ext cx="5058501" cy="523220"/>
          </a:xfrm>
          <a:prstGeom prst="rect">
            <a:avLst/>
          </a:prstGeom>
        </p:spPr>
        <p:txBody>
          <a:bodyPr wrap="none">
            <a:spAutoFit/>
          </a:bodyPr>
          <a:lstStyle/>
          <a:p>
            <a:r>
              <a:rPr lang="it-IT" sz="2000" dirty="0"/>
              <a:t>Il </a:t>
            </a:r>
            <a:r>
              <a:rPr lang="it-IT" sz="2800" dirty="0">
                <a:solidFill>
                  <a:srgbClr val="7030A0"/>
                </a:solidFill>
              </a:rPr>
              <a:t>sapere esperto </a:t>
            </a:r>
            <a:r>
              <a:rPr lang="it-IT" sz="2000" dirty="0"/>
              <a:t>del personale sanitario </a:t>
            </a:r>
          </a:p>
        </p:txBody>
      </p:sp>
      <p:sp>
        <p:nvSpPr>
          <p:cNvPr id="5" name="Rettangolo 4"/>
          <p:cNvSpPr/>
          <p:nvPr/>
        </p:nvSpPr>
        <p:spPr>
          <a:xfrm>
            <a:off x="3144668" y="3318122"/>
            <a:ext cx="4572000" cy="830997"/>
          </a:xfrm>
          <a:prstGeom prst="rect">
            <a:avLst/>
          </a:prstGeom>
        </p:spPr>
        <p:txBody>
          <a:bodyPr>
            <a:spAutoFit/>
          </a:bodyPr>
          <a:lstStyle/>
          <a:p>
            <a:r>
              <a:rPr lang="it-IT" sz="2000" dirty="0"/>
              <a:t>le </a:t>
            </a:r>
            <a:r>
              <a:rPr lang="it-IT" sz="2800" dirty="0">
                <a:solidFill>
                  <a:srgbClr val="7A81FF"/>
                </a:solidFill>
              </a:rPr>
              <a:t>percezioni e le esperienze </a:t>
            </a:r>
            <a:r>
              <a:rPr lang="it-IT" sz="2000" dirty="0"/>
              <a:t>del malato e/o dei </a:t>
            </a:r>
            <a:r>
              <a:rPr lang="it-IT" sz="2000" dirty="0" err="1"/>
              <a:t>caregivers</a:t>
            </a:r>
            <a:r>
              <a:rPr lang="it-IT" sz="2000" dirty="0"/>
              <a:t> </a:t>
            </a:r>
          </a:p>
        </p:txBody>
      </p:sp>
      <p:sp>
        <p:nvSpPr>
          <p:cNvPr id="6" name="Rettangolo 5"/>
          <p:cNvSpPr/>
          <p:nvPr/>
        </p:nvSpPr>
        <p:spPr>
          <a:xfrm>
            <a:off x="3059832" y="4892967"/>
            <a:ext cx="4572000" cy="1426031"/>
          </a:xfrm>
          <a:prstGeom prst="rect">
            <a:avLst/>
          </a:prstGeom>
        </p:spPr>
        <p:txBody>
          <a:bodyPr>
            <a:spAutoFit/>
          </a:bodyPr>
          <a:lstStyle/>
          <a:p>
            <a:pPr algn="ctr" hangingPunct="0">
              <a:lnSpc>
                <a:spcPts val="2640"/>
              </a:lnSpc>
            </a:pPr>
            <a:r>
              <a:rPr lang="it-IT" sz="2000" dirty="0"/>
              <a:t>s</a:t>
            </a:r>
            <a:r>
              <a:rPr lang="it-IT" sz="2000" dirty="0" smtClean="0"/>
              <a:t>ono alla base di una più solida </a:t>
            </a:r>
            <a:r>
              <a:rPr lang="it-IT" sz="3200" dirty="0" smtClean="0">
                <a:solidFill>
                  <a:srgbClr val="FF2F92"/>
                </a:solidFill>
              </a:rPr>
              <a:t>alleanza terapeutica</a:t>
            </a:r>
          </a:p>
          <a:p>
            <a:pPr algn="ctr" hangingPunct="0">
              <a:lnSpc>
                <a:spcPts val="2640"/>
              </a:lnSpc>
            </a:pPr>
            <a:r>
              <a:rPr lang="it-IT" sz="3200" dirty="0" smtClean="0"/>
              <a:t> </a:t>
            </a:r>
            <a:r>
              <a:rPr lang="it-IT" sz="2000" dirty="0"/>
              <a:t>per meglio condividere, affrontare e gestire insieme degenza e recupero</a:t>
            </a:r>
          </a:p>
        </p:txBody>
      </p:sp>
      <p:sp>
        <p:nvSpPr>
          <p:cNvPr id="8" name="Più 7"/>
          <p:cNvSpPr/>
          <p:nvPr/>
        </p:nvSpPr>
        <p:spPr>
          <a:xfrm>
            <a:off x="5105917" y="2636912"/>
            <a:ext cx="474195" cy="5747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Uguale 9"/>
          <p:cNvSpPr/>
          <p:nvPr/>
        </p:nvSpPr>
        <p:spPr>
          <a:xfrm>
            <a:off x="4980364" y="4209313"/>
            <a:ext cx="720080" cy="5878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611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16205</TotalTime>
  <Words>4280</Words>
  <Application>Microsoft Office PowerPoint</Application>
  <PresentationFormat>Presentazione su schermo (4:3)</PresentationFormat>
  <Paragraphs>244</Paragraphs>
  <Slides>29</Slides>
  <Notes>26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29</vt:i4>
      </vt:variant>
    </vt:vector>
  </HeadingPairs>
  <TitlesOfParts>
    <vt:vector size="39" baseType="lpstr">
      <vt:lpstr>Apple Chancery</vt:lpstr>
      <vt:lpstr>Arial</vt:lpstr>
      <vt:lpstr>Ayuthaya</vt:lpstr>
      <vt:lpstr>Calibri</vt:lpstr>
      <vt:lpstr>Courier New</vt:lpstr>
      <vt:lpstr>Handwriting - Dakota</vt:lpstr>
      <vt:lpstr>Mangal</vt:lpstr>
      <vt:lpstr>Times New Roman</vt:lpstr>
      <vt:lpstr>Wingdings</vt:lpstr>
      <vt:lpstr>Tema di Office</vt:lpstr>
      <vt:lpstr>Presentazione standard di PowerPoint</vt:lpstr>
      <vt:lpstr>I. Biografia, malattia, narrazione</vt:lpstr>
      <vt:lpstr>Riconoscere la malattia ed il suo peso</vt:lpstr>
      <vt:lpstr>Perdere il filo</vt:lpstr>
      <vt:lpstr>Raccontare e ricostruire</vt:lpstr>
      <vt:lpstr>  II. Diari. Nella letteratura.  Nella pratica di un reparto di Area Critica</vt:lpstr>
      <vt:lpstr>Presentazione standard di PowerPoint</vt:lpstr>
      <vt:lpstr> </vt:lpstr>
      <vt:lpstr>Presentazione standard di PowerPoint</vt:lpstr>
      <vt:lpstr>Progetto DiTe - Diari in Terapia Intensiva</vt:lpstr>
      <vt:lpstr>Progetto DiTe - Diari in Terapia Intensiva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III. ESPERIENZA</vt:lpstr>
      <vt:lpstr>Progetto DiTe - Diari in Terapia Intensiva</vt:lpstr>
      <vt:lpstr>Progetto DiTe - Diari in Terapia Intensiva</vt:lpstr>
      <vt:lpstr>Progetto DiTe - Diari in Terapia Intensiva</vt:lpstr>
      <vt:lpstr>Nodi……..</vt:lpstr>
      <vt:lpstr>Risultati preliminari</vt:lpstr>
      <vt:lpstr>Presentazione standard di PowerPoint</vt:lpstr>
      <vt:lpstr>Presentazione standard di PowerPoint</vt:lpstr>
      <vt:lpstr>Presentazione standard di PowerPoint</vt:lpstr>
      <vt:lpstr>Grazie per l’attenzione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Alessandra</cp:lastModifiedBy>
  <cp:revision>620</cp:revision>
  <dcterms:created xsi:type="dcterms:W3CDTF">2011-05-06T13:23:12Z</dcterms:created>
  <dcterms:modified xsi:type="dcterms:W3CDTF">2018-05-03T19:55:05Z</dcterms:modified>
</cp:coreProperties>
</file>