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64"/>
  </p:notesMasterIdLst>
  <p:sldIdLst>
    <p:sldId id="256" r:id="rId2"/>
    <p:sldId id="306" r:id="rId3"/>
    <p:sldId id="296" r:id="rId4"/>
    <p:sldId id="313" r:id="rId5"/>
    <p:sldId id="314" r:id="rId6"/>
    <p:sldId id="312" r:id="rId7"/>
    <p:sldId id="317" r:id="rId8"/>
    <p:sldId id="318" r:id="rId9"/>
    <p:sldId id="315" r:id="rId10"/>
    <p:sldId id="319" r:id="rId11"/>
    <p:sldId id="321" r:id="rId12"/>
    <p:sldId id="320" r:id="rId13"/>
    <p:sldId id="322" r:id="rId14"/>
    <p:sldId id="299" r:id="rId15"/>
    <p:sldId id="288" r:id="rId16"/>
    <p:sldId id="300" r:id="rId17"/>
    <p:sldId id="293" r:id="rId18"/>
    <p:sldId id="316" r:id="rId19"/>
    <p:sldId id="294" r:id="rId20"/>
    <p:sldId id="263" r:id="rId21"/>
    <p:sldId id="272" r:id="rId22"/>
    <p:sldId id="259" r:id="rId23"/>
    <p:sldId id="308" r:id="rId24"/>
    <p:sldId id="260" r:id="rId25"/>
    <p:sldId id="261" r:id="rId26"/>
    <p:sldId id="310" r:id="rId27"/>
    <p:sldId id="264" r:id="rId28"/>
    <p:sldId id="271" r:id="rId29"/>
    <p:sldId id="286" r:id="rId30"/>
    <p:sldId id="258" r:id="rId31"/>
    <p:sldId id="305" r:id="rId32"/>
    <p:sldId id="307" r:id="rId33"/>
    <p:sldId id="311" r:id="rId34"/>
    <p:sldId id="273" r:id="rId35"/>
    <p:sldId id="309" r:id="rId36"/>
    <p:sldId id="269" r:id="rId37"/>
    <p:sldId id="282" r:id="rId38"/>
    <p:sldId id="323" r:id="rId39"/>
    <p:sldId id="324" r:id="rId40"/>
    <p:sldId id="325" r:id="rId41"/>
    <p:sldId id="265" r:id="rId42"/>
    <p:sldId id="274" r:id="rId43"/>
    <p:sldId id="267" r:id="rId44"/>
    <p:sldId id="284" r:id="rId45"/>
    <p:sldId id="285" r:id="rId46"/>
    <p:sldId id="275" r:id="rId47"/>
    <p:sldId id="287" r:id="rId48"/>
    <p:sldId id="291" r:id="rId49"/>
    <p:sldId id="276" r:id="rId50"/>
    <p:sldId id="289" r:id="rId51"/>
    <p:sldId id="303" r:id="rId52"/>
    <p:sldId id="304" r:id="rId53"/>
    <p:sldId id="301" r:id="rId54"/>
    <p:sldId id="302" r:id="rId55"/>
    <p:sldId id="290" r:id="rId56"/>
    <p:sldId id="277" r:id="rId57"/>
    <p:sldId id="278" r:id="rId58"/>
    <p:sldId id="279" r:id="rId59"/>
    <p:sldId id="281" r:id="rId60"/>
    <p:sldId id="270" r:id="rId61"/>
    <p:sldId id="280" r:id="rId62"/>
    <p:sldId id="326" r:id="rId6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3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703387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6287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Titolo Testo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Titolo Testo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Titolo Testo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transition spd="med"/>
  <p:hf sldNum="0" hd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>
              <a:defRPr sz="3200" b="1" cap="small"/>
            </a:pPr>
            <a:r>
              <a:rPr sz="2800" dirty="0" err="1"/>
              <a:t>Società</a:t>
            </a:r>
            <a:r>
              <a:rPr sz="2800" dirty="0"/>
              <a:t> </a:t>
            </a:r>
            <a:r>
              <a:rPr sz="2800" dirty="0" err="1"/>
              <a:t>Italiana</a:t>
            </a:r>
            <a:r>
              <a:rPr sz="2800" dirty="0"/>
              <a:t> di </a:t>
            </a:r>
            <a:r>
              <a:rPr sz="2800" dirty="0" err="1"/>
              <a:t>Psicoterapia</a:t>
            </a:r>
            <a:r>
              <a:rPr sz="2800" dirty="0"/>
              <a:t> </a:t>
            </a:r>
            <a:r>
              <a:rPr sz="2800" dirty="0" err="1"/>
              <a:t>Relazionale</a:t>
            </a:r>
            <a:br>
              <a:rPr dirty="0"/>
            </a:br>
            <a:r>
              <a:rPr sz="2400" b="0" cap="none" dirty="0"/>
              <a:t>gruppo di studio sulla terapia di gruppo</a:t>
            </a:r>
          </a:p>
        </p:txBody>
      </p:sp>
      <p:sp>
        <p:nvSpPr>
          <p:cNvPr id="113" name="Shape 113"/>
          <p:cNvSpPr>
            <a:spLocks noGrp="1"/>
          </p:cNvSpPr>
          <p:nvPr>
            <p:ph type="body" idx="1"/>
          </p:nvPr>
        </p:nvSpPr>
        <p:spPr>
          <a:xfrm>
            <a:off x="2532185" y="2836984"/>
            <a:ext cx="4255478" cy="198934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SzTx/>
              <a:buNone/>
              <a:defRPr b="1" cap="small"/>
            </a:pPr>
            <a:endParaRPr sz="28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DD56E46-B626-4F97-900E-FAEA18489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54" y="2218202"/>
            <a:ext cx="4948216" cy="2903744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8BECD678-2CAB-4F8E-A1D1-14B53F1AA667}"/>
              </a:ext>
            </a:extLst>
          </p:cNvPr>
          <p:cNvSpPr txBox="1"/>
          <p:nvPr/>
        </p:nvSpPr>
        <p:spPr>
          <a:xfrm>
            <a:off x="1477108" y="5417563"/>
            <a:ext cx="6834553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Seminario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Il gruppo terapeutico tecniche e strumenti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400" dirty="0"/>
              <a:t>Pisa 02.12.2017</a:t>
            </a:r>
            <a:endParaRPr kumimoji="0" lang="it-IT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D93D63-B3FE-4F8C-BD1A-AAC1EBA5C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179" y="284896"/>
            <a:ext cx="7772400" cy="101976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it-IT" sz="3200" dirty="0"/>
              <a:t>Il modello consenziente e la psicoterapia di gruppo: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7E55524-3388-4D30-A123-785632ACDAEB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830179" y="1732547"/>
            <a:ext cx="7772400" cy="4547937"/>
          </a:xfrm>
          <a:solidFill>
            <a:schemeClr val="accent2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Il modello consenziente si riconosce nei principi del modello sistemico relazionale: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Circolarità.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Costruzione di ipotesi.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Pensiero strategico.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 err="1">
                <a:solidFill>
                  <a:schemeClr val="tx1"/>
                </a:solidFill>
              </a:rPr>
              <a:t>Presentificazione</a:t>
            </a:r>
            <a:r>
              <a:rPr lang="it-IT" dirty="0">
                <a:solidFill>
                  <a:schemeClr val="tx1"/>
                </a:solidFill>
              </a:rPr>
              <a:t> del terzo.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Neutralità.</a:t>
            </a:r>
          </a:p>
        </p:txBody>
      </p:sp>
    </p:spTree>
    <p:extLst>
      <p:ext uri="{BB962C8B-B14F-4D97-AF65-F5344CB8AC3E}">
        <p14:creationId xmlns:p14="http://schemas.microsoft.com/office/powerpoint/2010/main" val="172372149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4236" y="357043"/>
            <a:ext cx="7772400" cy="7651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Costruire delle ipotesi sistemiche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"/>
          </p:nvPr>
        </p:nvSpPr>
        <p:spPr>
          <a:xfrm>
            <a:off x="609600" y="1371599"/>
            <a:ext cx="7813963" cy="4849091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Le ipotesi sistemiche devono riguardare quello che succede nel gruppo che costituisce l’hic et nunc.</a:t>
            </a:r>
          </a:p>
          <a:p>
            <a:pPr algn="l"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A partire da queste si può valutare quello che succedeva nella famiglia d’origine del singolo membro per valutare se questi si porta dietro uno schema di relazione che tende a ripetere.</a:t>
            </a:r>
          </a:p>
        </p:txBody>
      </p:sp>
    </p:spTree>
    <p:extLst>
      <p:ext uri="{BB962C8B-B14F-4D97-AF65-F5344CB8AC3E}">
        <p14:creationId xmlns:p14="http://schemas.microsoft.com/office/powerpoint/2010/main" val="94711630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D93D63-B3FE-4F8C-BD1A-AAC1EBA5C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179" y="284896"/>
            <a:ext cx="7772400" cy="84051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it-IT" sz="3200" dirty="0"/>
              <a:t>A questi principi aggiunge: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7E55524-3388-4D30-A123-785632ACDAEB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830179" y="1477109"/>
            <a:ext cx="7772400" cy="4803376"/>
          </a:xfrm>
          <a:solidFill>
            <a:schemeClr val="accent2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Associazione continua (metafora della danza).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Neutralità/alleanza.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Curiosità.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Consentire, permettere.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 err="1">
                <a:solidFill>
                  <a:schemeClr val="tx1"/>
                </a:solidFill>
              </a:rPr>
              <a:t>Cum</a:t>
            </a:r>
            <a:r>
              <a:rPr lang="it-IT" dirty="0">
                <a:solidFill>
                  <a:schemeClr val="tx1"/>
                </a:solidFill>
              </a:rPr>
              <a:t>-sentire.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Costruzione di consenso.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Il problema del timing.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Direttività/non direttività.</a:t>
            </a:r>
          </a:p>
        </p:txBody>
      </p:sp>
    </p:spTree>
    <p:extLst>
      <p:ext uri="{BB962C8B-B14F-4D97-AF65-F5344CB8AC3E}">
        <p14:creationId xmlns:p14="http://schemas.microsoft.com/office/powerpoint/2010/main" val="179439307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3372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La costruzione del consenso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30036"/>
            <a:ext cx="8229600" cy="4796127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/>
              <a:t>Col passare del tempo il gruppo definisce un sistema di emozioni e pensieri in larga parte condiviso, una </a:t>
            </a:r>
            <a:r>
              <a:rPr lang="it-IT" i="1" dirty="0"/>
              <a:t>realtà</a:t>
            </a:r>
            <a:r>
              <a:rPr lang="it-IT" dirty="0"/>
              <a:t> comune.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Ciò avviene attraverso le interazioni continue tra i membri del gruppo che avvengono sia tramite il canale verbale che non verbale.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Un posto particolare spetta al linguaggio e alla sua capacità di costruire una realtà condivisa fatta di significati.</a:t>
            </a:r>
          </a:p>
        </p:txBody>
      </p:sp>
    </p:spTree>
    <p:extLst>
      <p:ext uri="{BB962C8B-B14F-4D97-AF65-F5344CB8AC3E}">
        <p14:creationId xmlns:p14="http://schemas.microsoft.com/office/powerpoint/2010/main" val="5433301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532F61-AFDB-4397-8687-A03709BC9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4337" y="1012372"/>
            <a:ext cx="6400801" cy="1132952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C00000"/>
            </a:solidFill>
          </a:ln>
        </p:spPr>
        <p:txBody>
          <a:bodyPr/>
          <a:lstStyle/>
          <a:p>
            <a:r>
              <a:rPr lang="it-IT" dirty="0"/>
              <a:t>Gruppi terapeutici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CC5F44A-6330-433C-8B54-C1C3FD90CF53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594338" y="3909647"/>
            <a:ext cx="6400800" cy="1752600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A termine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Non a termine</a:t>
            </a:r>
          </a:p>
        </p:txBody>
      </p:sp>
    </p:spTree>
    <p:extLst>
      <p:ext uri="{BB962C8B-B14F-4D97-AF65-F5344CB8AC3E}">
        <p14:creationId xmlns:p14="http://schemas.microsoft.com/office/powerpoint/2010/main" val="274798555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143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Gruppi a termine e non a termine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85456"/>
            <a:ext cx="8229600" cy="4918362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spcAft>
                <a:spcPts val="2400"/>
              </a:spcAft>
              <a:buNone/>
            </a:pPr>
            <a:r>
              <a:rPr lang="it-IT" u="sng" dirty="0">
                <a:solidFill>
                  <a:schemeClr val="tx1"/>
                </a:solidFill>
              </a:rPr>
              <a:t>Gruppi a termine</a:t>
            </a:r>
          </a:p>
          <a:p>
            <a:pPr marL="3600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dirty="0"/>
              <a:t>Riconoscono una data di inizio e una di fine predefinita.</a:t>
            </a:r>
          </a:p>
          <a:p>
            <a:pPr marL="3600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dirty="0"/>
              <a:t>Tutti i membri condividono lo stesso</a:t>
            </a:r>
          </a:p>
          <a:p>
            <a:pPr marL="360000" indent="0" algn="just">
              <a:spcBef>
                <a:spcPts val="0"/>
              </a:spcBef>
              <a:buNone/>
            </a:pPr>
            <a:r>
              <a:rPr lang="it-IT" dirty="0"/>
              <a:t>programma nello stesso ordine.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dirty="0"/>
              <a:t>Sono caratterizzati da una identità più forte.</a:t>
            </a:r>
          </a:p>
          <a:p>
            <a:pPr marL="3600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dirty="0"/>
              <a:t>Creano forti legami di appartenenza.</a:t>
            </a:r>
          </a:p>
          <a:p>
            <a:pPr marL="3600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dirty="0"/>
              <a:t>Nella fase finale del percorso occorre lavorare  sull’autonomia e lo svincolo.</a:t>
            </a:r>
          </a:p>
          <a:p>
            <a:pPr marL="17100" indent="0" algn="just">
              <a:spcBef>
                <a:spcPts val="0"/>
              </a:spcBef>
              <a:buNone/>
            </a:pPr>
            <a:r>
              <a:rPr lang="it-IT" dirty="0"/>
              <a:t>	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143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Gruppi a termine e non a termine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85456"/>
            <a:ext cx="8229600" cy="4918362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spcAft>
                <a:spcPts val="2400"/>
              </a:spcAft>
              <a:buNone/>
            </a:pPr>
            <a:r>
              <a:rPr lang="it-IT" u="sng" dirty="0"/>
              <a:t>Gruppi non a termine</a:t>
            </a:r>
            <a:r>
              <a:rPr lang="it-IT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Riconoscono una data di inizio ma non una di fine.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I membri non condividono lo stesso programma soprattutto nello stesso ordine.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Sono caratterizzati da una identità meno forte.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Creano legami di appartenenza meno forti.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Possono facilitare l’autonomia e lo svincolo.</a:t>
            </a:r>
          </a:p>
          <a:p>
            <a:pPr>
              <a:buNone/>
            </a:pPr>
            <a:r>
              <a:rPr lang="it-IT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77602804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8522" y="485652"/>
            <a:ext cx="7151078" cy="1812071"/>
          </a:xfr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/>
              <a:t>Il nostro modello di intervento </a:t>
            </a:r>
            <a:br>
              <a:rPr lang="it-IT" dirty="0"/>
            </a:br>
            <a:r>
              <a:rPr lang="it-IT" dirty="0"/>
              <a:t>si riferisce a un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78522" y="2836985"/>
            <a:ext cx="7151078" cy="3294184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dirty="0"/>
              <a:t>Gruppo terapeutico a termine, parzialmente aperto nel senso  che si prevede la possibilità di uscire prima della  data preventivata e che è possibile accogliere altri componenti ma solo in fase iniziale. Andremo a definire man mano altre caratteristiche.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EAEDB7-5DEB-49B9-BE1F-237FE5C8D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816" y="484187"/>
            <a:ext cx="7520352" cy="106325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it-IT" sz="3200" dirty="0"/>
              <a:t>Caratteristiche del gruppo: Numero dei partecipanti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0D01104-ED14-4D7E-941E-05FA1A7C4C8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896815" y="2485293"/>
            <a:ext cx="7520353" cy="3516922"/>
          </a:xfr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Il numero dei partecipanti varia da un minimo di 6 a un massimo di 10 persone. Potrebbe essere utile cominciare con un numero di partecipanti inferiore al massimo, ad es. 8 persone, per avere la possibilità di fare un nuovo inserimento in caso di particolari problematiche del gruppo.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3077152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92111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3200" dirty="0"/>
              <a:t>Le caratteristiche del gruppo: età dei partecipanti e durata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00554"/>
            <a:ext cx="8229600" cy="4865077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342900" lvl="2" indent="-342900">
              <a:buFont typeface="Wingdings" pitchFamily="2" charset="2"/>
              <a:buChar char="v"/>
            </a:pPr>
            <a:endParaRPr lang="it-IT" dirty="0"/>
          </a:p>
          <a:p>
            <a:pPr marL="342900" lvl="2" indent="-342900">
              <a:buFont typeface="Wingdings" pitchFamily="2" charset="2"/>
              <a:buChar char="v"/>
            </a:pPr>
            <a:r>
              <a:rPr lang="it-IT" sz="5100" dirty="0"/>
              <a:t>Il gruppo è eterogeneo per età (20 anni in poi) e per patologia.</a:t>
            </a:r>
          </a:p>
          <a:p>
            <a:pPr marL="342900" lvl="2" indent="-342900">
              <a:buFont typeface="Wingdings" pitchFamily="2" charset="2"/>
              <a:buChar char="v"/>
            </a:pPr>
            <a:r>
              <a:rPr lang="it-IT" sz="5100" dirty="0"/>
              <a:t>Tuttavia non viene esclusa la possibilità di fare gruppi mirati a specifiche patologie (gruppo attacchi di panico, ecc.) o a particolari fasce di età (gruppo adolescenti, gruppo separati, ecc.).</a:t>
            </a:r>
          </a:p>
          <a:p>
            <a:pPr marL="342900" lvl="2" indent="-342900">
              <a:buFont typeface="Wingdings" pitchFamily="2" charset="2"/>
              <a:buChar char="v"/>
            </a:pPr>
            <a:r>
              <a:rPr lang="it-IT" sz="5100" dirty="0"/>
              <a:t>Il gruppo ha una durata predefinita, di solito non inferiore a un anno e mezzo.</a:t>
            </a:r>
          </a:p>
          <a:p>
            <a:pPr marL="342900" lvl="2" indent="-342900">
              <a:buFont typeface="Wingdings" pitchFamily="2" charset="2"/>
              <a:buChar char="v"/>
            </a:pPr>
            <a:r>
              <a:rPr lang="it-IT" sz="5100" dirty="0"/>
              <a:t>Al termine, il gruppo può definire con i conduttori un’altra serie di incontri costruendo e definendo nuovi obiettivi. In questo caso i conduttori devono valutare se la richiesta del gruppo è reale oppure nasconde altre problematiche come ad es. la difficoltà a separarsi.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7E74B9-4ACF-4F7B-B7BD-40236465C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1969" y="385275"/>
            <a:ext cx="7356230" cy="1128591"/>
          </a:xfrm>
          <a:solidFill>
            <a:schemeClr val="accent5">
              <a:lumMod val="60000"/>
              <a:lumOff val="40000"/>
            </a:schemeClr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rmAutofit fontScale="90000"/>
          </a:bodyPr>
          <a:lstStyle/>
          <a:p>
            <a:pPr marL="342900" lvl="0" indent="-342900">
              <a:defRPr b="1" cap="small"/>
            </a:pPr>
            <a:r>
              <a:rPr lang="it-IT" sz="2400" b="1" cap="small" dirty="0"/>
              <a:t>D. Capone, A. Puleggio, S. Sostegni,</a:t>
            </a:r>
            <a:br>
              <a:rPr lang="it-IT" sz="2400" b="1" cap="small" dirty="0"/>
            </a:br>
            <a:r>
              <a:rPr lang="it-IT" sz="2400" b="1" cap="small" dirty="0"/>
              <a:t>G. </a:t>
            </a:r>
            <a:r>
              <a:rPr lang="it-IT" sz="2400" b="1" cap="small" dirty="0" err="1"/>
              <a:t>Comper</a:t>
            </a:r>
            <a:r>
              <a:rPr lang="it-IT" sz="2400" b="1" cap="small" dirty="0"/>
              <a:t>, F. Cortesi, L. Fischietti </a:t>
            </a:r>
            <a:br>
              <a:rPr lang="it-IT" sz="2400" b="1" cap="small" dirty="0"/>
            </a:br>
            <a:endParaRPr lang="it-IT" sz="2400" b="1" cap="small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4C9DCC-B585-4312-96DC-833A4D2BB513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1101969" y="3429000"/>
            <a:ext cx="7356230" cy="2239107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rmAutofit lnSpcReduction="10000"/>
          </a:bodyPr>
          <a:lstStyle/>
          <a:p>
            <a:pPr marL="342900" lvl="0" indent="-342900">
              <a:spcBef>
                <a:spcPts val="0"/>
              </a:spcBef>
              <a:defRPr b="1" cap="small"/>
            </a:pPr>
            <a:endParaRPr lang="it-IT" b="1" cap="small" dirty="0">
              <a:solidFill>
                <a:srgbClr val="000000"/>
              </a:solidFill>
            </a:endParaRPr>
          </a:p>
          <a:p>
            <a:pPr marL="342900" lvl="0" indent="-342900">
              <a:spcBef>
                <a:spcPts val="0"/>
              </a:spcBef>
              <a:defRPr b="1" cap="small"/>
            </a:pPr>
            <a:r>
              <a:rPr lang="it-IT" sz="2800" b="1" cap="small" dirty="0">
                <a:solidFill>
                  <a:srgbClr val="000000"/>
                </a:solidFill>
              </a:rPr>
              <a:t>Terapia Sistemica di Gruppo</a:t>
            </a:r>
          </a:p>
          <a:p>
            <a:pPr marL="342900" lvl="0" indent="-342900">
              <a:spcBef>
                <a:spcPts val="0"/>
              </a:spcBef>
              <a:defRPr b="1" cap="small"/>
            </a:pPr>
            <a:r>
              <a:rPr lang="it-IT" sz="2800" b="1" cap="small" dirty="0">
                <a:solidFill>
                  <a:srgbClr val="000000"/>
                </a:solidFill>
              </a:rPr>
              <a:t>E</a:t>
            </a:r>
          </a:p>
          <a:p>
            <a:pPr marL="342900" lvl="0" indent="-342900">
              <a:spcBef>
                <a:spcPts val="0"/>
              </a:spcBef>
              <a:defRPr b="1" cap="small"/>
            </a:pPr>
            <a:r>
              <a:rPr lang="it-IT" sz="2800" b="1" cap="small" dirty="0">
                <a:solidFill>
                  <a:srgbClr val="000000"/>
                </a:solidFill>
              </a:rPr>
              <a:t>Modello Consenziente</a:t>
            </a:r>
          </a:p>
          <a:p>
            <a:pPr marL="342900" lvl="0" indent="-342900">
              <a:defRPr>
                <a:latin typeface="Angsana New"/>
                <a:ea typeface="Angsana New"/>
                <a:cs typeface="Angsana New"/>
                <a:sym typeface="Angsana New"/>
              </a:defRPr>
            </a:pPr>
            <a:r>
              <a:rPr lang="it-IT" sz="2800" dirty="0">
                <a:solidFill>
                  <a:srgbClr val="000000"/>
                </a:solidFill>
                <a:latin typeface="Angsana New"/>
                <a:cs typeface="Angsana New"/>
                <a:sym typeface="Angsana New"/>
              </a:rPr>
              <a:t>Una proposta metodologica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5517809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625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Le caratteristiche del gruppo</a:t>
            </a:r>
            <a:r>
              <a:rPr lang="it-IT" sz="3200"/>
              <a:t>: l’abbandono </a:t>
            </a:r>
            <a:endParaRPr lang="it-IT" sz="32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463040"/>
            <a:ext cx="8229600" cy="4965469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342900" lvl="2" indent="-342900" algn="just">
              <a:buFont typeface="Wingdings" pitchFamily="2" charset="2"/>
              <a:buChar char="v"/>
            </a:pPr>
            <a:r>
              <a:rPr lang="it-IT" dirty="0"/>
              <a:t>In base agli obiettivi che l’individuo si pone o a specifiche esigenze, è possibile uscire dal gruppo prima della sua fine programmata.</a:t>
            </a:r>
          </a:p>
          <a:p>
            <a:pPr marL="342900" lvl="2" indent="-342900" algn="just">
              <a:buFont typeface="Wingdings" pitchFamily="2" charset="2"/>
              <a:buChar char="v"/>
            </a:pPr>
            <a:r>
              <a:rPr lang="it-IT" dirty="0"/>
              <a:t>Il membro uscente può essere sostituito con un nuovo ingresso se l’abbandono avviene in fase precoce.</a:t>
            </a:r>
          </a:p>
          <a:p>
            <a:pPr marL="342900" lvl="2" indent="-342900" algn="just">
              <a:buFont typeface="Wingdings" pitchFamily="2" charset="2"/>
              <a:buChar char="v"/>
            </a:pPr>
            <a:r>
              <a:rPr lang="it-IT" dirty="0"/>
              <a:t>Comunque i conduttori insieme al gruppo devono valutare l’opportunità del nuovo ingresso tenendo conto del momento evolutivo del gruppo e dell’impatto del nuovo ingresso sulle dinamiche gruppali.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9767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Nuovi ingressi e durate degli incontri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5046"/>
            <a:ext cx="8229600" cy="5009246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342900" lvl="2" indent="-342900" algn="just">
              <a:buFont typeface="Wingdings" pitchFamily="2" charset="2"/>
              <a:buChar char="v"/>
            </a:pPr>
            <a:r>
              <a:rPr lang="it-IT" sz="3400" dirty="0"/>
              <a:t>Non è comunque consigliabile l’ingresso di nuovi membri in un momento avanzato del percorso del gruppo.</a:t>
            </a:r>
          </a:p>
          <a:p>
            <a:pPr marL="342900" lvl="2" indent="-342900" algn="just">
              <a:buFont typeface="Wingdings" pitchFamily="2" charset="2"/>
              <a:buChar char="v"/>
            </a:pPr>
            <a:r>
              <a:rPr lang="it-IT" sz="3400" dirty="0"/>
              <a:t>Le sedute hanno in genere una cadenza quindicinale.</a:t>
            </a:r>
          </a:p>
          <a:p>
            <a:pPr marL="342900" lvl="2" indent="-342900" algn="just">
              <a:buFont typeface="Wingdings" pitchFamily="2" charset="2"/>
              <a:buChar char="v"/>
            </a:pPr>
            <a:r>
              <a:rPr lang="it-IT" sz="3400" dirty="0"/>
              <a:t>Per gruppi particolari o in momenti particolari (crisi del gruppo, lavori gruppali per i quali è necessaria una continuità temporale) si può prevedere anche una cadenza settimanale.</a:t>
            </a:r>
          </a:p>
          <a:p>
            <a:pPr marL="342900" lvl="2" indent="-342900" algn="just">
              <a:buFont typeface="Wingdings" pitchFamily="2" charset="2"/>
              <a:buChar char="v"/>
            </a:pPr>
            <a:r>
              <a:rPr lang="it-IT" sz="3400" dirty="0"/>
              <a:t>Anche nel primo mese è consigliabile una frequenza settimanale per facilitare la costruzione dell’identità e dell’appartenenza.</a:t>
            </a:r>
          </a:p>
          <a:p>
            <a:pPr marL="342900" lvl="2" indent="-342900" algn="just">
              <a:buFont typeface="Wingdings" pitchFamily="2" charset="2"/>
              <a:buChar char="v"/>
            </a:pPr>
            <a:r>
              <a:rPr lang="it-IT" sz="3400" dirty="0"/>
              <a:t>La durata delle sedute è di 90-120 minuti a seconda delle capacità attentive e delle caratteristiche psicopatologiche dei partecipanti.</a:t>
            </a:r>
          </a:p>
          <a:p>
            <a:endParaRPr lang="it-IT" dirty="0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28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La valutazione iniziale (1)</a:t>
            </a:r>
            <a:endParaRPr sz="3200" dirty="0"/>
          </a:p>
        </p:txBody>
      </p:sp>
      <p:sp>
        <p:nvSpPr>
          <p:cNvPr id="122" name="Shape 12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326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lvl="2" indent="-342900" algn="just">
              <a:buFont typeface="Wingdings" pitchFamily="2" charset="2"/>
              <a:buChar char="v"/>
            </a:pPr>
            <a:r>
              <a:rPr lang="it-IT" sz="2400" dirty="0"/>
              <a:t>I candidati saranno valutati tramite 1 o 2 colloqui individuali svolti da entrambi i conduttori allo scopo di:</a:t>
            </a:r>
          </a:p>
          <a:p>
            <a:pPr marL="702000" lvl="2" indent="-342900" algn="just">
              <a:buFont typeface="Century Schoolbook" panose="02040604050505020304" pitchFamily="18" charset="0"/>
              <a:buChar char="-"/>
            </a:pPr>
            <a:r>
              <a:rPr lang="it-IT" sz="2400" u="sng" dirty="0"/>
              <a:t>Valutare le aspettative</a:t>
            </a:r>
            <a:r>
              <a:rPr lang="it-IT" sz="2400" dirty="0"/>
              <a:t>. Aspettative troppo alte possono produrre investimenti eccessivi; troppo basse esser segno di disinvestimento.</a:t>
            </a:r>
          </a:p>
          <a:p>
            <a:pPr marL="702900" algn="just" defTabSz="722376">
              <a:spcBef>
                <a:spcPts val="600"/>
              </a:spcBef>
              <a:buSzTx/>
              <a:buFont typeface="Century Schoolbook" panose="02040604050505020304" pitchFamily="18" charset="0"/>
              <a:buChar char="-"/>
              <a:defRPr sz="2528"/>
            </a:pPr>
            <a:r>
              <a:rPr lang="it-IT" sz="2400" u="sng" dirty="0"/>
              <a:t>P</a:t>
            </a:r>
            <a:r>
              <a:rPr sz="2400" u="sng" dirty="0" err="1"/>
              <a:t>resentare</a:t>
            </a:r>
            <a:r>
              <a:rPr sz="2400" u="sng" dirty="0"/>
              <a:t> le </a:t>
            </a:r>
            <a:r>
              <a:rPr sz="2400" u="sng" dirty="0" err="1"/>
              <a:t>regole</a:t>
            </a:r>
            <a:r>
              <a:rPr lang="it-IT" sz="2400" u="sng" dirty="0"/>
              <a:t> di funzionamento</a:t>
            </a:r>
            <a:r>
              <a:rPr sz="2400" u="sng" dirty="0"/>
              <a:t> del </a:t>
            </a:r>
            <a:r>
              <a:rPr sz="2400" u="sng" dirty="0" err="1"/>
              <a:t>gruppo</a:t>
            </a:r>
            <a:r>
              <a:rPr lang="it-IT" sz="2400" dirty="0"/>
              <a:t>. Può essere utile in tal senso far firmare un contratto che impegna i conduttori e ogni membro del gruppo.</a:t>
            </a:r>
            <a:endParaRPr sz="2400" dirty="0"/>
          </a:p>
          <a:p>
            <a:pPr marL="702900" algn="just" defTabSz="722376">
              <a:spcBef>
                <a:spcPts val="600"/>
              </a:spcBef>
              <a:buSzTx/>
              <a:buFont typeface="Century Schoolbook" panose="02040604050505020304" pitchFamily="18" charset="0"/>
              <a:buChar char="-"/>
              <a:defRPr sz="2528"/>
            </a:pPr>
            <a:r>
              <a:rPr lang="it-IT" sz="2400" u="sng" dirty="0"/>
              <a:t>S</a:t>
            </a:r>
            <a:r>
              <a:rPr sz="2400" u="sng" dirty="0" err="1"/>
              <a:t>piegare</a:t>
            </a:r>
            <a:r>
              <a:rPr sz="2400" u="sng" dirty="0"/>
              <a:t> come </a:t>
            </a:r>
            <a:r>
              <a:rPr sz="2400" u="sng" dirty="0" err="1"/>
              <a:t>il</a:t>
            </a:r>
            <a:r>
              <a:rPr sz="2400" u="sng" dirty="0"/>
              <a:t> </a:t>
            </a:r>
            <a:r>
              <a:rPr sz="2400" u="sng" dirty="0" err="1"/>
              <a:t>gruppo</a:t>
            </a:r>
            <a:r>
              <a:rPr sz="2400" u="sng" dirty="0"/>
              <a:t> </a:t>
            </a:r>
            <a:r>
              <a:rPr sz="2400" u="sng" dirty="0" err="1"/>
              <a:t>affronta</a:t>
            </a:r>
            <a:r>
              <a:rPr sz="2400" u="sng" dirty="0"/>
              <a:t> e </a:t>
            </a:r>
            <a:r>
              <a:rPr sz="2400" u="sng" dirty="0" err="1"/>
              <a:t>supera</a:t>
            </a:r>
            <a:r>
              <a:rPr sz="2400" u="sng" dirty="0"/>
              <a:t> </a:t>
            </a:r>
            <a:r>
              <a:rPr sz="2400" u="sng" dirty="0" err="1"/>
              <a:t>i</a:t>
            </a:r>
            <a:r>
              <a:rPr sz="2400" u="sng" dirty="0"/>
              <a:t> </a:t>
            </a:r>
            <a:r>
              <a:rPr sz="2400" u="sng" dirty="0" err="1"/>
              <a:t>problemi</a:t>
            </a:r>
            <a:r>
              <a:rPr lang="it-IT" sz="2400" u="sng" dirty="0"/>
              <a:t> </a:t>
            </a:r>
            <a:r>
              <a:rPr lang="it-IT" sz="2400" dirty="0"/>
              <a:t>per r</a:t>
            </a:r>
            <a:r>
              <a:rPr sz="2400" dirty="0"/>
              <a:t>ender</a:t>
            </a:r>
            <a:r>
              <a:rPr lang="it-IT" sz="2400" dirty="0"/>
              <a:t>li</a:t>
            </a:r>
            <a:r>
              <a:rPr sz="2400" dirty="0"/>
              <a:t> </a:t>
            </a:r>
            <a:r>
              <a:rPr sz="2400" dirty="0" err="1"/>
              <a:t>consapevoli</a:t>
            </a:r>
            <a:r>
              <a:rPr sz="2400" dirty="0"/>
              <a:t> di come </a:t>
            </a:r>
            <a:r>
              <a:rPr sz="2400" dirty="0" err="1"/>
              <a:t>funziona</a:t>
            </a:r>
            <a:r>
              <a:rPr sz="2400" dirty="0"/>
              <a:t> la </a:t>
            </a:r>
            <a:r>
              <a:rPr sz="2400" dirty="0" err="1"/>
              <a:t>terapia</a:t>
            </a:r>
            <a:r>
              <a:rPr lang="it-IT" sz="2400" dirty="0"/>
              <a:t>.</a:t>
            </a:r>
          </a:p>
          <a:p>
            <a:pPr marL="702900" algn="just" defTabSz="722376">
              <a:spcBef>
                <a:spcPts val="600"/>
              </a:spcBef>
              <a:buSzTx/>
              <a:buFont typeface="Century Schoolbook" panose="02040604050505020304" pitchFamily="18" charset="0"/>
              <a:buChar char="-"/>
              <a:defRPr sz="2528"/>
            </a:pPr>
            <a:r>
              <a:rPr lang="it-IT" sz="2400" u="sng" dirty="0"/>
              <a:t>Elaborare eventuali paure e attese</a:t>
            </a:r>
            <a:r>
              <a:rPr lang="it-IT" sz="2400" dirty="0"/>
              <a:t>.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346C96-AD44-40AB-936B-400E1F1EEA3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it-IT" dirty="0"/>
              <a:t>La valutazione iniziale (2)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EF27FEC-679D-4F54-95AF-AA1C1C589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I conduttori possono far uso di test in fase iniziale al fine di valutare meglio il candidato così come alla fine del percorso per valutare i risultati ottenuti.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Quali test? Test di modifica delle relazioni familiari. MPI, SAKS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Il problema della diagnosi.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9283891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I c</a:t>
            </a:r>
            <a:r>
              <a:rPr sz="3200" dirty="0" err="1"/>
              <a:t>riteri</a:t>
            </a:r>
            <a:r>
              <a:rPr sz="3200" dirty="0"/>
              <a:t> di </a:t>
            </a:r>
            <a:r>
              <a:rPr sz="3200" dirty="0" err="1"/>
              <a:t>esclusione</a:t>
            </a:r>
            <a:endParaRPr sz="3200" dirty="0"/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457200" y="1412775"/>
            <a:ext cx="8229600" cy="4713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12800" indent="-507600">
              <a:lnSpc>
                <a:spcPct val="90000"/>
              </a:lnSpc>
              <a:spcBef>
                <a:spcPts val="500"/>
              </a:spcBef>
              <a:buSzTx/>
              <a:buFont typeface="Wingdings" pitchFamily="2" charset="2"/>
              <a:buChar char="v"/>
              <a:defRPr sz="2900"/>
            </a:pPr>
            <a:r>
              <a:rPr lang="it-IT" dirty="0"/>
              <a:t>E</a:t>
            </a:r>
            <a:r>
              <a:rPr dirty="0" err="1"/>
              <a:t>tà</a:t>
            </a:r>
            <a:r>
              <a:rPr dirty="0"/>
              <a:t> </a:t>
            </a:r>
            <a:r>
              <a:rPr dirty="0" err="1"/>
              <a:t>inferiore</a:t>
            </a:r>
            <a:r>
              <a:rPr dirty="0"/>
              <a:t> </a:t>
            </a:r>
            <a:r>
              <a:rPr dirty="0" err="1"/>
              <a:t>ai</a:t>
            </a:r>
            <a:r>
              <a:rPr dirty="0"/>
              <a:t> 20 </a:t>
            </a:r>
            <a:r>
              <a:rPr dirty="0" err="1"/>
              <a:t>anni</a:t>
            </a:r>
            <a:r>
              <a:rPr lang="it-IT" dirty="0"/>
              <a:t>.</a:t>
            </a:r>
            <a:endParaRPr dirty="0"/>
          </a:p>
          <a:p>
            <a:pPr marL="712800" indent="-507600">
              <a:lnSpc>
                <a:spcPct val="90000"/>
              </a:lnSpc>
              <a:spcBef>
                <a:spcPts val="500"/>
              </a:spcBef>
              <a:buSzTx/>
              <a:buFont typeface="Wingdings" pitchFamily="2" charset="2"/>
              <a:buChar char="v"/>
              <a:defRPr sz="2900"/>
            </a:pPr>
            <a:r>
              <a:rPr lang="it-IT" dirty="0"/>
              <a:t>Disturbi </a:t>
            </a:r>
            <a:r>
              <a:rPr dirty="0" err="1"/>
              <a:t>psico</a:t>
            </a:r>
            <a:r>
              <a:rPr lang="it-IT" dirty="0"/>
              <a:t>t</a:t>
            </a:r>
            <a:r>
              <a:rPr dirty="0" err="1"/>
              <a:t>i</a:t>
            </a:r>
            <a:r>
              <a:rPr lang="it-IT" dirty="0"/>
              <a:t>ci</a:t>
            </a:r>
            <a:r>
              <a:rPr dirty="0"/>
              <a:t> </a:t>
            </a:r>
            <a:r>
              <a:rPr dirty="0" err="1"/>
              <a:t>grav</a:t>
            </a:r>
            <a:r>
              <a:rPr lang="it-IT" dirty="0"/>
              <a:t>i.</a:t>
            </a:r>
          </a:p>
          <a:p>
            <a:pPr marL="712800" indent="-507600">
              <a:lnSpc>
                <a:spcPct val="90000"/>
              </a:lnSpc>
              <a:spcBef>
                <a:spcPts val="500"/>
              </a:spcBef>
              <a:buSzTx/>
              <a:buFont typeface="Wingdings" pitchFamily="2" charset="2"/>
              <a:buChar char="v"/>
              <a:defRPr sz="2900"/>
            </a:pPr>
            <a:r>
              <a:rPr lang="it-IT" dirty="0"/>
              <a:t>Segni di deterioramento senile.</a:t>
            </a:r>
          </a:p>
          <a:p>
            <a:pPr marL="712800" indent="-507600">
              <a:lnSpc>
                <a:spcPct val="90000"/>
              </a:lnSpc>
              <a:spcBef>
                <a:spcPts val="500"/>
              </a:spcBef>
              <a:buSzTx/>
              <a:buFont typeface="Wingdings" pitchFamily="2" charset="2"/>
              <a:buChar char="v"/>
              <a:defRPr sz="2900"/>
            </a:pPr>
            <a:r>
              <a:rPr lang="it-IT" dirty="0"/>
              <a:t>Disturbi psichiatrici in fase di acuzie o tali da produrre problematiche relazionali gravi.</a:t>
            </a:r>
          </a:p>
          <a:p>
            <a:pPr marL="712800" indent="-507600">
              <a:lnSpc>
                <a:spcPct val="90000"/>
              </a:lnSpc>
              <a:spcBef>
                <a:spcPts val="500"/>
              </a:spcBef>
              <a:buSzTx/>
              <a:buFont typeface="Wingdings" pitchFamily="2" charset="2"/>
              <a:buChar char="v"/>
              <a:defRPr sz="2900"/>
            </a:pPr>
            <a:r>
              <a:rPr lang="it-IT" dirty="0"/>
              <a:t>Presenza di comportamenti abituali caratterizzati da violenza e/o sopraffazione.</a:t>
            </a:r>
          </a:p>
          <a:p>
            <a:pPr marL="712800" indent="-507600">
              <a:lnSpc>
                <a:spcPct val="90000"/>
              </a:lnSpc>
              <a:spcBef>
                <a:spcPts val="500"/>
              </a:spcBef>
              <a:buSzTx/>
              <a:buFont typeface="Wingdings" pitchFamily="2" charset="2"/>
              <a:buChar char="v"/>
              <a:defRPr sz="2900"/>
            </a:pPr>
            <a:r>
              <a:rPr lang="it-IT" dirty="0"/>
              <a:t>Come detto precedentemente in questa fase di valutazione può essere utile l’uso di test.</a:t>
            </a:r>
          </a:p>
          <a:p>
            <a:pPr marL="712800" indent="-507600">
              <a:lnSpc>
                <a:spcPct val="90000"/>
              </a:lnSpc>
              <a:spcBef>
                <a:spcPts val="500"/>
              </a:spcBef>
              <a:buSzTx/>
              <a:buFont typeface="Wingdings" pitchFamily="2" charset="2"/>
              <a:buChar char="v"/>
              <a:defRPr sz="2900"/>
            </a:pPr>
            <a:endParaRPr dirty="0"/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2590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dirty="0">
                <a:solidFill>
                  <a:schemeClr val="tx1"/>
                </a:solidFill>
              </a:rPr>
              <a:t>Il setting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xfrm>
            <a:off x="457200" y="1283144"/>
            <a:ext cx="8229600" cy="49485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29184" indent="-329184" algn="just" defTabSz="877823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v"/>
              <a:defRPr sz="2784"/>
            </a:pPr>
            <a:r>
              <a:rPr lang="it-IT" dirty="0">
                <a:solidFill>
                  <a:schemeClr val="tx1"/>
                </a:solidFill>
              </a:rPr>
              <a:t>Gli incontri si svolgeranno </a:t>
            </a:r>
            <a:r>
              <a:rPr dirty="0" err="1">
                <a:solidFill>
                  <a:schemeClr val="tx1"/>
                </a:solidFill>
              </a:rPr>
              <a:t>sempre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nel</a:t>
            </a:r>
            <a:r>
              <a:rPr dirty="0">
                <a:solidFill>
                  <a:schemeClr val="tx1"/>
                </a:solidFill>
              </a:rPr>
              <a:t>lo </a:t>
            </a:r>
            <a:r>
              <a:rPr dirty="0" err="1">
                <a:solidFill>
                  <a:schemeClr val="tx1"/>
                </a:solidFill>
              </a:rPr>
              <a:t>stesso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luogo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che deve essere luminoso, caldo,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confortevole</a:t>
            </a:r>
            <a:r>
              <a:rPr lang="it-IT" dirty="0">
                <a:solidFill>
                  <a:schemeClr val="tx1"/>
                </a:solidFill>
              </a:rPr>
              <a:t>, sufficientemente ampio </a:t>
            </a:r>
            <a:r>
              <a:rPr dirty="0">
                <a:solidFill>
                  <a:schemeClr val="tx1"/>
                </a:solidFill>
              </a:rPr>
              <a:t>e </a:t>
            </a:r>
            <a:r>
              <a:rPr dirty="0" err="1">
                <a:solidFill>
                  <a:schemeClr val="tx1"/>
                </a:solidFill>
              </a:rPr>
              <a:t>provvist</a:t>
            </a:r>
            <a:r>
              <a:rPr lang="it-IT" dirty="0">
                <a:solidFill>
                  <a:schemeClr val="tx1"/>
                </a:solidFill>
              </a:rPr>
              <a:t>o</a:t>
            </a:r>
            <a:r>
              <a:rPr dirty="0">
                <a:solidFill>
                  <a:schemeClr val="tx1"/>
                </a:solidFill>
              </a:rPr>
              <a:t> di </a:t>
            </a:r>
            <a:r>
              <a:rPr lang="it-IT" dirty="0">
                <a:solidFill>
                  <a:schemeClr val="tx1"/>
                </a:solidFill>
              </a:rPr>
              <a:t>un impianto di </a:t>
            </a:r>
            <a:r>
              <a:rPr dirty="0">
                <a:solidFill>
                  <a:schemeClr val="tx1"/>
                </a:solidFill>
              </a:rPr>
              <a:t>video </a:t>
            </a:r>
            <a:r>
              <a:rPr dirty="0" err="1">
                <a:solidFill>
                  <a:schemeClr val="tx1"/>
                </a:solidFill>
              </a:rPr>
              <a:t>registrazione</a:t>
            </a:r>
            <a:r>
              <a:rPr lang="it-IT" dirty="0">
                <a:solidFill>
                  <a:schemeClr val="tx1"/>
                </a:solidFill>
              </a:rPr>
              <a:t>.</a:t>
            </a:r>
            <a:endParaRPr dirty="0">
              <a:solidFill>
                <a:schemeClr val="tx1"/>
              </a:solidFill>
            </a:endParaRPr>
          </a:p>
          <a:p>
            <a:pPr marL="329184" indent="-329184" algn="just" defTabSz="877823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v"/>
              <a:defRPr sz="2784"/>
            </a:pPr>
            <a:r>
              <a:rPr lang="it-IT" dirty="0">
                <a:solidFill>
                  <a:schemeClr val="tx1"/>
                </a:solidFill>
              </a:rPr>
              <a:t>Il </a:t>
            </a:r>
            <a:r>
              <a:rPr dirty="0" err="1">
                <a:solidFill>
                  <a:schemeClr val="tx1"/>
                </a:solidFill>
              </a:rPr>
              <a:t>pagamento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può avvenire in un’unica soluzione, prima de</a:t>
            </a:r>
            <a:r>
              <a:rPr dirty="0" err="1">
                <a:solidFill>
                  <a:schemeClr val="tx1"/>
                </a:solidFill>
              </a:rPr>
              <a:t>ll’inizio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del gruppo, </a:t>
            </a:r>
            <a:r>
              <a:rPr dirty="0">
                <a:solidFill>
                  <a:schemeClr val="tx1"/>
                </a:solidFill>
              </a:rPr>
              <a:t>o in </a:t>
            </a:r>
            <a:r>
              <a:rPr lang="it-IT" dirty="0">
                <a:solidFill>
                  <a:schemeClr val="tx1"/>
                </a:solidFill>
              </a:rPr>
              <a:t>più soluzioni.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In ogni caso è necessario un esplicito accordo con i conduttori.</a:t>
            </a:r>
          </a:p>
          <a:p>
            <a:pPr marL="329184" indent="-329184" algn="just" defTabSz="877823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v"/>
              <a:defRPr sz="2784"/>
            </a:pPr>
            <a:r>
              <a:rPr lang="it-IT" dirty="0">
                <a:solidFill>
                  <a:schemeClr val="tx1"/>
                </a:solidFill>
              </a:rPr>
              <a:t>Da valutare i casi di persone che non possono pagare: prezzi differenziati o intervento gratuito? Questa disparità può creare problemi nel gruppo?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D29F72-F110-4545-8646-1FC8285C6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4188"/>
            <a:ext cx="7772400" cy="723289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it-IT" dirty="0"/>
              <a:t>Il setting (2)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E387F3-A4F3-4A50-BA35-2164F0EBFAD6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838200" y="1383323"/>
            <a:ext cx="7772400" cy="4794740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Si da indicazione di non costruire rapporti privilegiati e in particolare di non incontrarsi al di fuori delle sedute. 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Ogni partecipante si impegna ad essere puntuale e a partecipare a tutti gli incontri. In caso di assenza si è tenuti a fornire una esplicita comunicazione ai conduttori e al gruppo.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Le sedie saranno disposte in circolo in modo che ognuno possa vedere gli altri. Ciò serve a facilitare gli scambi comunicativi nel gruppo.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7613589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7665" y="362373"/>
            <a:ext cx="7772400" cy="8097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Regole delle sedute (1)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"/>
          </p:nvPr>
        </p:nvSpPr>
        <p:spPr>
          <a:xfrm>
            <a:off x="618977" y="1427018"/>
            <a:ext cx="7821637" cy="4977274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29184" indent="-329184" algn="l" defTabSz="877823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v"/>
              <a:defRPr sz="2784"/>
            </a:pPr>
            <a:r>
              <a:rPr lang="it-IT" dirty="0">
                <a:solidFill>
                  <a:schemeClr val="tx1"/>
                </a:solidFill>
              </a:rPr>
              <a:t>In caso di assenza sarà  mantenuta una sedia vuota. Ciò facilita sia l’appartenenza che la </a:t>
            </a:r>
            <a:r>
              <a:rPr lang="it-IT" dirty="0" err="1">
                <a:solidFill>
                  <a:schemeClr val="tx1"/>
                </a:solidFill>
              </a:rPr>
              <a:t>presentificazione</a:t>
            </a:r>
            <a:r>
              <a:rPr lang="it-IT" dirty="0">
                <a:solidFill>
                  <a:schemeClr val="tx1"/>
                </a:solidFill>
              </a:rPr>
              <a:t> del membro assente.</a:t>
            </a:r>
          </a:p>
          <a:p>
            <a:pPr marL="329184" indent="-329184" algn="l" defTabSz="877823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v"/>
              <a:defRPr sz="2784"/>
            </a:pPr>
            <a:r>
              <a:rPr lang="it-IT" dirty="0">
                <a:solidFill>
                  <a:schemeClr val="tx1"/>
                </a:solidFill>
              </a:rPr>
              <a:t>I posti a sedere non sono predefiniti e tutti possono cambiare posto se e quando lo desiderano. La mappa che ne deriva fornirà indicazioni in merito a sottosistemi, alleanze, vicinanze emotive, ecc.</a:t>
            </a:r>
          </a:p>
          <a:p>
            <a:pPr marL="329184" indent="-329184" algn="l" defTabSz="877823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v"/>
              <a:defRPr sz="2784"/>
            </a:pPr>
            <a:r>
              <a:rPr lang="it-IT" dirty="0">
                <a:solidFill>
                  <a:schemeClr val="tx1"/>
                </a:solidFill>
              </a:rPr>
              <a:t>Anche i conduttori sono lasciati liberi di cambiare posto a sedere. Un loro frequente cambiamento di posto nel gruppo può rappresentare per gli altri un modello da seguire e produrre maggiore flessibilità.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9216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Regole delle sedute (2)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30036"/>
            <a:ext cx="8229600" cy="5187995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E’ opportuno che i conduttori non siedano vicino tra di loro se non quando vogliono sottolineare una loro vicinanza e coesione.</a:t>
            </a:r>
          </a:p>
          <a:p>
            <a:pPr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Tutti i partecipanti si impegnano al silenzio per quanto riguarda gli argomenti e le tematiche che emergono durante gli incontri.</a:t>
            </a:r>
          </a:p>
          <a:p>
            <a:pPr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Saranno approntati appositi moduli per il trattamento dei dati, per l’autorizzazione alla videoregistrazione e al consenso al trattamento.</a:t>
            </a:r>
          </a:p>
          <a:p>
            <a:endParaRPr lang="it-IT" dirty="0"/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951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Regole delle sedute (3)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02328"/>
            <a:ext cx="8229600" cy="5101964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Su richiesta del singolo o su indicazione dei conduttori sono possibili alcuni incontri individuali con tutti e due i conduttori.</a:t>
            </a:r>
          </a:p>
          <a:p>
            <a:pPr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I conduttori, allo scopo di evitare la formazione di segreti o di alleanze, decideranno se, quando e chi riporta in gruppo quanto emerso negli incontri individuali. In tal caso, tenendo conto delle sue difficoltà, prepareranno il membro interessato a farlo.</a:t>
            </a:r>
          </a:p>
          <a:p>
            <a:pPr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E’ tuttavia non opportuno che i conduttori svolgano una vera e propria psicoterapia individuale. Laddove necessaria si invia a un terapeuta esterno.</a:t>
            </a:r>
          </a:p>
          <a:p>
            <a:pPr>
              <a:buFont typeface="Wingdings" pitchFamily="2" charset="2"/>
              <a:buChar char="v"/>
            </a:pPr>
            <a:endParaRPr lang="it-IT" dirty="0">
              <a:solidFill>
                <a:schemeClr val="tx1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7EABD0-8407-4018-8E4E-64A5412F5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5577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it-IT" sz="3600" dirty="0"/>
              <a:t>Terapia sistemico relazionale e </a:t>
            </a:r>
            <a:br>
              <a:rPr lang="it-IT" sz="3600" dirty="0"/>
            </a:br>
            <a:r>
              <a:rPr lang="it-IT" sz="3600" dirty="0"/>
              <a:t>terapia di  gruppo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8E214D-E030-4EFD-A14A-C7E6865CE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5208"/>
            <a:ext cx="8229600" cy="4900246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it-IT" dirty="0"/>
              <a:t>La terapia sistemico-relazionale è arrivata relativamente tardi ad occuparsi di terapia di gruppo impegnata com’era ad occuparsi solo di famiglia.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it-IT" dirty="0"/>
              <a:t>Non a caso si chiamava terapia familiare identificandosi con l’oggetto del trattamento più che sul modello di intervento.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it-IT" dirty="0"/>
              <a:t>Da qualche decennio però le cose sono profondamente cambiate.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Il modello sistemico relazionale non è applicabile solo alla famiglia, ma anche all’individuo e ad altri gruppi.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9829155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ctrTitle"/>
          </p:nvPr>
        </p:nvSpPr>
        <p:spPr>
          <a:xfrm>
            <a:off x="665018" y="229446"/>
            <a:ext cx="7821731" cy="78582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La conduzione del gruppo. </a:t>
            </a:r>
            <a:endParaRPr sz="3200" dirty="0"/>
          </a:p>
        </p:txBody>
      </p:sp>
      <p:sp>
        <p:nvSpPr>
          <p:cNvPr id="119" name="Shape 119"/>
          <p:cNvSpPr>
            <a:spLocks noGrp="1"/>
          </p:cNvSpPr>
          <p:nvPr>
            <p:ph type="subTitle" idx="1"/>
          </p:nvPr>
        </p:nvSpPr>
        <p:spPr>
          <a:xfrm>
            <a:off x="679360" y="1324708"/>
            <a:ext cx="7822218" cy="52050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12799" lvl="2" indent="-509206" algn="just" defTabSz="905255">
              <a:lnSpc>
                <a:spcPct val="90000"/>
              </a:lnSpc>
              <a:spcBef>
                <a:spcPts val="500"/>
              </a:spcBef>
              <a:buSzPct val="100000"/>
              <a:buFont typeface="Wingdings" pitchFamily="2" charset="2"/>
              <a:buChar char="v"/>
              <a:defRPr sz="2376">
                <a:solidFill>
                  <a:srgbClr val="000000"/>
                </a:solidFill>
              </a:defRPr>
            </a:pPr>
            <a:r>
              <a:rPr lang="it-IT" sz="2800" dirty="0"/>
              <a:t>I conduttori, non necessariamente di sesso diverso, sono due.</a:t>
            </a:r>
          </a:p>
          <a:p>
            <a:pPr marL="712799" lvl="2" indent="-509206" algn="just" defTabSz="905255">
              <a:lnSpc>
                <a:spcPct val="90000"/>
              </a:lnSpc>
              <a:spcBef>
                <a:spcPts val="500"/>
              </a:spcBef>
              <a:buSzPct val="100000"/>
              <a:buFont typeface="Wingdings" pitchFamily="2" charset="2"/>
              <a:buChar char="v"/>
              <a:defRPr sz="2376">
                <a:solidFill>
                  <a:srgbClr val="000000"/>
                </a:solidFill>
              </a:defRPr>
            </a:pPr>
            <a:r>
              <a:rPr lang="it-IT" sz="2800" dirty="0"/>
              <a:t>I conduttori devono avere:</a:t>
            </a:r>
          </a:p>
          <a:p>
            <a:pPr marL="390794" lvl="2" indent="0" algn="just" defTabSz="905255">
              <a:lnSpc>
                <a:spcPct val="90000"/>
              </a:lnSpc>
              <a:spcBef>
                <a:spcPts val="500"/>
              </a:spcBef>
              <a:buSzPct val="100000"/>
              <a:defRPr sz="2376">
                <a:solidFill>
                  <a:srgbClr val="000000"/>
                </a:solidFill>
              </a:defRPr>
            </a:pPr>
            <a:r>
              <a:rPr lang="it-IT" sz="2800" dirty="0"/>
              <a:t> 	-  una formazione teorica compatibile;</a:t>
            </a:r>
          </a:p>
          <a:p>
            <a:pPr marL="390794" lvl="2" indent="0" algn="just" defTabSz="905255">
              <a:lnSpc>
                <a:spcPct val="90000"/>
              </a:lnSpc>
              <a:spcBef>
                <a:spcPts val="500"/>
              </a:spcBef>
              <a:buSzPct val="100000"/>
              <a:defRPr sz="2376">
                <a:solidFill>
                  <a:srgbClr val="000000"/>
                </a:solidFill>
              </a:defRPr>
            </a:pPr>
            <a:r>
              <a:rPr lang="it-IT" sz="2800" dirty="0"/>
              <a:t> 	-  una buona capacità di cooperazione; </a:t>
            </a:r>
          </a:p>
          <a:p>
            <a:pPr marL="390794" lvl="2" indent="0" algn="just" defTabSz="905255">
              <a:lnSpc>
                <a:spcPct val="90000"/>
              </a:lnSpc>
              <a:spcBef>
                <a:spcPts val="500"/>
              </a:spcBef>
              <a:buSzPct val="100000"/>
              <a:defRPr sz="2376">
                <a:solidFill>
                  <a:srgbClr val="000000"/>
                </a:solidFill>
              </a:defRPr>
            </a:pPr>
            <a:r>
              <a:rPr lang="it-IT" sz="2800" dirty="0"/>
              <a:t>	- una capacità di costruire e mantenere regole chiare; </a:t>
            </a:r>
          </a:p>
          <a:p>
            <a:pPr marL="390794" lvl="2" indent="0" algn="just" defTabSz="905255">
              <a:lnSpc>
                <a:spcPct val="90000"/>
              </a:lnSpc>
              <a:spcBef>
                <a:spcPts val="500"/>
              </a:spcBef>
              <a:buSzPct val="100000"/>
              <a:defRPr sz="2376">
                <a:solidFill>
                  <a:srgbClr val="000000"/>
                </a:solidFill>
              </a:defRPr>
            </a:pPr>
            <a:r>
              <a:rPr lang="it-IT" sz="2800" dirty="0"/>
              <a:t>	-  una buona dose di flessibilità;</a:t>
            </a:r>
          </a:p>
          <a:p>
            <a:pPr marL="390794" lvl="2" indent="0" algn="just" defTabSz="905255">
              <a:lnSpc>
                <a:spcPct val="90000"/>
              </a:lnSpc>
              <a:spcBef>
                <a:spcPts val="500"/>
              </a:spcBef>
              <a:buSzPct val="100000"/>
              <a:defRPr sz="2376">
                <a:solidFill>
                  <a:srgbClr val="000000"/>
                </a:solidFill>
              </a:defRPr>
            </a:pPr>
            <a:r>
              <a:rPr lang="it-IT" sz="2800" dirty="0"/>
              <a:t>	- devono riconoscersi lo stesso potere e responsabilità;</a:t>
            </a:r>
          </a:p>
          <a:p>
            <a:pPr marL="203593" lvl="2" indent="0" algn="just" defTabSz="905255">
              <a:lnSpc>
                <a:spcPct val="90000"/>
              </a:lnSpc>
              <a:spcBef>
                <a:spcPts val="500"/>
              </a:spcBef>
              <a:buSzPct val="100000"/>
              <a:defRPr sz="2376">
                <a:solidFill>
                  <a:srgbClr val="000000"/>
                </a:solidFill>
              </a:defRPr>
            </a:pPr>
            <a:r>
              <a:rPr lang="it-IT" sz="2800" dirty="0"/>
              <a:t>	- devono svolgere gli stessi compiti.</a:t>
            </a:r>
          </a:p>
          <a:p>
            <a:pPr marL="712799" lvl="2" indent="-509206" algn="just" defTabSz="905255">
              <a:lnSpc>
                <a:spcPct val="90000"/>
              </a:lnSpc>
              <a:spcBef>
                <a:spcPts val="500"/>
              </a:spcBef>
              <a:buSzPct val="100000"/>
              <a:buFont typeface="Wingdings" pitchFamily="2" charset="2"/>
              <a:buChar char="v"/>
              <a:defRPr sz="2376">
                <a:solidFill>
                  <a:srgbClr val="000000"/>
                </a:solidFill>
              </a:defRPr>
            </a:pPr>
            <a:endParaRPr dirty="0"/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C6B52F-F83B-4F05-AC7F-CFA76CF6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585" y="383687"/>
            <a:ext cx="7772400" cy="905851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it-IT" dirty="0"/>
              <a:t>La conduzione del gruppo. (2)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79287F-7858-4AE7-95A3-46FBD5E1437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779585" y="1594338"/>
            <a:ext cx="7772399" cy="4630616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/>
          <a:lstStyle/>
          <a:p>
            <a:pPr marL="712799" lvl="2" indent="-509206" algn="just" defTabSz="905255">
              <a:lnSpc>
                <a:spcPct val="90000"/>
              </a:lnSpc>
              <a:spcBef>
                <a:spcPts val="500"/>
              </a:spcBef>
              <a:buSzPct val="100000"/>
              <a:buFont typeface="Wingdings" pitchFamily="2" charset="2"/>
              <a:buChar char="v"/>
              <a:defRPr sz="2376">
                <a:solidFill>
                  <a:srgbClr val="000000"/>
                </a:solidFill>
              </a:defRPr>
            </a:pPr>
            <a:r>
              <a:rPr lang="it-IT" sz="2800" dirty="0"/>
              <a:t>Possono avere punti di vista diversi che possono arricchire l’intervento ma di questo si parla fuori del setting.</a:t>
            </a:r>
          </a:p>
          <a:p>
            <a:pPr marL="712799" lvl="2" indent="-509206" algn="just" defTabSz="905255">
              <a:lnSpc>
                <a:spcPct val="90000"/>
              </a:lnSpc>
              <a:spcBef>
                <a:spcPts val="500"/>
              </a:spcBef>
              <a:buSzPct val="100000"/>
              <a:buFont typeface="Wingdings" pitchFamily="2" charset="2"/>
              <a:buChar char="v"/>
              <a:defRPr sz="2376">
                <a:solidFill>
                  <a:srgbClr val="000000"/>
                </a:solidFill>
              </a:defRPr>
            </a:pPr>
            <a:r>
              <a:rPr lang="it-IT" sz="2800" dirty="0"/>
              <a:t>Gli incontri saranno videoregistrati. I conduttori possono valutare se usare la videoregistrazione nel lavoro col gruppo.</a:t>
            </a:r>
          </a:p>
          <a:p>
            <a:pPr marL="712799" lvl="2" indent="-509206" algn="just" defTabSz="905255">
              <a:lnSpc>
                <a:spcPct val="90000"/>
              </a:lnSpc>
              <a:spcBef>
                <a:spcPts val="500"/>
              </a:spcBef>
              <a:buSzPct val="100000"/>
              <a:buFont typeface="Wingdings" pitchFamily="2" charset="2"/>
              <a:buChar char="v"/>
              <a:defRPr sz="2376">
                <a:solidFill>
                  <a:srgbClr val="000000"/>
                </a:solidFill>
              </a:defRPr>
            </a:pPr>
            <a:r>
              <a:rPr lang="it-IT" sz="2800" dirty="0"/>
              <a:t>Dietro lo specchio ci può essere un gruppo di supervisione. In tal caso i componenti del gruppo deve essere avvertiti.</a:t>
            </a:r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8618731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1A40AF-8A0B-46CC-94F0-2E549A997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3686"/>
            <a:ext cx="7772400" cy="1198929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it-IT" dirty="0"/>
              <a:t>Stile della conduzione</a:t>
            </a:r>
            <a:br>
              <a:rPr lang="it-IT" dirty="0"/>
            </a:br>
            <a:r>
              <a:rPr lang="it-IT" sz="4000" dirty="0"/>
              <a:t>(fare ed essere)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7EA774-9ABE-4EEC-8F1C-27D2FE96E43B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820615" y="1805355"/>
            <a:ext cx="7637585" cy="4560276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Modalità di essere col gruppo caratterizzata da: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- Accoglienza (metafora della danza).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- Rispetto della difficoltà del singolo ad esporsi (la questione del timing).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- Sentire l’esperienza dell’altro.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- Atteggiamento poco direttivo.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- Alleanza col singolo e col gruppo.</a:t>
            </a:r>
          </a:p>
          <a:p>
            <a:pPr algn="l"/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410351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BF0C39-1895-4C29-AA8B-4CEB0EE74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48916"/>
            <a:ext cx="8229600" cy="1143001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C00000"/>
            </a:solidFill>
          </a:ln>
        </p:spPr>
        <p:txBody>
          <a:bodyPr/>
          <a:lstStyle/>
          <a:p>
            <a:r>
              <a:rPr lang="it-IT" dirty="0"/>
              <a:t>Le fasi della terapia. I moduli</a:t>
            </a:r>
          </a:p>
        </p:txBody>
      </p:sp>
    </p:spTree>
    <p:extLst>
      <p:ext uri="{BB962C8B-B14F-4D97-AF65-F5344CB8AC3E}">
        <p14:creationId xmlns:p14="http://schemas.microsoft.com/office/powerpoint/2010/main" val="3297121721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39152"/>
            <a:ext cx="7772400" cy="13541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2800" dirty="0"/>
              <a:t>Le fasi della terapia, ovvero l’organizzazione del processo terapeutico in moduli.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"/>
          </p:nvPr>
        </p:nvSpPr>
        <p:spPr>
          <a:xfrm>
            <a:off x="720436" y="1787236"/>
            <a:ext cx="7758545" cy="4419600"/>
          </a:xfr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342000" indent="-342000" algn="l"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Per modulo terapeutico intendiamo una parte del processo terapeutico autonoma, separabile dalle altre e omogenea per esperienze e tematiche. L’insieme dei vari moduli va a costituire l’intervento terapeutico nel suo complesso.</a:t>
            </a:r>
          </a:p>
          <a:p>
            <a:pPr marL="342000" indent="-342000" algn="l"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Quindi ogni modulo è composto da esperienze o simulate omogenee tra di loro ad es. il modulo dell’accoglienza, quello della comunicazione, quello della famiglia d’origine, quello del sé, ecc.</a:t>
            </a:r>
          </a:p>
          <a:p>
            <a:pPr marL="342000" indent="-342000" algn="l"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In base alle caratteristiche e all’evoluzione del gruppo  i conduttori decideranno come articolare i moduli tra di loro o quale privilegiare in quel dato momento.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839D99-AA2B-43D5-9A46-1CBB93A28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944562"/>
          </a:xfr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C00000"/>
            </a:solidFill>
          </a:ln>
        </p:spPr>
        <p:txBody>
          <a:bodyPr/>
          <a:lstStyle/>
          <a:p>
            <a:r>
              <a:rPr lang="it-IT" dirty="0"/>
              <a:t>Il primo incontro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89EE51A-8346-49AD-90A5-50F9E7201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/>
              <a:t>Presentazione delle regole. E’ opportuno che al primo incontro i conduttori specifichino le regole generali cui tutti devono attenersi.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I conduttori possono stabilire col gruppo anche eventuali modalità di risposta in caso di non osservanza delle regole.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A questo proposito un gruppo che stabilisce regole troppo severe si accinge a diventare un gruppo troppo rigido, mentre un gruppo troppo permissivo diventa un gruppo debole e poco autorevole.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6304661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1662" y="274638"/>
            <a:ext cx="7842738" cy="106925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600" dirty="0"/>
              <a:t>Il primo incontro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1662" y="1600200"/>
            <a:ext cx="7842738" cy="4525963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Ognuno si presenta agli altri.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Il gruppo si dà un nome.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Perché sono qui? Ecco i miei problemi.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Cosa mi aspetto dalla terapia. Quali obiettivi voglio raggiungere.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Piccole, iniziali interazioni gruppali.</a:t>
            </a:r>
          </a:p>
          <a:p>
            <a:pPr>
              <a:buFont typeface="Wingdings" panose="05000000000000000000" pitchFamily="2" charset="2"/>
              <a:buChar char="v"/>
            </a:pPr>
            <a:endParaRPr lang="it-IT" dirty="0"/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8554" y="274639"/>
            <a:ext cx="7643446" cy="7921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200" dirty="0"/>
              <a:t>La presentazione di sé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38554" y="1233055"/>
            <a:ext cx="7643446" cy="5261530"/>
          </a:xfr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it-IT" dirty="0"/>
              <a:t>Ognuno, a partire da uno dei due conduttori, si presenta al gruppo raccontando qualcosa di sé evitando però di parlare in questa fase dei suoi problemi.</a:t>
            </a:r>
          </a:p>
          <a:p>
            <a:pPr algn="just">
              <a:buFont typeface="Wingdings" pitchFamily="2" charset="2"/>
              <a:buChar char="v"/>
            </a:pPr>
            <a:r>
              <a:rPr lang="it-IT" dirty="0"/>
              <a:t>I conduttori, parlando di sé, devono evitare una presentazione troppo formale, fornendo anche qualche notizia di sé per spingere i membri del gruppo a fare lo stesso.</a:t>
            </a:r>
          </a:p>
          <a:p>
            <a:pPr algn="just">
              <a:buFont typeface="Wingdings" pitchFamily="2" charset="2"/>
              <a:buChar char="v"/>
            </a:pPr>
            <a:r>
              <a:rPr lang="it-IT" dirty="0"/>
              <a:t> Saranno privilegiate notizie cosiddette sociali, età, provenienza, stato civile, scolarizzazione, attività lavorativa, eventuali hobby, alcuni lati del proprio carattere, ecc.</a:t>
            </a:r>
          </a:p>
          <a:p>
            <a:pPr algn="just">
              <a:buFont typeface="Wingdings" pitchFamily="2" charset="2"/>
              <a:buChar char="v"/>
            </a:pPr>
            <a:r>
              <a:rPr lang="it-IT" dirty="0"/>
              <a:t>Il secondo conduttore chiuderà la presentazione.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921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200" dirty="0"/>
              <a:t>La presentazione di sé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33055"/>
            <a:ext cx="8229600" cy="5261530"/>
          </a:xfr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it-IT" dirty="0"/>
              <a:t>Si può proporre un ordine qualsiasi oppure lasciare che il gruppo più o meno consapevolmente ne scelga uno proprio.</a:t>
            </a:r>
          </a:p>
          <a:p>
            <a:pPr algn="just">
              <a:buFont typeface="Wingdings" pitchFamily="2" charset="2"/>
              <a:buChar char="v"/>
            </a:pPr>
            <a:r>
              <a:rPr lang="it-IT" dirty="0"/>
              <a:t>I conduttori, se lo ritengono opportuno, possono intervenire con domande o commenti.</a:t>
            </a:r>
          </a:p>
          <a:p>
            <a:pPr algn="just">
              <a:buFont typeface="Wingdings" pitchFamily="2" charset="2"/>
              <a:buChar char="v"/>
            </a:pPr>
            <a:r>
              <a:rPr lang="it-IT" dirty="0"/>
              <a:t>I conduttori inviteranno i membri del gruppo a non fare commenti o domande accettando quello che il singolo sente in quel momento di donare agli altri.</a:t>
            </a:r>
          </a:p>
        </p:txBody>
      </p:sp>
    </p:spTree>
    <p:extLst>
      <p:ext uri="{BB962C8B-B14F-4D97-AF65-F5344CB8AC3E}">
        <p14:creationId xmlns:p14="http://schemas.microsoft.com/office/powerpoint/2010/main" val="2654194920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body" idx="1"/>
          </p:nvPr>
        </p:nvSpPr>
        <p:spPr>
          <a:xfrm>
            <a:off x="738554" y="1301262"/>
            <a:ext cx="7589520" cy="50025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40000" lvl="2" indent="-514350" algn="just">
              <a:spcBef>
                <a:spcPts val="500"/>
              </a:spcBef>
              <a:buFont typeface="Wingdings" pitchFamily="2" charset="2"/>
              <a:buChar char="v"/>
              <a:defRPr sz="2400"/>
            </a:pPr>
            <a:r>
              <a:rPr lang="it-IT" dirty="0"/>
              <a:t>E’ opportuno che il gruppo, fin dal primo incontro, si dia un n</a:t>
            </a:r>
            <a:r>
              <a:rPr dirty="0"/>
              <a:t>ome</a:t>
            </a:r>
            <a:r>
              <a:rPr lang="it-IT" dirty="0"/>
              <a:t> che non deve richiamare categorie diagnostiche. Esso serve a facilitare l’identità e la coesione del gruppo.</a:t>
            </a:r>
          </a:p>
          <a:p>
            <a:pPr marL="540000" lvl="2" indent="-514350" algn="just">
              <a:spcBef>
                <a:spcPts val="500"/>
              </a:spcBef>
              <a:buFont typeface="Wingdings" pitchFamily="2" charset="2"/>
              <a:buChar char="v"/>
              <a:defRPr sz="2400"/>
            </a:pPr>
            <a:r>
              <a:rPr lang="it-IT" dirty="0"/>
              <a:t>La scelta del nome va lasciata al gruppo avendo i conduttori solo una funzione di stimolo e di sostegno.</a:t>
            </a:r>
          </a:p>
          <a:p>
            <a:pPr marL="540000" lvl="2" indent="-514350" algn="just">
              <a:spcBef>
                <a:spcPts val="500"/>
              </a:spcBef>
              <a:buFont typeface="Wingdings" pitchFamily="2" charset="2"/>
              <a:buChar char="v"/>
              <a:defRPr sz="2400"/>
            </a:pPr>
            <a:r>
              <a:rPr lang="it-IT" dirty="0"/>
              <a:t>Ciò creerà una prima interazione gruppale in cui ognuno è libero di fare proposte mentre il gruppo sperimenterà un’esperienza di cooperare per la soluzione di un problema.</a:t>
            </a:r>
            <a:endParaRPr dirty="0"/>
          </a:p>
        </p:txBody>
      </p:sp>
      <p:sp>
        <p:nvSpPr>
          <p:cNvPr id="116" name="Shape 116"/>
          <p:cNvSpPr>
            <a:spLocks noGrp="1"/>
          </p:cNvSpPr>
          <p:nvPr>
            <p:ph type="title"/>
          </p:nvPr>
        </p:nvSpPr>
        <p:spPr>
          <a:xfrm>
            <a:off x="738554" y="219056"/>
            <a:ext cx="7583095" cy="78582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>
                <a:latin typeface="+mj-lt"/>
              </a:rPr>
              <a:t>Il gruppo si dà un nome</a:t>
            </a:r>
            <a:endParaRPr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774355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A09184-6D91-414B-A1E2-4C92FE59E80F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C00000"/>
            </a:solidFill>
          </a:ln>
        </p:spPr>
        <p:txBody>
          <a:bodyPr/>
          <a:lstStyle/>
          <a:p>
            <a:r>
              <a:rPr lang="it-IT" dirty="0"/>
              <a:t>La famiglia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5A1C3EB-3DBA-4FCC-83E2-53D7BC2BE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>
            <a:normAutofit fontScale="77500" lnSpcReduction="20000"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it-IT" dirty="0"/>
              <a:t>È un gruppo naturale con storia. In quanto tale ha un passato e un futuro.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it-IT" dirty="0"/>
              <a:t>Quando la osserviamo è già un sistema con sue specifiche regole di funzionamento.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it-IT" dirty="0"/>
              <a:t>Ha relazioni preesistenti e vissuti  corrispondenti.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it-IT" dirty="0"/>
              <a:t>Ha costruito nel tempo regole condivise.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it-IT" dirty="0"/>
              <a:t>E’ un potente ed efficace contesto di apprendimento.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it-IT" dirty="0"/>
              <a:t>Viene in terapia perché un suo componente presenta comportamenti che il gruppo non accetta.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it-IT" dirty="0"/>
              <a:t>Chiede al terapeuta che gli «aggiusti» il componente disturbato che ha designato come paziente.</a:t>
            </a:r>
          </a:p>
        </p:txBody>
      </p:sp>
    </p:spTree>
    <p:extLst>
      <p:ext uri="{BB962C8B-B14F-4D97-AF65-F5344CB8AC3E}">
        <p14:creationId xmlns:p14="http://schemas.microsoft.com/office/powerpoint/2010/main" val="4097745557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body" idx="1"/>
          </p:nvPr>
        </p:nvSpPr>
        <p:spPr>
          <a:xfrm>
            <a:off x="738554" y="1301262"/>
            <a:ext cx="7589520" cy="50025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40000" lvl="2" indent="-514350" algn="just">
              <a:spcBef>
                <a:spcPts val="500"/>
              </a:spcBef>
              <a:buFont typeface="Wingdings" pitchFamily="2" charset="2"/>
              <a:buChar char="v"/>
              <a:defRPr sz="2400"/>
            </a:pPr>
            <a:r>
              <a:rPr lang="it-IT" dirty="0"/>
              <a:t>A questo punto ogni membro del gruppo è pronto a cominciare a raccontare agli altri i suoi problemi specificando anche quali obiettivi intende costruire con il gruppo.</a:t>
            </a:r>
          </a:p>
          <a:p>
            <a:pPr marL="540000" lvl="2" indent="-514350" algn="just">
              <a:spcBef>
                <a:spcPts val="500"/>
              </a:spcBef>
              <a:buFont typeface="Wingdings" pitchFamily="2" charset="2"/>
              <a:buChar char="v"/>
              <a:defRPr sz="2400"/>
            </a:pPr>
            <a:r>
              <a:rPr lang="it-IT" dirty="0"/>
              <a:t>Questa è una fase molto delicata in cui i conduttori hanno una funzione importante e attiva. Devono intervenire per sostenere eventuali componenti che mostrano difficoltà o imbarazzi così come nel guidare il racconto.</a:t>
            </a:r>
          </a:p>
          <a:p>
            <a:pPr marL="540000" lvl="2" indent="-514350" algn="just">
              <a:spcBef>
                <a:spcPts val="500"/>
              </a:spcBef>
              <a:buFont typeface="Wingdings" pitchFamily="2" charset="2"/>
              <a:buChar char="v"/>
              <a:defRPr sz="2400"/>
            </a:pPr>
            <a:r>
              <a:rPr lang="it-IT" dirty="0"/>
              <a:t>La funzione di guida dei conduttori corrisponderà a un approccio poco direttivo. Coglierà le difficoltà mostrate e adeguerà a queste la sua modalità di intervento. </a:t>
            </a:r>
            <a:endParaRPr dirty="0"/>
          </a:p>
        </p:txBody>
      </p:sp>
      <p:sp>
        <p:nvSpPr>
          <p:cNvPr id="116" name="Shape 116"/>
          <p:cNvSpPr>
            <a:spLocks noGrp="1"/>
          </p:cNvSpPr>
          <p:nvPr>
            <p:ph type="title"/>
          </p:nvPr>
        </p:nvSpPr>
        <p:spPr>
          <a:xfrm>
            <a:off x="744979" y="301117"/>
            <a:ext cx="7583095" cy="78582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>
                <a:latin typeface="+mj-lt"/>
              </a:rPr>
              <a:t>Perché sono qui. I miei obiettivi</a:t>
            </a:r>
            <a:endParaRPr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6177793"/>
      </p:ext>
    </p:extLst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4236" y="384752"/>
            <a:ext cx="7772400" cy="93142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200" dirty="0"/>
              <a:t>Primo modulo:</a:t>
            </a:r>
            <a:br>
              <a:rPr lang="it-IT" sz="3200" dirty="0"/>
            </a:br>
            <a:r>
              <a:rPr lang="it-IT" sz="3200" dirty="0"/>
              <a:t>un gruppo accogliente.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"/>
          </p:nvPr>
        </p:nvSpPr>
        <p:spPr>
          <a:xfrm>
            <a:off x="609599" y="1440873"/>
            <a:ext cx="7800109" cy="4793672"/>
          </a:xfr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342000" indent="-342000" algn="l"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L’accoglienza è una rete particolare di relazioni di vicinanza che il gruppo costruisce e condivide.</a:t>
            </a:r>
          </a:p>
          <a:p>
            <a:pPr marL="342000" indent="-342000" algn="l"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L’accoglienza è una componente essenziale di ogni forma di terapia che consiste nel creare le condizioni per cui ognuno si senta a proprio agio e compreso nelle sue difficoltà.</a:t>
            </a:r>
          </a:p>
          <a:p>
            <a:pPr marL="342000" indent="-342000" algn="l"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Ogni membro deve sentirsi accolto e nello stesso tempo accogliere gli altri. Ogni membro è partecipe di questo processo al di là delle sue caratteristiche individuali.</a:t>
            </a:r>
          </a:p>
          <a:p>
            <a:pPr marL="342000" indent="-342000" algn="l"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Un gruppo accogliente:</a:t>
            </a:r>
          </a:p>
          <a:p>
            <a:pPr indent="-457200" algn="l"/>
            <a:r>
              <a:rPr lang="it-IT" dirty="0">
                <a:solidFill>
                  <a:schemeClr val="tx1"/>
                </a:solidFill>
              </a:rPr>
              <a:t>	- facilita la costruzione del gruppo aiutandolo a diventare più facilmente un sistema.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32509"/>
            <a:ext cx="7772400" cy="955965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200" dirty="0"/>
              <a:t>Primo modulo:</a:t>
            </a:r>
            <a:br>
              <a:rPr lang="it-IT" sz="3200" dirty="0"/>
            </a:br>
            <a:r>
              <a:rPr lang="it-IT" sz="3200" dirty="0"/>
              <a:t>un gruppo accogliente. (2)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"/>
          </p:nvPr>
        </p:nvSpPr>
        <p:spPr>
          <a:xfrm>
            <a:off x="706582" y="1427018"/>
            <a:ext cx="7772400" cy="4862946"/>
          </a:xfr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indent="-360000" algn="l"/>
            <a:r>
              <a:rPr lang="it-IT" dirty="0">
                <a:solidFill>
                  <a:schemeClr val="tx1"/>
                </a:solidFill>
              </a:rPr>
              <a:t>	- facilita il processo di appartenenza. Un gruppo che funziona crea una giusta miscela tra l’appartenenza gruppale e la componente individuale.</a:t>
            </a:r>
          </a:p>
          <a:p>
            <a:pPr indent="-457200" algn="l"/>
            <a:r>
              <a:rPr lang="it-IT" dirty="0">
                <a:solidFill>
                  <a:schemeClr val="tx1"/>
                </a:solidFill>
              </a:rPr>
              <a:t>	- facilita l’esposizione di parti dolorose di sé e la condivisione con gli altri.</a:t>
            </a:r>
          </a:p>
          <a:p>
            <a:pPr indent="-457200" algn="l">
              <a:spcAft>
                <a:spcPts val="600"/>
              </a:spcAft>
            </a:pPr>
            <a:r>
              <a:rPr lang="it-IT" dirty="0">
                <a:solidFill>
                  <a:schemeClr val="tx1"/>
                </a:solidFill>
              </a:rPr>
              <a:t>	- diventa un porto sicuro in fase di uscita dal gruppo.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Nell’accoglienza possiamo individuare diverse componenti quali:</a:t>
            </a:r>
          </a:p>
          <a:p>
            <a:pPr algn="l"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 La curiosità.</a:t>
            </a:r>
          </a:p>
          <a:p>
            <a:pPr algn="l"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 L’empatia. </a:t>
            </a:r>
          </a:p>
          <a:p>
            <a:pPr algn="l"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 La condivisione della sofferenza.</a:t>
            </a:r>
          </a:p>
          <a:p>
            <a:pPr indent="-457200" algn="l">
              <a:buFont typeface="Wingdings" pitchFamily="2" charset="2"/>
              <a:buChar char="v"/>
            </a:pP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8132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La curiosità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094509"/>
            <a:ext cx="8229600" cy="5153891"/>
          </a:xfr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/>
              <a:t>Bisogno partecipe di interessarsi alla natura e alla comprensione di un fenomeno, di conoscere qualcuno o qualcosa nel rispetto dello </a:t>
            </a:r>
            <a:r>
              <a:rPr lang="it-IT" i="1" dirty="0"/>
              <a:t>“spazio dell’altro”</a:t>
            </a:r>
            <a:r>
              <a:rPr lang="it-IT" dirty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La curiosità presuppone una distanza intima, di entrare e stare nello spazio privato dell’altro.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E’ indispensabile capire se e quando la persona ce lo consente.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E’ quindi una relazione basata sulla reciprocità.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361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L’empatia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36074"/>
            <a:ext cx="8229600" cy="4990090"/>
          </a:xfr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/>
              <a:t>“La più alta espressione dell’empatia è nell’accettare e non giudicare”. (C. </a:t>
            </a:r>
            <a:r>
              <a:rPr lang="it-IT" dirty="0" err="1"/>
              <a:t>Rogers</a:t>
            </a:r>
            <a:r>
              <a:rPr lang="it-IT" dirty="0"/>
              <a:t>)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“Sapeva ascoltare, e sapeva leggere. Non i libri, quelli sono buoni tutti, sapeva leggere le gente. I segni che la gente si porta addosso”. (A. Baricco, Novecento)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L’empatia è vedere e sentire cosa l’altro prova.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Nel gruppo questo è ancora più importante perché gli altri hanno vissuto difficoltà e problemi simili.</a:t>
            </a:r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361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La condivisione della sofferenza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63782"/>
            <a:ext cx="8229600" cy="4962381"/>
          </a:xfr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/>
              <a:t>Nel gruppo la capacità di cogliere, di vivere la sofferenza dell’altro è un potente strumento terapeutico.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Rispetto ad interventi non gruppali la difficoltà maggiore sta nel fatto che deve riguardare tutto il gruppo, così come un terapeuta familiare deve riuscire a </a:t>
            </a:r>
            <a:r>
              <a:rPr lang="it-IT" i="1" dirty="0"/>
              <a:t>condividere</a:t>
            </a:r>
            <a:r>
              <a:rPr lang="it-IT" dirty="0"/>
              <a:t> la sofferenza di tutta la famiglia.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Per essere terapeutica il processo di  condivisione della sofferenza deve articolarsi in due movimenti: la condivisione in senso stretto e una visione diversa della situazione.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9938" y="274639"/>
            <a:ext cx="7819293" cy="9168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200" dirty="0"/>
              <a:t>Secondo modulo: la  comunicazione.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79938" y="1385455"/>
            <a:ext cx="7819293" cy="4987635"/>
          </a:xfr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/>
              <a:t>L’obiettivo di questo modulo è quello di imparare a comunicare meglio attraverso l’</a:t>
            </a:r>
            <a:r>
              <a:rPr lang="it-IT" dirty="0" err="1"/>
              <a:t>autosservazione</a:t>
            </a:r>
            <a:r>
              <a:rPr lang="it-IT" dirty="0"/>
              <a:t> e l’analisi delle proprie modalità comunicative con l’ausilio di simulate ed esperienze che illustrano i principi della comunicazione umana.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Ogni membro impara a “</a:t>
            </a:r>
            <a:r>
              <a:rPr lang="it-IT" i="1" dirty="0"/>
              <a:t>vedersi</a:t>
            </a:r>
            <a:r>
              <a:rPr lang="it-IT" dirty="0"/>
              <a:t>” in rapporto all’altro e sperimenta con l’aiuto dei conduttori e del gruppo la complessità dell’interazione umana e una diversa modalità di comunicazione.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In questa fase i conduttori possono avvalersi dell’uso del videoregistrato. Ciò permette al singolo di rendersi maggiormente consapevole delle proprie modalità comunicative e di elaborarne delle nuove.</a:t>
            </a:r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3384" y="274638"/>
            <a:ext cx="7819293" cy="114300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Secondo modulo: La comunicazione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03384" y="1600200"/>
            <a:ext cx="7819293" cy="4525963"/>
          </a:xfr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indent="-342000">
              <a:buFont typeface="Wingdings" pitchFamily="2" charset="2"/>
              <a:buChar char="v"/>
            </a:pPr>
            <a:r>
              <a:rPr lang="it-IT" dirty="0"/>
              <a:t>Una comunicazione soddisfacente rispetta i principi e le proprietà della comunicazione umana compreso gli assiomi della comunicazione umana.</a:t>
            </a:r>
          </a:p>
          <a:p>
            <a:pPr indent="-342000">
              <a:buFont typeface="Wingdings" pitchFamily="2" charset="2"/>
              <a:buChar char="v"/>
            </a:pPr>
            <a:r>
              <a:rPr lang="it-IT" dirty="0"/>
              <a:t>Permette che ognuno abbia il proprio spazio per esprimersi.</a:t>
            </a:r>
          </a:p>
          <a:p>
            <a:pPr indent="-342000">
              <a:buFont typeface="Wingdings" pitchFamily="2" charset="2"/>
              <a:buChar char="v"/>
            </a:pPr>
            <a:r>
              <a:rPr lang="it-IT" dirty="0"/>
              <a:t>Aiuta gli altri a imparare ad ascoltare.</a:t>
            </a:r>
          </a:p>
          <a:p>
            <a:pPr indent="-342000">
              <a:buFont typeface="Wingdings" pitchFamily="2" charset="2"/>
              <a:buChar char="v"/>
            </a:pPr>
            <a:r>
              <a:rPr lang="it-IT" dirty="0"/>
              <a:t>I conduttori in fase iniziale rappresentano i garanti del rispetto di questi principi.</a:t>
            </a:r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1999" y="274638"/>
            <a:ext cx="7690340" cy="86143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Terzo modulo. Il gruppo.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62000" y="1343892"/>
            <a:ext cx="7690339" cy="5015344"/>
          </a:xfr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it-IT" dirty="0"/>
              <a:t>Il gruppo lavora in due modi:</a:t>
            </a:r>
          </a:p>
          <a:p>
            <a:pPr algn="just">
              <a:buNone/>
            </a:pPr>
            <a:r>
              <a:rPr lang="it-IT" dirty="0"/>
              <a:t>	- Esperienze </a:t>
            </a:r>
            <a:r>
              <a:rPr lang="it-IT" dirty="0" err="1"/>
              <a:t>gruppali</a:t>
            </a:r>
            <a:r>
              <a:rPr lang="it-IT" dirty="0"/>
              <a:t>. Sono quelle esperienze che servono a costruire dinamiche gruppali e a riflettere sulle interazioni che riguardano tutti. Esse costruiscono nel tempo la struttura del gruppo facilitandone il passaggio da gruppo a sistema.</a:t>
            </a:r>
          </a:p>
          <a:p>
            <a:pPr algn="just">
              <a:buNone/>
            </a:pPr>
            <a:r>
              <a:rPr lang="it-IT" dirty="0"/>
              <a:t>	- Il gruppo come contesto di tutte le altre esperienze. Ogni esperienza, anche riguardante l’individuo, avviene dentro un contesto gruppale con continui feedback, apporti di altri, ridefinizioni, ecc.</a:t>
            </a:r>
          </a:p>
        </p:txBody>
      </p:sp>
    </p:spTree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041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200" dirty="0"/>
              <a:t>Quarto modulo. Il lavoro sul sé:</a:t>
            </a:r>
            <a:br>
              <a:rPr lang="it-IT" sz="3200" dirty="0"/>
            </a:br>
            <a:r>
              <a:rPr lang="it-IT" sz="3200" dirty="0"/>
              <a:t>il sé individuale, il sé gruppale.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10146"/>
            <a:ext cx="8229600" cy="4616018"/>
          </a:xfr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it-IT" sz="2400" dirty="0"/>
              <a:t>Riguarda una serie di esperienze che hanno l’obiettivo di far riflettere il singolo membro sulle sue modalità di essere e dell’effetto che questo può avere sugli altri.</a:t>
            </a:r>
          </a:p>
          <a:p>
            <a:pPr algn="just">
              <a:buFont typeface="Wingdings" pitchFamily="2" charset="2"/>
              <a:buChar char="v"/>
            </a:pPr>
            <a:r>
              <a:rPr lang="it-IT" sz="2400" dirty="0"/>
              <a:t>Sposta l’attenzione dalle caratteristiche individuali alla complessità dell’interazione umana.</a:t>
            </a:r>
          </a:p>
          <a:p>
            <a:pPr algn="just">
              <a:buFont typeface="Wingdings" pitchFamily="2" charset="2"/>
              <a:buChar char="v"/>
            </a:pPr>
            <a:r>
              <a:rPr lang="it-IT" sz="2400" dirty="0"/>
              <a:t>Spesso le caratteristiche individuali derivano da un processo di apprendimento avuto nella propria famiglia d’origine. Sono quindi delle strutture relazionali complesse.</a:t>
            </a:r>
          </a:p>
          <a:p>
            <a:pPr algn="just">
              <a:buFont typeface="Wingdings" pitchFamily="2" charset="2"/>
              <a:buChar char="v"/>
            </a:pPr>
            <a:r>
              <a:rPr lang="it-IT" sz="2400" dirty="0"/>
              <a:t>Modi di essere, anche caratteriali, possono essere poi la “</a:t>
            </a:r>
            <a:r>
              <a:rPr lang="it-IT" sz="2400" i="1" dirty="0"/>
              <a:t>traccia”</a:t>
            </a:r>
            <a:r>
              <a:rPr lang="it-IT" sz="2400" dirty="0"/>
              <a:t> per andare nella famiglia d’origine.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5FE214-EA6A-4EAF-B93E-B18A1E473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242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it-IT" dirty="0"/>
              <a:t>Al contrario il gruppo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EECE79-21A8-46DB-8554-F3B13A774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41938"/>
            <a:ext cx="8229600" cy="4910736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it-IT" dirty="0"/>
              <a:t>Non è un gruppo naturale con storia: non ha un passato né un futuro condiviso.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it-IT" dirty="0"/>
              <a:t>Quando arriva da noi non è ancora un sistema. Lo diventa attraverso un processo di interazioni e scambi continui.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it-IT" dirty="0"/>
              <a:t>Non ha relazioni preesistenti né vissuti corrispondenti.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it-IT" dirty="0"/>
              <a:t>Non ha ancora regole condivise.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it-IT" dirty="0"/>
              <a:t>Si costituisce su un obiettivo: ognuno vuole raggiungere il proprio benessere attraverso l’interazione con gli altri. Raggiunto l’obiettivo il gruppo si scioglie. Ma si </a:t>
            </a:r>
            <a:r>
              <a:rPr lang="it-IT" i="1" dirty="0"/>
              <a:t>scioglie</a:t>
            </a:r>
            <a:r>
              <a:rPr lang="it-IT" dirty="0"/>
              <a:t> davvero o ci accompagna? </a:t>
            </a:r>
          </a:p>
        </p:txBody>
      </p:sp>
    </p:spTree>
    <p:extLst>
      <p:ext uri="{BB962C8B-B14F-4D97-AF65-F5344CB8AC3E}">
        <p14:creationId xmlns:p14="http://schemas.microsoft.com/office/powerpoint/2010/main" val="1258565963"/>
      </p:ext>
    </p:extLst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7807569" cy="67493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Il lavoro sul sé. La pentola individuale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195754"/>
            <a:ext cx="7807569" cy="5205047"/>
          </a:xfr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it-IT" dirty="0"/>
              <a:t>Questa esperienza proposta per la prima volta da Virginia </a:t>
            </a:r>
            <a:r>
              <a:rPr lang="it-IT" dirty="0" err="1"/>
              <a:t>Satir</a:t>
            </a:r>
            <a:r>
              <a:rPr lang="it-IT" dirty="0"/>
              <a:t> negli anni settanta del secolo scorso, viene suggerita in una fase precoce di vita del gruppo.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dirty="0"/>
              <a:t>Ogni membro viene invitato a disegnare alla lavagna una pentola in cui tratteggerà tre linee. La prima indicherà quando si è sentito più svuotato; la seconda quando si è sentito più pieno; la terza si riferisce al periodo in cui fa l’esperienza.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dirty="0"/>
              <a:t>E’ un’esperienza molto emotiva che ogni componente del gruppo farà sotto la guida dei conduttori che si alterneranno.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6302DD-329F-412F-ABE3-D94C1F0D1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371965"/>
            <a:ext cx="7772400" cy="69483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chemeClr val="tx1"/>
                </a:solidFill>
              </a:rPr>
              <a:t>La pentola gruppale.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BA9491-5E91-438D-AD0D-6A540F20042F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685800" y="1301262"/>
            <a:ext cx="7772400" cy="4923693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Proposta in una fase più avanzata, ha due tempi: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Nel primo il conduttore invita ciascuno a descrivere la pentola del gruppo, vale a dire quando il gruppo a suo avviso è stato più </a:t>
            </a:r>
            <a:r>
              <a:rPr lang="it-IT" i="1" dirty="0">
                <a:solidFill>
                  <a:schemeClr val="tx1"/>
                </a:solidFill>
              </a:rPr>
              <a:t>pieno,</a:t>
            </a:r>
            <a:r>
              <a:rPr lang="it-IT" dirty="0">
                <a:solidFill>
                  <a:schemeClr val="tx1"/>
                </a:solidFill>
              </a:rPr>
              <a:t> quando è stato più </a:t>
            </a:r>
            <a:r>
              <a:rPr lang="it-IT" i="1" dirty="0">
                <a:solidFill>
                  <a:schemeClr val="tx1"/>
                </a:solidFill>
              </a:rPr>
              <a:t>vuoto e come lo vede nel momento dell’esperienza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In un secondo momento il conduttore invita il gruppo a mettere insieme le singole pentole per costruirne una sola di gruppo.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E’ un’esperienza gruppale fortemente emotiva e nello stesso tempo una esperienza di cooperazione del gruppo.</a:t>
            </a:r>
          </a:p>
          <a:p>
            <a:pPr algn="just"/>
            <a:endParaRPr lang="it-IT" dirty="0">
              <a:solidFill>
                <a:schemeClr val="tx1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4097359"/>
      </p:ext>
    </p:extLst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802F69-6F47-4B43-824E-F8484CB25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338" y="418857"/>
            <a:ext cx="7625862" cy="73000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dirty="0"/>
              <a:t>Biglietti. Connotazioni positive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CC8EBE5-D875-42DB-A082-200CF600E08D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832338" y="1301263"/>
            <a:ext cx="7625862" cy="5052646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Questa esperienza viene fatta a due: ognuno con ciascun altro.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Ogni componente del gruppo è invitato a individuare velocemente in ogni altro almeno un lato del carattere (preferibilmente tre) che ritiene positivo e a scriverlo su un un bigliettino che poi consegnerà all’altro. 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Alla fine ognuno leggerà i bigliettini ricevuti. Può successivamente dire se si riconosce oppure no negli aspetti che gli altri hanno evidenziato.</a:t>
            </a:r>
          </a:p>
        </p:txBody>
      </p:sp>
    </p:spTree>
    <p:extLst>
      <p:ext uri="{BB962C8B-B14F-4D97-AF65-F5344CB8AC3E}">
        <p14:creationId xmlns:p14="http://schemas.microsoft.com/office/powerpoint/2010/main" val="4045405022"/>
      </p:ext>
    </p:extLst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FD081D-3786-4F01-A5DE-3A96919E9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338" y="196119"/>
            <a:ext cx="7479324" cy="823790"/>
          </a:xfrm>
          <a:solidFill>
            <a:schemeClr val="bg1"/>
          </a:solidFill>
        </p:spPr>
        <p:txBody>
          <a:bodyPr/>
          <a:lstStyle/>
          <a:p>
            <a:r>
              <a:rPr lang="it-IT" dirty="0"/>
              <a:t>Le caratteristiche ereditate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15AA02-AF04-4DE9-A693-D72F7679C595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844061" y="1359877"/>
            <a:ext cx="7479323" cy="4926867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>
            <a:normAutofit fontScale="77500" lnSpcReduction="20000"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Il conduttore invita ciascuno a scrivere alla lavagna una propria caratteristica o lato del carattere indicandolo con una breve frase che nel rapporto con gli altri ritiene utile, inutile o  preziosa.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Discuterà con il conduttore il significato e i motivi delle tre caratteristiche scelte specificando in che modo le caratteristiche scelte influenzano positivamente o negativamente la sua vita di relazione.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L’esperienza continua chiedendo chi nella sua famiglia presenta quelle caratteristiche.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Ciò introduce il lavoro sui rapporti familiari: alleanze, triangolazioni, ecc.</a:t>
            </a:r>
          </a:p>
          <a:p>
            <a:pPr algn="l"/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951667"/>
      </p:ext>
    </p:extLst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7F7FC8-635D-4F8F-A74C-BADA312AE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261" y="336794"/>
            <a:ext cx="7303477" cy="1069975"/>
          </a:xfrm>
          <a:solidFill>
            <a:schemeClr val="bg1"/>
          </a:solidFill>
        </p:spPr>
        <p:txBody>
          <a:bodyPr/>
          <a:lstStyle/>
          <a:p>
            <a:r>
              <a:rPr lang="it-IT" dirty="0"/>
              <a:t>Il tallone d’Achille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C483A83-5751-41D9-9538-C13EA1A888D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920261" y="1863969"/>
            <a:ext cx="7303477" cy="4352437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/>
          <a:lstStyle/>
          <a:p>
            <a:pPr algn="l"/>
            <a:r>
              <a:rPr lang="it-IT" dirty="0">
                <a:solidFill>
                  <a:schemeClr val="tx1"/>
                </a:solidFill>
              </a:rPr>
              <a:t>Il conduttore invita ogni membro del gruppo a scrivere su un foglio l’aspetto saliente di sé, il lato debole e l’animale con cui ci si identifica.</a:t>
            </a:r>
          </a:p>
        </p:txBody>
      </p:sp>
    </p:spTree>
    <p:extLst>
      <p:ext uri="{BB962C8B-B14F-4D97-AF65-F5344CB8AC3E}">
        <p14:creationId xmlns:p14="http://schemas.microsoft.com/office/powerpoint/2010/main" val="51177767"/>
      </p:ext>
    </p:extLst>
  </p:cSld>
  <p:clrMapOvr>
    <a:masterClrMapping/>
  </p:clrMapOvr>
  <p:transition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Quinto modulo:</a:t>
            </a:r>
            <a:br>
              <a:rPr lang="it-IT" sz="3200" dirty="0"/>
            </a:br>
            <a:r>
              <a:rPr lang="it-IT" sz="3200" dirty="0"/>
              <a:t>Il lavoro sulla famiglia d’origine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18538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Permette di evidenziare:</a:t>
            </a:r>
          </a:p>
          <a:p>
            <a:pPr marL="0" indent="0">
              <a:buNone/>
            </a:pPr>
            <a:r>
              <a:rPr lang="it-IT" dirty="0"/>
              <a:t>- Le storie familiari di ognuno e la loro influenza sullo stato attuale.</a:t>
            </a:r>
          </a:p>
          <a:p>
            <a:pPr marL="0" indent="0">
              <a:buNone/>
            </a:pPr>
            <a:r>
              <a:rPr lang="it-IT" dirty="0"/>
              <a:t>- Modi di fare o tratti caratteriali acquisiti per appartenenza e apprendimento e non per ereditarietà.</a:t>
            </a:r>
          </a:p>
          <a:p>
            <a:pPr marL="0" indent="0">
              <a:buNone/>
            </a:pPr>
            <a:r>
              <a:rPr lang="it-IT" dirty="0"/>
              <a:t>Per questo lavoro può essere utile l’uso di:</a:t>
            </a:r>
          </a:p>
          <a:p>
            <a:pPr>
              <a:buNone/>
            </a:pPr>
            <a:r>
              <a:rPr lang="it-IT" dirty="0"/>
              <a:t>	- Storie</a:t>
            </a:r>
          </a:p>
          <a:p>
            <a:pPr>
              <a:buNone/>
            </a:pPr>
            <a:r>
              <a:rPr lang="it-IT" dirty="0"/>
              <a:t>	- Metafore</a:t>
            </a:r>
          </a:p>
          <a:p>
            <a:pPr>
              <a:buNone/>
            </a:pPr>
            <a:r>
              <a:rPr lang="it-IT" dirty="0"/>
              <a:t>	- </a:t>
            </a:r>
            <a:r>
              <a:rPr lang="it-IT" dirty="0" err="1"/>
              <a:t>Genogramma</a:t>
            </a:r>
            <a:endParaRPr lang="it-IT" dirty="0"/>
          </a:p>
          <a:p>
            <a:pPr>
              <a:buNone/>
            </a:pPr>
            <a:r>
              <a:rPr lang="it-IT" dirty="0"/>
              <a:t>	- Scultura della propria famiglia.</a:t>
            </a:r>
          </a:p>
        </p:txBody>
      </p:sp>
    </p:spTree>
  </p:cSld>
  <p:clrMapOvr>
    <a:masterClrMapping/>
  </p:clrMapOvr>
  <p:transition spd="med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383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200" dirty="0"/>
              <a:t>Cominciare a costruire l’identità e la coesione del gruppo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468582"/>
            <a:ext cx="8229600" cy="4657581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v"/>
            </a:pPr>
            <a:r>
              <a:rPr lang="it-IT" dirty="0"/>
              <a:t>I processi che abbiamo delineato fanno sì che il gruppo comincia a passare da un semplice aggregato a un sistema basato sull’interdipendenza.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Si cominciano ad intravedere fenomeni nuovi come la corrispondenza dei comportamenti e i processi retroattivi che regolano l’equilibrio del gruppo.</a:t>
            </a:r>
          </a:p>
        </p:txBody>
      </p:sp>
    </p:spTree>
  </p:cSld>
  <p:clrMapOvr>
    <a:masterClrMapping/>
  </p:clrMapOvr>
  <p:transition spd="med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747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Le regole del gruppo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36074"/>
            <a:ext cx="8229600" cy="4990090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indent="-342000">
              <a:buFont typeface="Wingdings" pitchFamily="2" charset="2"/>
              <a:buChar char="v"/>
            </a:pPr>
            <a:r>
              <a:rPr lang="it-IT" dirty="0"/>
              <a:t> Al di là delle regole generali, che riguardano tutti i gruppi, cui abbiamo fatto riferimento prima, ogni gruppo tende a costruire delle proprie, peculiari, regole attraverso un processo stocastico fatto di causalità e negoziazione. </a:t>
            </a:r>
          </a:p>
          <a:p>
            <a:pPr indent="-342000">
              <a:buFont typeface="Wingdings" pitchFamily="2" charset="2"/>
              <a:buChar char="v"/>
            </a:pPr>
            <a:r>
              <a:rPr lang="it-IT" dirty="0"/>
              <a:t>Tra le tante possibilità, un processo di progressiva selezione rinforza  solo alcune modalità di funzionamento e non altre.   </a:t>
            </a:r>
          </a:p>
          <a:p>
            <a:pPr indent="-342000">
              <a:buFont typeface="Wingdings" pitchFamily="2" charset="2"/>
              <a:buChar char="v"/>
            </a:pPr>
            <a:r>
              <a:rPr lang="it-IT" dirty="0"/>
              <a:t>E’ attraverso un simile processo che ogni gruppo sceglie un proprio leader, costruisce dei sottosistemi, un suo modo di funzionamento, ecc. </a:t>
            </a:r>
          </a:p>
        </p:txBody>
      </p:sp>
    </p:spTree>
  </p:cSld>
  <p:clrMapOvr>
    <a:masterClrMapping/>
  </p:clrMapOvr>
  <p:transition spd="med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3723" y="274638"/>
            <a:ext cx="7620000" cy="65361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La differenziazione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73723" y="1149928"/>
            <a:ext cx="7620000" cy="4976236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it-IT" dirty="0"/>
              <a:t>L’obiettivo della terapia è la differenziazione dei singoli membri: poter lascare il gruppo e camminare da soli.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dirty="0"/>
              <a:t>E’ inevitabile in una prima fase una dipendenza dal gruppo che deve essere successivamente elaborata e superata.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dirty="0"/>
              <a:t>Spesso questo processo è influenzato da quello che è successo nella famiglia d’origine. Un modello di svincolo che influenza anche il modo di essere nel gruppo.</a:t>
            </a:r>
          </a:p>
        </p:txBody>
      </p:sp>
    </p:spTree>
  </p:cSld>
  <p:clrMapOvr>
    <a:masterClrMapping/>
  </p:clrMapOvr>
  <p:transition spd="med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921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Altri Strumenti e tecniche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02328"/>
            <a:ext cx="8229600" cy="4823836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2"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t-IT" dirty="0" err="1"/>
              <a:t>Storytelling</a:t>
            </a:r>
            <a:r>
              <a:rPr lang="it-IT" dirty="0"/>
              <a:t>: arte di raccontare storie.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Metafore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Connotazione positiva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Domande circolari</a:t>
            </a:r>
          </a:p>
          <a:p>
            <a:pPr>
              <a:buFont typeface="Wingdings" pitchFamily="2" charset="2"/>
              <a:buChar char="v"/>
            </a:pPr>
            <a:r>
              <a:rPr lang="it-IT" dirty="0"/>
              <a:t>Simulate</a:t>
            </a:r>
          </a:p>
          <a:p>
            <a:pPr>
              <a:buFont typeface="Wingdings" pitchFamily="2" charset="2"/>
              <a:buChar char="v"/>
            </a:pPr>
            <a:r>
              <a:rPr lang="it-IT" dirty="0" err="1"/>
              <a:t>Role-playing</a:t>
            </a: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err="1"/>
              <a:t>Genogramma</a:t>
            </a: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/>
              <a:t>Scultura della famiglia e del gruppo.</a:t>
            </a:r>
          </a:p>
          <a:p>
            <a:pPr>
              <a:buFont typeface="Wingdings" pitchFamily="2" charset="2"/>
              <a:buChar char="v"/>
            </a:pPr>
            <a:r>
              <a:rPr lang="it-IT" dirty="0" err="1"/>
              <a:t>Presentificazione</a:t>
            </a:r>
            <a:r>
              <a:rPr lang="it-IT" dirty="0"/>
              <a:t> del terzo.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F2164B-C07C-4452-8B97-627E23A98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753" y="331787"/>
            <a:ext cx="7772400" cy="934305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it-IT" sz="2800" dirty="0"/>
              <a:t>Terapia sistemico relazionale e</a:t>
            </a:r>
            <a:br>
              <a:rPr lang="it-IT" sz="2800" dirty="0"/>
            </a:br>
            <a:r>
              <a:rPr lang="it-IT" sz="2800" dirty="0"/>
              <a:t>terapia di gruppo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B4797C-437B-45CC-BF84-7C6F1671BDB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814753" y="1465386"/>
            <a:ext cx="7772399" cy="4970584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it-IT" sz="2400" dirty="0">
                <a:solidFill>
                  <a:schemeClr val="tx1"/>
                </a:solidFill>
              </a:rPr>
              <a:t>Nel percorso di formazione oltre all’acquisizione di tecniche si dà sempre più importanza al lavoro sul sé dell’allievo.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sz="2400" dirty="0">
                <a:solidFill>
                  <a:schemeClr val="tx1"/>
                </a:solidFill>
              </a:rPr>
              <a:t>La formazione in campo sistemico-relazionale si avvicina sempre più a una </a:t>
            </a:r>
            <a:r>
              <a:rPr lang="it-IT" sz="2400" dirty="0">
                <a:solidFill>
                  <a:srgbClr val="C00000"/>
                </a:solidFill>
              </a:rPr>
              <a:t>terapia gruppale</a:t>
            </a:r>
            <a:r>
              <a:rPr lang="it-IT" sz="2400" dirty="0">
                <a:solidFill>
                  <a:schemeClr val="tx1"/>
                </a:solidFill>
              </a:rPr>
              <a:t> basata sul riconoscimento di proprie strutture relazionali interne, apprese e non apprese, che risuonano nell’incontro con gli altri. 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it-IT" sz="2400" dirty="0">
                <a:solidFill>
                  <a:schemeClr val="tx1"/>
                </a:solidFill>
              </a:rPr>
              <a:t>L’obiettivo principale è quello di acquisire la capacità di riconoscerle e di controllarle.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sz="2400" dirty="0">
                <a:solidFill>
                  <a:schemeClr val="tx1"/>
                </a:solidFill>
              </a:rPr>
              <a:t>Tutto questo avviene dentro un contesto gruppale attraverso il gruppo e parallelamente ad una trasformazione del gruppo.</a:t>
            </a:r>
          </a:p>
        </p:txBody>
      </p:sp>
    </p:spTree>
    <p:extLst>
      <p:ext uri="{BB962C8B-B14F-4D97-AF65-F5344CB8AC3E}">
        <p14:creationId xmlns:p14="http://schemas.microsoft.com/office/powerpoint/2010/main" val="2898696340"/>
      </p:ext>
    </p:extLst>
  </p:cSld>
  <p:clrMapOvr>
    <a:masterClrMapping/>
  </p:clrMapOvr>
  <p:transition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0276" y="274638"/>
            <a:ext cx="7502769" cy="70903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La connotazione positiva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50276" y="1122218"/>
            <a:ext cx="7502769" cy="5208244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	La connotazione positiva consiste nel:</a:t>
            </a:r>
          </a:p>
          <a:p>
            <a:pPr algn="just">
              <a:buFont typeface="Wingdings" pitchFamily="2" charset="2"/>
              <a:buChar char="v"/>
            </a:pPr>
            <a:r>
              <a:rPr lang="it-IT" dirty="0"/>
              <a:t>Attribuire a un comportamento un significato positivo mentre il sistema ne da uno solo negativo.</a:t>
            </a:r>
          </a:p>
          <a:p>
            <a:pPr algn="just">
              <a:buFont typeface="Wingdings" pitchFamily="2" charset="2"/>
              <a:buChar char="v"/>
            </a:pPr>
            <a:r>
              <a:rPr lang="it-IT" dirty="0"/>
              <a:t>Vedere, cogliere le parti positive di un individuo che di solito viene presentato solo come problematico.</a:t>
            </a:r>
          </a:p>
          <a:p>
            <a:pPr algn="just">
              <a:buFont typeface="Wingdings" pitchFamily="2" charset="2"/>
              <a:buChar char="v"/>
            </a:pPr>
            <a:r>
              <a:rPr lang="it-IT" dirty="0"/>
              <a:t>Oppure vedere parti positive in un contesto che tende a vedere solo quello che non va.</a:t>
            </a:r>
          </a:p>
          <a:p>
            <a:pPr algn="just">
              <a:buFont typeface="Wingdings" pitchFamily="2" charset="2"/>
              <a:buChar char="v"/>
            </a:pPr>
            <a:r>
              <a:rPr lang="it-IT" dirty="0"/>
              <a:t>Trasformare in risorse quello che di solito viene visto come problema o difetto.</a:t>
            </a:r>
          </a:p>
        </p:txBody>
      </p:sp>
    </p:spTree>
  </p:cSld>
  <p:clrMapOvr>
    <a:masterClrMapping/>
  </p:clrMapOvr>
  <p:transition spd="med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28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2800" dirty="0"/>
              <a:t>Quando finisce la terapia?</a:t>
            </a:r>
            <a:br>
              <a:rPr lang="it-IT" sz="2800" dirty="0"/>
            </a:br>
            <a:r>
              <a:rPr lang="it-IT" sz="2800" dirty="0"/>
              <a:t> Alcune premesse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57745"/>
            <a:ext cx="8229600" cy="4932219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La fine di una psicoterapia è una questione molto complessa e dibattuta che a tutt’oggi non ha una risposta unica e condivisa.</a:t>
            </a:r>
          </a:p>
          <a:p>
            <a:pPr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A differenza della famiglia il gruppo terapeutico non è un gruppo naturale con storia ma uno che si costruisce intorno a un obiettivo: quello di risolvere le difficoltà di una persona con l’aiuto di altri che vivono gli stessi problemi o problemi simili.</a:t>
            </a:r>
          </a:p>
          <a:p>
            <a:pPr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Raggiunto l’obiettivo prefissato, il gruppo si scioglie.</a:t>
            </a:r>
          </a:p>
          <a:p>
            <a:pPr>
              <a:buFont typeface="Wingdings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Tuttavia anche i gruppi con obiettivi, come quello terapeutico, entro certi limiti costruiscono nel tempo una loro storia, appartenenze, ecc.</a:t>
            </a:r>
          </a:p>
        </p:txBody>
      </p:sp>
    </p:spTree>
  </p:cSld>
  <p:clrMapOvr>
    <a:masterClrMapping/>
  </p:clrMapOvr>
  <p:transition spd="med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377FF6-13D3-4D0A-81A1-AA3CD46D5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584" y="2857499"/>
            <a:ext cx="6951785" cy="1143001"/>
          </a:xfrm>
          <a:solidFill>
            <a:schemeClr val="accent2">
              <a:lumMod val="20000"/>
              <a:lumOff val="80000"/>
            </a:schemeClr>
          </a:solidFill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/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419023850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F2164B-C07C-4452-8B97-627E23A98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753" y="331787"/>
            <a:ext cx="7772400" cy="934305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it-IT" sz="2800" dirty="0"/>
              <a:t>Il gruppo come mente </a:t>
            </a:r>
            <a:r>
              <a:rPr lang="it-IT" sz="2800" dirty="0" err="1"/>
              <a:t>batesoniana</a:t>
            </a:r>
            <a:endParaRPr lang="it-IT" sz="28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B4797C-437B-45CC-BF84-7C6F1671BDB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814753" y="1465386"/>
            <a:ext cx="7772399" cy="4970584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it-IT" sz="2400" dirty="0">
                <a:solidFill>
                  <a:schemeClr val="tx1"/>
                </a:solidFill>
              </a:rPr>
              <a:t>Tutti i membri del gruppo scambiano informazioni che sono differenze che creano differenze. Non tutte le differenze sono significative. Per esserlo devono raggiungere un gradiente  significativo.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sz="2400" dirty="0">
                <a:solidFill>
                  <a:schemeClr val="tx1"/>
                </a:solidFill>
              </a:rPr>
              <a:t>Le differenze sono tramesse da canali verbali e non verbali che collegano le varie parti del sistema. Il setting è il garante di questa operazione. 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it-IT" sz="2400" dirty="0">
                <a:solidFill>
                  <a:schemeClr val="tx1"/>
                </a:solidFill>
              </a:rPr>
              <a:t>Ogni essere umano reagisce ad un evento esterno non in base all’intensità dello stimolo (come avviene nel mondo inanimato) ma in base al suo stato interno. Da ciò deriva l’</a:t>
            </a:r>
            <a:r>
              <a:rPr lang="it-IT" sz="2400" dirty="0" err="1">
                <a:solidFill>
                  <a:schemeClr val="tx1"/>
                </a:solidFill>
              </a:rPr>
              <a:t>imprecidibilità</a:t>
            </a:r>
            <a:r>
              <a:rPr lang="it-IT" sz="2400" dirty="0">
                <a:solidFill>
                  <a:schemeClr val="tx1"/>
                </a:solidFill>
              </a:rPr>
              <a:t> della risposta. Secondo alcuni il terapeuta non può controllare il cambiamento ma solo orientarlo.</a:t>
            </a:r>
          </a:p>
        </p:txBody>
      </p:sp>
    </p:spTree>
    <p:extLst>
      <p:ext uri="{BB962C8B-B14F-4D97-AF65-F5344CB8AC3E}">
        <p14:creationId xmlns:p14="http://schemas.microsoft.com/office/powerpoint/2010/main" val="337687551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F2164B-C07C-4452-8B97-627E23A98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753" y="331787"/>
            <a:ext cx="7772400" cy="934305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it-IT" sz="2800" dirty="0"/>
              <a:t>Il gruppo come mente </a:t>
            </a:r>
            <a:r>
              <a:rPr lang="it-IT" sz="2800" dirty="0" err="1"/>
              <a:t>batesoniana</a:t>
            </a:r>
            <a:endParaRPr lang="it-IT" sz="28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B4797C-437B-45CC-BF84-7C6F1671BDB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814753" y="1465386"/>
            <a:ext cx="7772399" cy="4970584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it-IT" sz="2400" dirty="0">
                <a:solidFill>
                  <a:schemeClr val="tx1"/>
                </a:solidFill>
              </a:rPr>
              <a:t>Il sistema è regolato da catene di significati complesse e circolari. I conduttori si muoveranno tra queste catene nella direzione dell’equilibrio o dell’instabilità. L’individuazione di queste catene ci consente di predire almeno in parte il comportamento di un individuo.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sz="2400" dirty="0">
                <a:solidFill>
                  <a:schemeClr val="tx1"/>
                </a:solidFill>
              </a:rPr>
              <a:t>La mente umana funziona attraverso rappresentazioni e descrizioni della realtà. I conduttori non modificano la realtà ma la sua rappresentazione e descrizione. 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it-IT" sz="2400" dirty="0">
                <a:solidFill>
                  <a:schemeClr val="tx1"/>
                </a:solidFill>
              </a:rPr>
              <a:t>Le descrizioni e le classificazioni di oggetti rivelano una gerarchia di tipi logici immanente ai fenomeni.</a:t>
            </a:r>
          </a:p>
        </p:txBody>
      </p:sp>
    </p:spTree>
    <p:extLst>
      <p:ext uri="{BB962C8B-B14F-4D97-AF65-F5344CB8AC3E}">
        <p14:creationId xmlns:p14="http://schemas.microsoft.com/office/powerpoint/2010/main" val="54106769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D93D63-B3FE-4F8C-BD1A-AAC1EBA5C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179" y="284896"/>
            <a:ext cx="7772400" cy="101976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it-IT" sz="3200" dirty="0"/>
              <a:t>Il gruppo è una mente </a:t>
            </a:r>
            <a:r>
              <a:rPr lang="it-IT" sz="3200" dirty="0" err="1"/>
              <a:t>batesoniana</a:t>
            </a:r>
            <a:r>
              <a:rPr lang="it-IT" sz="3200" dirty="0"/>
              <a:t> che cura attraverso: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7E55524-3388-4D30-A123-785632ACDAEB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830179" y="1732547"/>
            <a:ext cx="7772400" cy="4547937"/>
          </a:xfrm>
          <a:solidFill>
            <a:schemeClr val="accent2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L’interazione con altri che condividono un’esperienza di sofferenza.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Imparare a saper ascoltare, sapersi ascoltare, condividere un problema, ascoltare una soluzione diversa.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La costruzione di nuove storie. Ognuno arriva con una propria storia che mette a confronto con quelle degli altri.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it-IT" dirty="0">
                <a:solidFill>
                  <a:schemeClr val="tx1"/>
                </a:solidFill>
              </a:rPr>
              <a:t>Da questo confronto nasce una nuova storia (che cura).</a:t>
            </a:r>
          </a:p>
        </p:txBody>
      </p:sp>
    </p:spTree>
    <p:extLst>
      <p:ext uri="{BB962C8B-B14F-4D97-AF65-F5344CB8AC3E}">
        <p14:creationId xmlns:p14="http://schemas.microsoft.com/office/powerpoint/2010/main" val="76592246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i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3504</TotalTime>
  <Words>4109</Words>
  <Application>Microsoft Office PowerPoint</Application>
  <PresentationFormat>Presentazione su schermo (4:3)</PresentationFormat>
  <Paragraphs>307</Paragraphs>
  <Slides>62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62</vt:i4>
      </vt:variant>
    </vt:vector>
  </HeadingPairs>
  <TitlesOfParts>
    <vt:vector size="68" baseType="lpstr">
      <vt:lpstr>Angsana New</vt:lpstr>
      <vt:lpstr>Arial</vt:lpstr>
      <vt:lpstr>Calibri</vt:lpstr>
      <vt:lpstr>Century Schoolbook</vt:lpstr>
      <vt:lpstr>Wingdings</vt:lpstr>
      <vt:lpstr>Tema di Office</vt:lpstr>
      <vt:lpstr>Società Italiana di Psicoterapia Relazionale gruppo di studio sulla terapia di gruppo</vt:lpstr>
      <vt:lpstr>D. Capone, A. Puleggio, S. Sostegni, G. Comper, F. Cortesi, L. Fischietti  </vt:lpstr>
      <vt:lpstr>Terapia sistemico relazionale e  terapia di  gruppo</vt:lpstr>
      <vt:lpstr>La famiglia</vt:lpstr>
      <vt:lpstr>Al contrario il gruppo</vt:lpstr>
      <vt:lpstr>Terapia sistemico relazionale e terapia di gruppo</vt:lpstr>
      <vt:lpstr>Il gruppo come mente batesoniana</vt:lpstr>
      <vt:lpstr>Il gruppo come mente batesoniana</vt:lpstr>
      <vt:lpstr>Il gruppo è una mente batesoniana che cura attraverso:</vt:lpstr>
      <vt:lpstr>Il modello consenziente e la psicoterapia di gruppo:</vt:lpstr>
      <vt:lpstr>Costruire delle ipotesi sistemiche</vt:lpstr>
      <vt:lpstr>A questi principi aggiunge:</vt:lpstr>
      <vt:lpstr>La costruzione del consenso</vt:lpstr>
      <vt:lpstr>Gruppi terapeutici</vt:lpstr>
      <vt:lpstr>Gruppi a termine e non a termine</vt:lpstr>
      <vt:lpstr>Gruppi a termine e non a termine</vt:lpstr>
      <vt:lpstr>Il nostro modello di intervento  si riferisce a un</vt:lpstr>
      <vt:lpstr>Caratteristiche del gruppo: Numero dei partecipanti</vt:lpstr>
      <vt:lpstr>Le caratteristiche del gruppo: età dei partecipanti e durata</vt:lpstr>
      <vt:lpstr>Le caratteristiche del gruppo: l’abbandono </vt:lpstr>
      <vt:lpstr>Nuovi ingressi e durate degli incontri</vt:lpstr>
      <vt:lpstr>La valutazione iniziale (1)</vt:lpstr>
      <vt:lpstr>La valutazione iniziale (2)</vt:lpstr>
      <vt:lpstr>I criteri di esclusione</vt:lpstr>
      <vt:lpstr>Il setting</vt:lpstr>
      <vt:lpstr>Il setting (2)</vt:lpstr>
      <vt:lpstr>Regole delle sedute (1)</vt:lpstr>
      <vt:lpstr>Regole delle sedute (2)</vt:lpstr>
      <vt:lpstr>Regole delle sedute (3)</vt:lpstr>
      <vt:lpstr>La conduzione del gruppo. </vt:lpstr>
      <vt:lpstr>La conduzione del gruppo. (2)</vt:lpstr>
      <vt:lpstr>Stile della conduzione (fare ed essere)</vt:lpstr>
      <vt:lpstr>Le fasi della terapia. I moduli</vt:lpstr>
      <vt:lpstr>Le fasi della terapia, ovvero l’organizzazione del processo terapeutico in moduli.</vt:lpstr>
      <vt:lpstr>Il primo incontro</vt:lpstr>
      <vt:lpstr>Il primo incontro</vt:lpstr>
      <vt:lpstr>La presentazione di sé</vt:lpstr>
      <vt:lpstr>La presentazione di sé</vt:lpstr>
      <vt:lpstr>Il gruppo si dà un nome</vt:lpstr>
      <vt:lpstr>Perché sono qui. I miei obiettivi</vt:lpstr>
      <vt:lpstr>Primo modulo: un gruppo accogliente.</vt:lpstr>
      <vt:lpstr>Primo modulo: un gruppo accogliente. (2)</vt:lpstr>
      <vt:lpstr>La curiosità</vt:lpstr>
      <vt:lpstr>L’empatia</vt:lpstr>
      <vt:lpstr>La condivisione della sofferenza</vt:lpstr>
      <vt:lpstr>Secondo modulo: la  comunicazione.</vt:lpstr>
      <vt:lpstr>Secondo modulo: La comunicazione</vt:lpstr>
      <vt:lpstr>Terzo modulo. Il gruppo.</vt:lpstr>
      <vt:lpstr>Quarto modulo. Il lavoro sul sé: il sé individuale, il sé gruppale.</vt:lpstr>
      <vt:lpstr>Il lavoro sul sé. La pentola individuale</vt:lpstr>
      <vt:lpstr>La pentola gruppale.</vt:lpstr>
      <vt:lpstr> Biglietti. Connotazioni positive </vt:lpstr>
      <vt:lpstr>Le caratteristiche ereditate</vt:lpstr>
      <vt:lpstr>Il tallone d’Achille</vt:lpstr>
      <vt:lpstr>Quinto modulo: Il lavoro sulla famiglia d’origine</vt:lpstr>
      <vt:lpstr>Cominciare a costruire l’identità e la coesione del gruppo</vt:lpstr>
      <vt:lpstr>Le regole del gruppo</vt:lpstr>
      <vt:lpstr>La differenziazione</vt:lpstr>
      <vt:lpstr>Altri Strumenti e tecniche</vt:lpstr>
      <vt:lpstr>La connotazione positiva</vt:lpstr>
      <vt:lpstr>Quando finisce la terapia?  Alcune premesse</vt:lpstr>
      <vt:lpstr>Grazie per l’attenzione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Società Italiana di Psicoterapia Relazionale gruppo di studio sulla terapia di gruppo</dc:title>
  <dc:creator>IPRPISA</dc:creator>
  <cp:lastModifiedBy>Dario Capone</cp:lastModifiedBy>
  <cp:revision>316</cp:revision>
  <dcterms:modified xsi:type="dcterms:W3CDTF">2017-12-01T22:26:26Z</dcterms:modified>
</cp:coreProperties>
</file>